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94" r:id="rId4"/>
    <p:sldId id="295" r:id="rId5"/>
    <p:sldId id="293" r:id="rId6"/>
    <p:sldId id="297" r:id="rId7"/>
    <p:sldId id="26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23A28-5F53-4E63-A7F4-9BE96FC6B4A8}" type="datetimeFigureOut">
              <a:rPr lang="ko-KR" altLang="en-US" smtClean="0"/>
              <a:t>2025-04-17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3xwPg0K3KM&amp;list=WL&amp;index=30" TargetMode="External"/><Relationship Id="rId2" Type="http://schemas.openxmlformats.org/officeDocument/2006/relationships/hyperlink" Target="https://www.youtube.com/watch?v=_3SpfFRN_v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인구와 사회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</a:t>
            </a:r>
            <a:r>
              <a:rPr lang="en-US" altLang="ko-KR" sz="3200" dirty="0"/>
              <a:t>7</a:t>
            </a:r>
            <a:r>
              <a:rPr lang="ko-KR" altLang="en-US" sz="3200" dirty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초저출산과</a:t>
            </a:r>
            <a:r>
              <a:rPr lang="ko-KR" altLang="en-US" dirty="0"/>
              <a:t> 밀도</a:t>
            </a:r>
            <a:endParaRPr lang="en-US" altLang="ko-KR" dirty="0"/>
          </a:p>
          <a:p>
            <a:r>
              <a:rPr lang="en-US" altLang="ko-KR"/>
              <a:t>pp.119-143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774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CBR, GFR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787208" cy="48006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endParaRPr lang="en-US" altLang="ko-KR" sz="2800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/>
                      </a:rPr>
                      <m:t>𝐶𝐵𝑅</m:t>
                    </m:r>
                    <m:r>
                      <a:rPr lang="en-US" altLang="ko-KR" sz="2800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0" i="1" dirty="0" smtClean="0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ko-KR" sz="3600" b="0" i="1" dirty="0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ko-KR" sz="2800" dirty="0"/>
                  <a:t> * 1000</a:t>
                </a:r>
              </a:p>
              <a:p>
                <a:pPr marL="114300" indent="0">
                  <a:buNone/>
                </a:pPr>
                <a:endParaRPr lang="en-US" altLang="ko-KR" sz="2800" dirty="0"/>
              </a:p>
              <a:p>
                <a:pPr marL="114300" indent="0">
                  <a:buNone/>
                </a:pPr>
                <a:r>
                  <a:rPr lang="en-US" altLang="ko-KR" sz="2800" i="1" dirty="0"/>
                  <a:t>GFR</a:t>
                </a:r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600" b="0" i="1" smtClean="0">
                            <a:latin typeface="Cambria Math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 i="1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3600" i="1">
                                <a:latin typeface="Cambria Math"/>
                              </a:rPr>
                              <m:t>15, 49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3600" dirty="0"/>
                  <a:t> </a:t>
                </a:r>
                <a:r>
                  <a:rPr lang="en-US" altLang="ko-KR" sz="2800" dirty="0"/>
                  <a:t>* 1000</a:t>
                </a:r>
              </a:p>
              <a:p>
                <a:pPr marL="114300" indent="0">
                  <a:buNone/>
                </a:pPr>
                <a:endParaRPr lang="en-US" altLang="ko-KR" sz="28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787208" cy="4800600"/>
              </a:xfrm>
              <a:blipFill rotWithShape="1">
                <a:blip r:embed="rId2"/>
                <a:stretch>
                  <a:fillRect l="-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66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ASFR, TFR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</a:rPr>
                          <m:t>𝐴𝑆𝐹𝑅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3200" dirty="0"/>
                  <a:t> * 1000</a:t>
                </a:r>
              </a:p>
              <a:p>
                <a:pPr marL="114300" indent="0">
                  <a:buNone/>
                </a:pPr>
                <a:endParaRPr lang="en-US" altLang="ko-KR" sz="3200" dirty="0">
                  <a:latin typeface="Cambria Math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3200" b="0" i="0" smtClean="0">
                        <a:latin typeface="Cambria Math"/>
                      </a:rPr>
                      <m:t>TFR</m:t>
                    </m:r>
                    <m:r>
                      <a:rPr lang="en-US" altLang="ko-KR" sz="32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/>
                              </a:rPr>
                              <m:t>𝐴𝑆𝐹𝑅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/>
                          </a:rPr>
                          <m:t>/1000</m:t>
                        </m:r>
                        <m:r>
                          <a:rPr lang="en-US" altLang="ko-KR" sz="3200" i="1">
                            <a:latin typeface="Cambria Math"/>
                          </a:rPr>
                          <m:t>∗5</m:t>
                        </m:r>
                        <m:r>
                          <m:rPr>
                            <m:nor/>
                          </m:rPr>
                          <a:rPr lang="en-US" altLang="ko-KR" sz="3200" dirty="0"/>
                          <m:t> </m:t>
                        </m:r>
                      </m:e>
                    </m:nary>
                  </m:oMath>
                </a14:m>
                <a:r>
                  <a:rPr lang="en-US" altLang="ko-KR" sz="3200" dirty="0"/>
                  <a:t>  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5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ASFR &amp; TFR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603248" y="1857248"/>
          <a:ext cx="5327904" cy="4286504"/>
        </p:xfrm>
        <a:graphic>
          <a:graphicData uri="http://schemas.openxmlformats.org/drawingml/2006/table">
            <a:tbl>
              <a:tblPr/>
              <a:tblGrid>
                <a:gridCol w="1331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5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여성 연령대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여성 인구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ea typeface="함초롬바탕"/>
                        </a:rPr>
                        <a:t>출산아 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ASFR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15-19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593,262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36,784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20-24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587,076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81,213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25-29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505,362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65,236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30-34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424,186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37,506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35-39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385,749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17,532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5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40-44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325,105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4,929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8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45-49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266,575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/>
                        </a:rPr>
                        <a:t>512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03375" y="1857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8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변수로서의</a:t>
            </a:r>
            <a:r>
              <a:rPr lang="en-US" altLang="ko-KR" dirty="0"/>
              <a:t> </a:t>
            </a:r>
            <a:r>
              <a:rPr lang="ko-KR" altLang="en-US" dirty="0"/>
              <a:t>인구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800" dirty="0"/>
              <a:t>한국의 인구를 변수로 보는 이유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463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인구 변동과 미래 대응 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완화 </a:t>
            </a:r>
            <a:r>
              <a:rPr lang="en-US" altLang="ko-KR" dirty="0"/>
              <a:t>– </a:t>
            </a:r>
            <a:r>
              <a:rPr lang="ko-KR" altLang="en-US" dirty="0"/>
              <a:t>어떤 인구현상이 만들어낼 현재 및 가깝고 먼 미래의 모습이 너무 부정적이어서 감당하기 어렵다고 판단될 때 그 현상이 발생하지 않게 하거나 악영향을 최소화하는 것</a:t>
            </a:r>
            <a:r>
              <a:rPr lang="en-US" altLang="ko-KR" dirty="0"/>
              <a:t>. </a:t>
            </a:r>
            <a:r>
              <a:rPr lang="ko-KR" altLang="en-US" dirty="0"/>
              <a:t>개인보다는 국가 등 공공의 역할이 중요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적응 </a:t>
            </a:r>
            <a:r>
              <a:rPr lang="en-US" altLang="ko-KR" dirty="0"/>
              <a:t>– </a:t>
            </a:r>
            <a:r>
              <a:rPr lang="ko-KR" altLang="en-US" dirty="0"/>
              <a:t>인구가 바꿔놓을 미래의 모습을 가능한 정확하게 예측하고</a:t>
            </a:r>
            <a:r>
              <a:rPr lang="en-US" altLang="ko-KR" dirty="0"/>
              <a:t>, </a:t>
            </a:r>
            <a:r>
              <a:rPr lang="ko-KR" altLang="en-US" dirty="0"/>
              <a:t>현재 상황이 변화될 미래에도 잘 작동할지 아닐지 판단해 필요한 경우 현재의 조건들을 변화시키는 것</a:t>
            </a:r>
            <a:r>
              <a:rPr lang="en-US" altLang="ko-KR" dirty="0"/>
              <a:t>. </a:t>
            </a:r>
            <a:r>
              <a:rPr lang="ko-KR" altLang="en-US" dirty="0"/>
              <a:t>기업이나 개인도 할 수 있는 대응 전략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기획 </a:t>
            </a:r>
            <a:r>
              <a:rPr lang="en-US" altLang="ko-KR" dirty="0"/>
              <a:t>– </a:t>
            </a:r>
            <a:r>
              <a:rPr lang="ko-KR" altLang="en-US" dirty="0"/>
              <a:t>미래 인구현상을 적극적으로 활용해 새로운 것을 제시하는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24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한국의 저출산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>
                <a:hlinkClick r:id="rId2"/>
              </a:rPr>
              <a:t>저출산</a:t>
            </a:r>
            <a:r>
              <a:rPr lang="en-US" altLang="ko-KR" sz="2800" dirty="0">
                <a:hlinkClick r:id="rId2"/>
              </a:rPr>
              <a:t> 1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>
                <a:hlinkClick r:id="rId3"/>
              </a:rPr>
              <a:t>저출산</a:t>
            </a:r>
            <a:r>
              <a:rPr lang="en-US" altLang="ko-KR" sz="2800" dirty="0">
                <a:hlinkClick r:id="rId3"/>
              </a:rPr>
              <a:t> 2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6972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</TotalTime>
  <Words>167</Words>
  <Application>Microsoft Office PowerPoint</Application>
  <PresentationFormat>화면 슬라이드 쇼(4:3)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굴림</vt:lpstr>
      <vt:lpstr>함초롬바탕</vt:lpstr>
      <vt:lpstr>Arial</vt:lpstr>
      <vt:lpstr>Calibri</vt:lpstr>
      <vt:lpstr>Cambria</vt:lpstr>
      <vt:lpstr>Cambria Math</vt:lpstr>
      <vt:lpstr>근접</vt:lpstr>
      <vt:lpstr>인구와 사회      7주차</vt:lpstr>
      <vt:lpstr>CBR, GFR</vt:lpstr>
      <vt:lpstr>ASFR, TFR</vt:lpstr>
      <vt:lpstr>ASFR &amp; TFR </vt:lpstr>
      <vt:lpstr>변수로서의 인구</vt:lpstr>
      <vt:lpstr>인구 변동과 미래 대응 전략</vt:lpstr>
      <vt:lpstr>한국의 저출산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and Society</dc:title>
  <dc:creator>ParkHankyoung</dc:creator>
  <cp:lastModifiedBy>박한경(A0328)</cp:lastModifiedBy>
  <cp:revision>72</cp:revision>
  <dcterms:created xsi:type="dcterms:W3CDTF">2020-03-16T04:15:53Z</dcterms:created>
  <dcterms:modified xsi:type="dcterms:W3CDTF">2025-04-17T02:27:50Z</dcterms:modified>
</cp:coreProperties>
</file>