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93" r:id="rId4"/>
    <p:sldId id="298" r:id="rId5"/>
    <p:sldId id="299" r:id="rId6"/>
    <p:sldId id="297" r:id="rId7"/>
    <p:sldId id="300" r:id="rId8"/>
    <p:sldId id="301" r:id="rId9"/>
    <p:sldId id="302" r:id="rId10"/>
    <p:sldId id="303" r:id="rId11"/>
    <p:sldId id="30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23A28-5F53-4E63-A7F4-9BE96FC6B4A8}" type="datetimeFigureOut">
              <a:rPr lang="ko-KR" altLang="en-US" smtClean="0"/>
              <a:t>2023-05-11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인구와 사회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/>
              <a:t>	</a:t>
            </a:r>
            <a:r>
              <a:rPr lang="en-US" altLang="ko-KR" sz="3200" smtClean="0"/>
              <a:t>11</a:t>
            </a:r>
            <a:r>
              <a:rPr lang="ko-KR" altLang="en-US" sz="320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인구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774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인구배당 지속 근거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2020</a:t>
            </a:r>
            <a:r>
              <a:rPr lang="ko-KR" altLang="en-US" dirty="0" smtClean="0"/>
              <a:t>년대까지 노동시장에서 활동할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대들의 높은 교육수준</a:t>
            </a:r>
            <a:endParaRPr lang="en-US" altLang="ko-KR" dirty="0"/>
          </a:p>
          <a:p>
            <a:r>
              <a:rPr lang="ko-KR" altLang="en-US" dirty="0" smtClean="0"/>
              <a:t>교육수준은 노동생산성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건강 수준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합리적인 의사결정 등 인구의 질적인 측면과 두루 관련</a:t>
            </a:r>
            <a:endParaRPr lang="en-US" altLang="ko-KR" dirty="0" smtClean="0"/>
          </a:p>
          <a:p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55~59</a:t>
            </a:r>
            <a:r>
              <a:rPr lang="ko-KR" altLang="en-US" dirty="0" smtClean="0"/>
              <a:t>세 인구 </a:t>
            </a:r>
            <a:r>
              <a:rPr lang="en-US" altLang="ko-KR" dirty="0" smtClean="0"/>
              <a:t>414</a:t>
            </a:r>
            <a:r>
              <a:rPr lang="ko-KR" altLang="en-US" dirty="0" smtClean="0"/>
              <a:t>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전문대졸 이상 학력 </a:t>
            </a:r>
            <a:r>
              <a:rPr lang="en-US" altLang="ko-KR" dirty="0" smtClean="0"/>
              <a:t>59.4%, 4</a:t>
            </a:r>
            <a:r>
              <a:rPr lang="ko-KR" altLang="en-US" dirty="0" smtClean="0"/>
              <a:t>년제 대졸 이상 </a:t>
            </a:r>
            <a:r>
              <a:rPr lang="en-US" altLang="ko-KR" dirty="0" smtClean="0"/>
              <a:t>30%</a:t>
            </a:r>
          </a:p>
          <a:p>
            <a:r>
              <a:rPr lang="en-US" altLang="ko-KR" dirty="0" smtClean="0"/>
              <a:t>2025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55~59</a:t>
            </a:r>
            <a:r>
              <a:rPr lang="ko-KR" altLang="en-US" dirty="0" smtClean="0"/>
              <a:t>세 인구 </a:t>
            </a:r>
            <a:r>
              <a:rPr lang="en-US" altLang="ko-KR" dirty="0" smtClean="0"/>
              <a:t>420</a:t>
            </a:r>
            <a:r>
              <a:rPr lang="ko-KR" altLang="en-US" dirty="0" smtClean="0"/>
              <a:t>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전문대졸 이상 </a:t>
            </a:r>
            <a:r>
              <a:rPr lang="en-US" altLang="ko-KR" dirty="0" smtClean="0"/>
              <a:t>74%, 4</a:t>
            </a:r>
            <a:r>
              <a:rPr lang="ko-KR" altLang="en-US" dirty="0" smtClean="0"/>
              <a:t>년제 대졸 이상 </a:t>
            </a:r>
            <a:r>
              <a:rPr lang="en-US" altLang="ko-KR" dirty="0" smtClean="0"/>
              <a:t>36%</a:t>
            </a:r>
          </a:p>
          <a:p>
            <a:r>
              <a:rPr lang="en-US" altLang="ko-KR" dirty="0" smtClean="0"/>
              <a:t>2030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55~59</a:t>
            </a:r>
            <a:r>
              <a:rPr lang="ko-KR" altLang="en-US" dirty="0" smtClean="0"/>
              <a:t>세 인구 </a:t>
            </a:r>
            <a:r>
              <a:rPr lang="en-US" altLang="ko-KR" dirty="0" smtClean="0"/>
              <a:t>415</a:t>
            </a:r>
            <a:r>
              <a:rPr lang="ko-KR" altLang="en-US" dirty="0" smtClean="0"/>
              <a:t>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전문대졸 이상 </a:t>
            </a:r>
            <a:r>
              <a:rPr lang="en-US" altLang="ko-KR" dirty="0" smtClean="0"/>
              <a:t>89%, 4</a:t>
            </a:r>
            <a:r>
              <a:rPr lang="ko-KR" altLang="en-US" dirty="0" smtClean="0"/>
              <a:t>년제 대졸 이상 </a:t>
            </a:r>
            <a:r>
              <a:rPr lang="en-US" altLang="ko-KR" dirty="0" smtClean="0"/>
              <a:t>42%</a:t>
            </a:r>
          </a:p>
          <a:p>
            <a:r>
              <a:rPr lang="ko-KR" altLang="en-US" dirty="0" smtClean="0"/>
              <a:t>퇴직 직전 인구의 수는 거의 변화가 없는데 교육수준은 지금보다 크게 높을 것은 이미 정해진 사실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차 배당 지속의 근거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69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 smtClean="0"/>
              <a:t>인구오너스의</a:t>
            </a:r>
            <a:r>
              <a:rPr lang="ko-KR" altLang="en-US" sz="4000" dirty="0" smtClean="0"/>
              <a:t> 위험과 공존의 전략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인구배당이 끝나는 </a:t>
            </a:r>
            <a:r>
              <a:rPr lang="en-US" altLang="ko-KR" dirty="0" smtClean="0"/>
              <a:t>2030</a:t>
            </a:r>
            <a:r>
              <a:rPr lang="ko-KR" altLang="en-US" dirty="0" smtClean="0"/>
              <a:t>년 이후 경제활동 인구가 대거 축소하고 고령인구 증가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인구오너스</a:t>
            </a:r>
            <a:r>
              <a:rPr lang="ko-KR" altLang="en-US" dirty="0" smtClean="0"/>
              <a:t> 위험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인구감소는 정해진 미래이지만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인구가 있느냐가 더욱 중요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공존의 전략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서로 다른 인구집단이 자원을 활용해야 하는 시기를 달리 해서 서로의 생존 가능성을 극대화하는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서로 양보하며 자원을 동시간에 함께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나눠서 적게 쓰는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상생의 개념과는 다른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실버산업의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5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 err="1" smtClean="0"/>
              <a:t>렉시스</a:t>
            </a:r>
            <a:r>
              <a:rPr lang="ko-KR" altLang="en-US" sz="2800" dirty="0" smtClean="0"/>
              <a:t> 다이어그램</a:t>
            </a:r>
            <a:r>
              <a:rPr lang="en-US" altLang="ko-KR" sz="2800" dirty="0" smtClean="0"/>
              <a:t>[</a:t>
            </a:r>
            <a:r>
              <a:rPr lang="ko-KR" altLang="en-US" sz="2800" dirty="0" smtClean="0"/>
              <a:t>도표</a:t>
            </a:r>
            <a:r>
              <a:rPr lang="en-US" altLang="ko-KR" sz="2800" dirty="0" smtClean="0"/>
              <a:t>2-11]</a:t>
            </a:r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 smtClean="0"/>
              <a:t>가로축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연도</a:t>
            </a:r>
            <a:endParaRPr lang="en-US" altLang="ko-KR" sz="2800" dirty="0" smtClean="0"/>
          </a:p>
          <a:p>
            <a:pPr marL="114300" indent="0">
              <a:buNone/>
            </a:pPr>
            <a:r>
              <a:rPr lang="ko-KR" altLang="en-US" sz="2800" dirty="0" smtClean="0"/>
              <a:t>세로축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연령</a:t>
            </a:r>
            <a:endParaRPr lang="en-US" altLang="ko-KR" sz="2800" dirty="0" smtClean="0"/>
          </a:p>
          <a:p>
            <a:pPr marL="114300" indent="0">
              <a:buNone/>
            </a:pPr>
            <a:r>
              <a:rPr lang="ko-KR" altLang="en-US" sz="2800" dirty="0" smtClean="0"/>
              <a:t>대각선 </a:t>
            </a:r>
            <a:r>
              <a:rPr lang="en-US" altLang="ko-KR" sz="2800" dirty="0" smtClean="0"/>
              <a:t>– </a:t>
            </a:r>
            <a:r>
              <a:rPr lang="ko-KR" altLang="en-US" sz="2800" dirty="0" err="1" smtClean="0"/>
              <a:t>코호트</a:t>
            </a:r>
            <a:endParaRPr lang="en-US" altLang="ko-KR" sz="2800" dirty="0" smtClean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 smtClean="0"/>
              <a:t>장점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세대별 </a:t>
            </a:r>
            <a:r>
              <a:rPr lang="ko-KR" altLang="en-US" sz="2800" dirty="0" err="1" smtClean="0"/>
              <a:t>코호트의</a:t>
            </a:r>
            <a:r>
              <a:rPr lang="ko-KR" altLang="en-US" sz="2800" dirty="0" smtClean="0"/>
              <a:t> 대각선을 따라가다 보면 소비의 관성이 어디까지 지속될지 예측할 수 있으며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나아가 그 규모도 알 수 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956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ko-KR" altLang="en-US" sz="2800" dirty="0" smtClean="0"/>
              <a:t>세그먼트 변화</a:t>
            </a:r>
            <a:r>
              <a:rPr lang="en-US" altLang="ko-KR" sz="2800" dirty="0" smtClean="0"/>
              <a:t>[</a:t>
            </a:r>
            <a:r>
              <a:rPr lang="ko-KR" altLang="en-US" sz="2800" dirty="0" smtClean="0"/>
              <a:t>도표</a:t>
            </a:r>
            <a:r>
              <a:rPr lang="en-US" altLang="ko-KR" sz="2800" dirty="0" smtClean="0"/>
              <a:t>2-12]</a:t>
            </a:r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 smtClean="0"/>
              <a:t>1</a:t>
            </a:r>
            <a:r>
              <a:rPr lang="ko-KR" altLang="en-US" sz="2800" dirty="0" smtClean="0"/>
              <a:t>인 가구 </a:t>
            </a:r>
            <a:r>
              <a:rPr lang="en-US" altLang="ko-KR" sz="2800" dirty="0" smtClean="0"/>
              <a:t>– </a:t>
            </a:r>
            <a:r>
              <a:rPr lang="ko-KR" altLang="en-US" sz="2800" dirty="0" err="1" smtClean="0"/>
              <a:t>밀레니얼과</a:t>
            </a:r>
            <a:r>
              <a:rPr lang="ko-KR" altLang="en-US" sz="2800" dirty="0" smtClean="0"/>
              <a:t> 젊은 </a:t>
            </a:r>
            <a:r>
              <a:rPr lang="en-US" altLang="ko-KR" sz="2800" dirty="0" smtClean="0"/>
              <a:t>X</a:t>
            </a:r>
            <a:r>
              <a:rPr lang="ko-KR" altLang="en-US" sz="2800" dirty="0" smtClean="0"/>
              <a:t>세대가 오랜 기간 소비시장에서 큰손으로 작용할 것</a:t>
            </a:r>
            <a:endParaRPr lang="en-US" altLang="ko-KR" sz="2800" dirty="0" smtClean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 smtClean="0"/>
              <a:t>다인 가구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여전히 가장 빈도가 높은 가구 형태</a:t>
            </a:r>
            <a:r>
              <a:rPr lang="en-US" altLang="ko-KR" sz="2800" dirty="0" smtClean="0"/>
              <a:t>. 1</a:t>
            </a:r>
            <a:r>
              <a:rPr lang="ko-KR" altLang="en-US" sz="2800" dirty="0" err="1" smtClean="0"/>
              <a:t>인가구에</a:t>
            </a:r>
            <a:r>
              <a:rPr lang="ko-KR" altLang="en-US" sz="2800" dirty="0" smtClean="0"/>
              <a:t> 비해 소비지출 많고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트렌드에</a:t>
            </a:r>
            <a:r>
              <a:rPr lang="ko-KR" altLang="en-US" sz="2800" dirty="0" smtClean="0"/>
              <a:t> 민감하기보다는 꾸준함</a:t>
            </a:r>
            <a:r>
              <a:rPr lang="en-US" altLang="ko-KR" sz="2800" dirty="0" smtClean="0"/>
              <a:t>.</a:t>
            </a:r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 smtClean="0"/>
              <a:t>부부 가구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베이</a:t>
            </a:r>
            <a:r>
              <a:rPr lang="ko-KR" altLang="en-US" sz="2800" dirty="0" smtClean="0"/>
              <a:t>비붐 세대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자녀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분가 이후 소비형태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주거지 등 변화 가능성</a:t>
            </a:r>
            <a:endParaRPr lang="en-US" altLang="ko-KR" sz="2800" dirty="0" smtClean="0"/>
          </a:p>
          <a:p>
            <a:pPr marL="11430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463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ko-KR" dirty="0" smtClean="0"/>
          </a:p>
          <a:p>
            <a:pPr marL="114300" indent="0">
              <a:buNone/>
            </a:pPr>
            <a:r>
              <a:rPr lang="ko-KR" altLang="en-US" sz="2400" dirty="0" smtClean="0"/>
              <a:t>인구변화를 수로만 본다면 미래에 필요한 전략을 마련할 수 없음</a:t>
            </a:r>
            <a:endParaRPr lang="en-US" altLang="ko-KR" sz="2400" dirty="0" smtClean="0"/>
          </a:p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r>
              <a:rPr lang="ko-KR" altLang="en-US" sz="2400" dirty="0" smtClean="0"/>
              <a:t>인구집단마다의 정성적 특성과 가구변동에 대한 이해가 필요</a:t>
            </a:r>
            <a:endParaRPr lang="en-US" altLang="ko-KR" sz="2400" dirty="0"/>
          </a:p>
          <a:p>
            <a:pPr marL="1143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88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 err="1" smtClean="0"/>
              <a:t>초저출산에</a:t>
            </a:r>
            <a:r>
              <a:rPr lang="ko-KR" altLang="en-US" dirty="0" smtClean="0"/>
              <a:t> 대한 불안</a:t>
            </a:r>
            <a:endParaRPr lang="en-US" altLang="ko-KR" dirty="0" smtClean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인구소멸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 붕괴 </a:t>
            </a:r>
            <a:r>
              <a:rPr lang="en-US" altLang="ko-KR" dirty="0" smtClean="0"/>
              <a:t>– 700</a:t>
            </a:r>
            <a:r>
              <a:rPr lang="ko-KR" altLang="en-US" dirty="0" smtClean="0"/>
              <a:t>년 뒤 일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 smtClean="0"/>
              <a:t>				</a:t>
            </a:r>
            <a:r>
              <a:rPr lang="ko-KR" altLang="en-US" dirty="0" smtClean="0"/>
              <a:t>비현실적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비합리적 우려</a:t>
            </a:r>
            <a:endParaRPr lang="en-US" altLang="ko-KR" dirty="0" smtClean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인구 감소로 인한 경제 악화에 대한 두려움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- </a:t>
            </a:r>
            <a:r>
              <a:rPr lang="ko-KR" altLang="en-US" dirty="0" smtClean="0"/>
              <a:t>좀 더 타당한 불안</a:t>
            </a:r>
            <a:endParaRPr lang="en-US" altLang="ko-KR" dirty="0" smtClean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en-US" altLang="ko-KR" dirty="0" smtClean="0"/>
          </a:p>
          <a:p>
            <a:pPr marL="114300" indent="0">
              <a:buNone/>
            </a:pPr>
            <a:endParaRPr lang="en-US" altLang="ko-KR" dirty="0" smtClean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en-US" altLang="ko-KR" dirty="0" smtClean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66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인구배당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err="1" smtClean="0"/>
              <a:t>인구오너스</a:t>
            </a:r>
            <a:r>
              <a:rPr lang="en-US" altLang="ko-KR" dirty="0" smtClean="0"/>
              <a:t>(demographic</a:t>
            </a:r>
            <a:r>
              <a:rPr lang="ko-KR" altLang="en-US" dirty="0" smtClean="0"/>
              <a:t> </a:t>
            </a:r>
            <a:r>
              <a:rPr lang="en-US" altLang="ko-KR" dirty="0" smtClean="0"/>
              <a:t>onus) – </a:t>
            </a:r>
            <a:r>
              <a:rPr lang="ko-KR" altLang="en-US" dirty="0" smtClean="0"/>
              <a:t>자원의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양은 일정한데 자원을 소비하는 사람이 너무 많아서 인구가 경제에 부담이 되는 상황</a:t>
            </a:r>
            <a:endParaRPr lang="en-US" altLang="ko-KR" dirty="0" smtClean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 smtClean="0"/>
              <a:t>인구보너스</a:t>
            </a:r>
            <a:r>
              <a:rPr lang="en-US" altLang="ko-KR" dirty="0" smtClean="0"/>
              <a:t>(demographic</a:t>
            </a:r>
            <a:r>
              <a:rPr lang="ko-KR" altLang="en-US" dirty="0" smtClean="0"/>
              <a:t> </a:t>
            </a:r>
            <a:r>
              <a:rPr lang="en-US" altLang="ko-KR" dirty="0" smtClean="0"/>
              <a:t>bonus) – </a:t>
            </a:r>
            <a:r>
              <a:rPr lang="ko-KR" altLang="en-US" dirty="0" smtClean="0"/>
              <a:t>자원을 만들어내는 사람이 많아서 경제에 도움이 되는 상황</a:t>
            </a:r>
            <a:endParaRPr lang="en-US" altLang="ko-KR" dirty="0" smtClean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 smtClean="0"/>
              <a:t>인구배당</a:t>
            </a:r>
            <a:r>
              <a:rPr lang="en-US" altLang="ko-KR" dirty="0" smtClean="0"/>
              <a:t>(demographic</a:t>
            </a:r>
            <a:r>
              <a:rPr lang="ko-KR" altLang="en-US" dirty="0" smtClean="0"/>
              <a:t> </a:t>
            </a:r>
            <a:r>
              <a:rPr lang="en-US" altLang="ko-KR" dirty="0" smtClean="0"/>
              <a:t>dividend) – </a:t>
            </a:r>
            <a:r>
              <a:rPr lang="ko-KR" altLang="en-US" dirty="0" smtClean="0"/>
              <a:t>인구의 질이 좋아서 부가가치의 양이 크게 늘어나서 발생하는 경제성장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교육과 건강 등 인적자원 개발에 잘 투자한 결과로 받는 혜택</a:t>
            </a:r>
            <a:r>
              <a:rPr lang="en-US" altLang="ko-KR" dirty="0" smtClean="0"/>
              <a:t>.</a:t>
            </a:r>
          </a:p>
          <a:p>
            <a:pPr marL="11430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024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인구보너스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인구배당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보너스는 인구의 양적인 측면 강조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배당은 인구가 건강하고 교육을 잘 받았다는 인적자원으로서의 측면 강조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때 되면 받는 보너스보다는 성공 투자로 얻게 되는 배당의 액수가 훨씬 큼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한국의 경제 성장은 배당률 높은 인구 투자에 성공한 덕분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14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번의 인구배당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모든 통계분석에서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인당 </a:t>
            </a:r>
            <a:r>
              <a:rPr lang="en-US" altLang="ko-KR" dirty="0" smtClean="0"/>
              <a:t>GDP</a:t>
            </a:r>
            <a:r>
              <a:rPr lang="ko-KR" altLang="en-US" dirty="0" smtClean="0"/>
              <a:t>를 높인 것으로 나타난 변수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주요 생산인구의 비율과 그들의 평균 교육기간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1997</a:t>
            </a:r>
            <a:r>
              <a:rPr lang="ko-KR" altLang="en-US" dirty="0" smtClean="0"/>
              <a:t>년까지 고등교육을 받은 고급인력이 경제발전을 견인하고 부양인구는 줄어드는 인구배당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차 인구배당</a:t>
            </a:r>
            <a:r>
              <a:rPr lang="en-US" altLang="ko-KR" dirty="0" smtClean="0"/>
              <a:t>. But</a:t>
            </a:r>
            <a:r>
              <a:rPr lang="ko-KR" altLang="en-US" dirty="0" smtClean="0"/>
              <a:t> 보너스의 측면도 강함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외환위기의 역설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베이비붐 세대가 </a:t>
            </a:r>
            <a:r>
              <a:rPr lang="en-US" altLang="ko-KR" dirty="0" smtClean="0"/>
              <a:t>1980</a:t>
            </a:r>
            <a:r>
              <a:rPr lang="ko-KR" altLang="en-US" dirty="0" smtClean="0"/>
              <a:t>년대부터 생산인구로 들어오기 시작해서 </a:t>
            </a:r>
            <a:r>
              <a:rPr lang="en-US" altLang="ko-KR" dirty="0" smtClean="0"/>
              <a:t>1997</a:t>
            </a:r>
            <a:r>
              <a:rPr lang="ko-KR" altLang="en-US" dirty="0" smtClean="0"/>
              <a:t>년 즈음 생산가능인구가 매우 커짐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단기간에 외환위기를 극복했던 이유 중 하나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외환위기 이후 경제는 재성장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동시에 부양 대상인 고령인구 비중 급증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그럼에도 삶의 질이 </a:t>
            </a:r>
            <a:r>
              <a:rPr lang="en-US" altLang="ko-KR" dirty="0" smtClean="0"/>
              <a:t>1990</a:t>
            </a:r>
            <a:r>
              <a:rPr lang="ko-KR" altLang="en-US" dirty="0" smtClean="0"/>
              <a:t>년대보다 좋아진 이유는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인구배당 때문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51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인구배당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교육열과 교육에 대한 사적인 투자는 양질의 인적자원을 양성하게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인구의 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보다는 질이 자본축적을 </a:t>
            </a:r>
            <a:r>
              <a:rPr lang="ko-KR" altLang="en-US" dirty="0" err="1" smtClean="0"/>
              <a:t>이끔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2020</a:t>
            </a:r>
            <a:r>
              <a:rPr lang="ko-KR" altLang="en-US" dirty="0" smtClean="0"/>
              <a:t>년대 말까지는 인구감소에도 불구하고 배당의 효과가 지속될 것으로 예측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일하고 소비하는 사람은 줄어드는 와중에 부양 받아야 할 고령인구가 빠르게 늘어나는 것은 사실이지만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지금까지 교육을 통해 투자해둔 인구의 질적인 특성이 양적 축소가 경제에 가져올 부정적인 효과를 충분히 상쇄할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31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533</Words>
  <Application>Microsoft Office PowerPoint</Application>
  <PresentationFormat>화면 슬라이드 쇼(4:3)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근접</vt:lpstr>
      <vt:lpstr>인구와 사회      11주차</vt:lpstr>
      <vt:lpstr>PowerPoint 프레젠테이션</vt:lpstr>
      <vt:lpstr>PowerPoint 프레젠테이션</vt:lpstr>
      <vt:lpstr>PowerPoint 프레젠테이션</vt:lpstr>
      <vt:lpstr>PowerPoint 프레젠테이션</vt:lpstr>
      <vt:lpstr>인구배당</vt:lpstr>
      <vt:lpstr>인구보너스 vs 인구배당</vt:lpstr>
      <vt:lpstr>두 번의 인구배당</vt:lpstr>
      <vt:lpstr>2차 인구배당</vt:lpstr>
      <vt:lpstr>인구배당 지속 근거?</vt:lpstr>
      <vt:lpstr>인구오너스의 위험과 공존의 전략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 and Society</dc:title>
  <dc:creator>ParkHankyoung</dc:creator>
  <cp:lastModifiedBy>user</cp:lastModifiedBy>
  <cp:revision>87</cp:revision>
  <dcterms:created xsi:type="dcterms:W3CDTF">2020-03-16T04:15:53Z</dcterms:created>
  <dcterms:modified xsi:type="dcterms:W3CDTF">2023-05-11T13:44:29Z</dcterms:modified>
</cp:coreProperties>
</file>