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98" r:id="rId3"/>
    <p:sldId id="299" r:id="rId4"/>
    <p:sldId id="300" r:id="rId5"/>
    <p:sldId id="282" r:id="rId6"/>
    <p:sldId id="274" r:id="rId7"/>
    <p:sldId id="288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rkHankyoung" initials="P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3B2D"/>
    <a:srgbClr val="6E34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62" autoAdjust="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0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762000"/>
            <a:ext cx="2193989" cy="5334001"/>
          </a:xfrm>
          <a:prstGeom prst="rect">
            <a:avLst/>
          </a:prstGeom>
          <a:solidFill>
            <a:srgbClr val="C3C3C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1298448"/>
            <a:ext cx="5486400" cy="3255264"/>
          </a:xfrm>
        </p:spPr>
        <p:txBody>
          <a:bodyPr anchor="b">
            <a:normAutofit/>
          </a:bodyPr>
          <a:lstStyle>
            <a:lvl1pPr algn="l">
              <a:defRPr sz="5400" spc="-100" baseline="0">
                <a:solidFill>
                  <a:srgbClr val="FFFFFF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4670246"/>
            <a:ext cx="54864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1C0-18CC-469C-AA19-D3F4FB0BB8BD}" type="datetimeFigureOut">
              <a:rPr lang="ko-KR" altLang="en-US" smtClean="0"/>
              <a:pPr/>
              <a:t>2025-03-10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005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1C0-18CC-469C-AA19-D3F4FB0BB8BD}" type="datetimeFigureOut">
              <a:rPr lang="ko-KR" altLang="en-US" smtClean="0"/>
              <a:pPr/>
              <a:t>2025-03-10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137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990600"/>
            <a:ext cx="2114550" cy="4953000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868680"/>
            <a:ext cx="5486400" cy="5120640"/>
          </a:xfrm>
        </p:spPr>
        <p:txBody>
          <a:bodyPr vert="eaVert" anchor="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1C0-18CC-469C-AA19-D3F4FB0BB8BD}" type="datetimeFigureOut">
              <a:rPr lang="ko-KR" altLang="en-US" smtClean="0"/>
              <a:pPr/>
              <a:t>2025-03-10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254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1C0-18CC-469C-AA19-D3F4FB0BB8BD}" type="datetimeFigureOut">
              <a:rPr lang="ko-KR" altLang="en-US" smtClean="0"/>
              <a:pPr/>
              <a:t>2025-03-10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609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1298448"/>
            <a:ext cx="5486400" cy="3255264"/>
          </a:xfrm>
        </p:spPr>
        <p:txBody>
          <a:bodyPr anchor="b">
            <a:normAutofit/>
          </a:bodyPr>
          <a:lstStyle>
            <a:lvl1pPr>
              <a:defRPr sz="54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4672584"/>
            <a:ext cx="54864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0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1C0-18CC-469C-AA19-D3F4FB0BB8BD}" type="datetimeFigureOut">
              <a:rPr lang="ko-KR" altLang="en-US" smtClean="0"/>
              <a:pPr/>
              <a:t>2025-03-10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37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1C0-18CC-469C-AA19-D3F4FB0BB8BD}" type="datetimeFigureOut">
              <a:rPr lang="ko-KR" altLang="en-US" smtClean="0"/>
              <a:pPr/>
              <a:t>2025-03-10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679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1023586"/>
            <a:ext cx="260604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1023587"/>
            <a:ext cx="260604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1C0-18CC-469C-AA19-D3F4FB0BB8BD}" type="datetimeFigureOut">
              <a:rPr lang="ko-KR" altLang="en-US" smtClean="0"/>
              <a:pPr/>
              <a:t>2025-03-10</a:t>
            </a:fld>
            <a:endParaRPr lang="ko-KR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900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1C0-18CC-469C-AA19-D3F4FB0BB8BD}" type="datetimeFigureOut">
              <a:rPr lang="ko-KR" altLang="en-US" smtClean="0"/>
              <a:pPr/>
              <a:t>2025-03-10</a:t>
            </a:fld>
            <a:endParaRPr lang="ko-KR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42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1C0-18CC-469C-AA19-D3F4FB0BB8BD}" type="datetimeFigureOut">
              <a:rPr lang="ko-KR" altLang="en-US" smtClean="0"/>
              <a:pPr/>
              <a:t>2025-03-10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73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868680"/>
            <a:ext cx="54864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37560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1C0-18CC-469C-AA19-D3F4FB0BB8BD}" type="datetimeFigureOut">
              <a:rPr lang="ko-KR" altLang="en-US" smtClean="0"/>
              <a:pPr/>
              <a:t>2025-03-10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085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767419"/>
            <a:ext cx="6086423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40602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1C0-18CC-469C-AA19-D3F4FB0BB8BD}" type="datetimeFigureOut">
              <a:rPr lang="ko-KR" altLang="en-US" smtClean="0"/>
              <a:pPr/>
              <a:t>2025-03-10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6356351"/>
            <a:ext cx="4433638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518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1123838"/>
            <a:ext cx="221061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C3E71C0-18CC-469C-AA19-D3F4FB0BB8BD}" type="datetimeFigureOut">
              <a:rPr lang="ko-KR" altLang="en-US" smtClean="0"/>
              <a:pPr/>
              <a:t>2025-03-10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accent1"/>
                </a:solidFill>
              </a:defRPr>
            </a:lvl1pPr>
          </a:lstStyle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971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0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1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7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941168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2030983"/>
            <a:ext cx="8458200" cy="1470025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700" spc="0" dirty="0" smtClean="0">
                <a:latin typeface="a뉴고딕M" panose="02020600000000000000" pitchFamily="18" charset="-127"/>
                <a:ea typeface="a뉴고딕M" panose="02020600000000000000" pitchFamily="18" charset="-127"/>
              </a:rPr>
              <a:t>인구와 사회</a:t>
            </a:r>
            <a:r>
              <a:rPr lang="en-US" altLang="ko-KR" sz="4700" spc="0" dirty="0">
                <a:latin typeface="a뉴고딕M" panose="02020600000000000000" pitchFamily="18" charset="-127"/>
                <a:ea typeface="a뉴고딕M" panose="02020600000000000000" pitchFamily="18" charset="-127"/>
              </a:rPr>
              <a:t/>
            </a:r>
            <a:br>
              <a:rPr lang="en-US" altLang="ko-KR" sz="4700" spc="0" dirty="0">
                <a:latin typeface="a뉴고딕M" panose="02020600000000000000" pitchFamily="18" charset="-127"/>
                <a:ea typeface="a뉴고딕M" panose="02020600000000000000" pitchFamily="18" charset="-127"/>
              </a:rPr>
            </a:br>
            <a:r>
              <a:rPr lang="en-US" altLang="ko-KR" sz="4700" spc="0" dirty="0" smtClean="0">
                <a:solidFill>
                  <a:schemeClr val="tx1"/>
                </a:solidFill>
                <a:latin typeface="a뉴고딕M" panose="02020600000000000000" pitchFamily="18" charset="-127"/>
                <a:ea typeface="a뉴고딕M" panose="02020600000000000000" pitchFamily="18" charset="-127"/>
              </a:rPr>
              <a:t>2025</a:t>
            </a:r>
            <a:r>
              <a:rPr lang="ko-KR" altLang="en-US" sz="4700" spc="0" dirty="0" smtClean="0">
                <a:solidFill>
                  <a:schemeClr val="tx1"/>
                </a:solidFill>
                <a:latin typeface="a뉴고딕M" panose="02020600000000000000" pitchFamily="18" charset="-127"/>
                <a:ea typeface="a뉴고딕M" panose="02020600000000000000" pitchFamily="18" charset="-127"/>
              </a:rPr>
              <a:t>년 </a:t>
            </a:r>
            <a:r>
              <a:rPr lang="ko-KR" altLang="en-US" sz="4700" spc="0" dirty="0">
                <a:solidFill>
                  <a:schemeClr val="tx1"/>
                </a:solidFill>
                <a:latin typeface="a뉴고딕M" panose="02020600000000000000" pitchFamily="18" charset="-127"/>
                <a:ea typeface="a뉴고딕M" panose="02020600000000000000" pitchFamily="18" charset="-127"/>
              </a:rPr>
              <a:t>봄학기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98376" y="4293096"/>
            <a:ext cx="6858000" cy="1655762"/>
          </a:xfrm>
        </p:spPr>
        <p:txBody>
          <a:bodyPr anchor="ctr"/>
          <a:lstStyle/>
          <a:p>
            <a:endParaRPr lang="en-US" altLang="ko-KR" spc="300" dirty="0">
              <a:solidFill>
                <a:schemeClr val="tx1"/>
              </a:solidFill>
            </a:endParaRPr>
          </a:p>
          <a:p>
            <a:endParaRPr lang="en-US" altLang="ko-KR" spc="3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99792" y="864108"/>
            <a:ext cx="6048672" cy="51206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ko-KR" altLang="en-US" sz="2400" dirty="0" smtClean="0">
                <a:latin typeface="a뉴고딕M"/>
              </a:rPr>
              <a:t>성별</a:t>
            </a:r>
            <a:r>
              <a:rPr lang="en-US" altLang="ko-KR" sz="2400" dirty="0" smtClean="0">
                <a:latin typeface="a뉴고딕M"/>
              </a:rPr>
              <a:t> </a:t>
            </a:r>
            <a:r>
              <a:rPr lang="ko-KR" altLang="en-US" sz="2400" dirty="0" smtClean="0">
                <a:latin typeface="a뉴고딕M"/>
              </a:rPr>
              <a:t>연령</a:t>
            </a:r>
            <a:r>
              <a:rPr lang="en-US" altLang="ko-KR" sz="2400" dirty="0" smtClean="0">
                <a:latin typeface="a뉴고딕M"/>
              </a:rPr>
              <a:t>, </a:t>
            </a:r>
            <a:r>
              <a:rPr lang="ko-KR" altLang="en-US" sz="2400" dirty="0" smtClean="0">
                <a:latin typeface="a뉴고딕M"/>
              </a:rPr>
              <a:t>혼인상태 등 인구학적 속성에 의해 한정되는 인구 그 자체의 상태</a:t>
            </a:r>
            <a:r>
              <a:rPr lang="en-US" altLang="ko-KR" sz="2400" dirty="0" smtClean="0">
                <a:latin typeface="a뉴고딕M"/>
              </a:rPr>
              <a:t>, </a:t>
            </a:r>
            <a:r>
              <a:rPr lang="ko-KR" altLang="en-US" sz="2400" dirty="0" smtClean="0">
                <a:latin typeface="a뉴고딕M"/>
              </a:rPr>
              <a:t>또는 시간</a:t>
            </a:r>
            <a:r>
              <a:rPr lang="en-US" altLang="ko-KR" sz="2400" dirty="0" smtClean="0">
                <a:latin typeface="a뉴고딕M"/>
              </a:rPr>
              <a:t>/</a:t>
            </a:r>
            <a:r>
              <a:rPr lang="ko-KR" altLang="en-US" sz="2400" dirty="0" smtClean="0">
                <a:latin typeface="a뉴고딕M"/>
              </a:rPr>
              <a:t>공간적 변화를 파악하는 </a:t>
            </a:r>
            <a:r>
              <a:rPr lang="ko-KR" altLang="en-US" sz="2400" dirty="0" err="1" smtClean="0">
                <a:latin typeface="a뉴고딕M"/>
              </a:rPr>
              <a:t>인구학</a:t>
            </a:r>
            <a:endParaRPr lang="en-US" altLang="ko-KR" sz="2400" dirty="0">
              <a:latin typeface="a뉴고딕M"/>
            </a:endParaRPr>
          </a:p>
          <a:p>
            <a:pPr>
              <a:lnSpc>
                <a:spcPct val="150000"/>
              </a:lnSpc>
              <a:buNone/>
            </a:pPr>
            <a:r>
              <a:rPr lang="ko-KR" altLang="en-US" sz="2400" dirty="0" smtClean="0">
                <a:latin typeface="a뉴고딕M"/>
              </a:rPr>
              <a:t>아울러 그것을 위한 기술을 연구하는 </a:t>
            </a:r>
            <a:r>
              <a:rPr lang="ko-KR" altLang="en-US" sz="2400" dirty="0" err="1" smtClean="0">
                <a:latin typeface="a뉴고딕M"/>
              </a:rPr>
              <a:t>인구학</a:t>
            </a:r>
            <a:endParaRPr lang="en-US" altLang="ko-KR" sz="2400" dirty="0" smtClean="0">
              <a:latin typeface="a뉴고딕M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ko-KR" sz="2400" dirty="0" smtClean="0">
                <a:latin typeface="a뉴고딕M"/>
              </a:rPr>
              <a:t>= </a:t>
            </a:r>
            <a:r>
              <a:rPr lang="ko-KR" altLang="en-US" sz="2400" dirty="0" smtClean="0">
                <a:latin typeface="a뉴고딕M"/>
              </a:rPr>
              <a:t>인구분석</a:t>
            </a:r>
            <a:r>
              <a:rPr lang="en-US" altLang="ko-KR" sz="2400" dirty="0" smtClean="0">
                <a:latin typeface="a뉴고딕M"/>
              </a:rPr>
              <a:t>, </a:t>
            </a:r>
            <a:r>
              <a:rPr lang="ko-KR" altLang="en-US" sz="2400" dirty="0" err="1" smtClean="0">
                <a:latin typeface="a뉴고딕M"/>
              </a:rPr>
              <a:t>순수인구학</a:t>
            </a:r>
            <a:r>
              <a:rPr lang="en-US" altLang="ko-KR" sz="2400" dirty="0" smtClean="0">
                <a:latin typeface="a뉴고딕M"/>
              </a:rPr>
              <a:t>, </a:t>
            </a:r>
            <a:r>
              <a:rPr lang="ko-KR" altLang="en-US" sz="2400" dirty="0" err="1" smtClean="0">
                <a:latin typeface="a뉴고딕M"/>
              </a:rPr>
              <a:t>수리인구학</a:t>
            </a:r>
            <a:endParaRPr lang="en-US" altLang="ko-KR" sz="2400" dirty="0" smtClean="0">
              <a:latin typeface="a뉴고딕M"/>
            </a:endParaRPr>
          </a:p>
          <a:p>
            <a:pPr>
              <a:lnSpc>
                <a:spcPct val="150000"/>
              </a:lnSpc>
              <a:buNone/>
            </a:pPr>
            <a:r>
              <a:rPr lang="ko-KR" altLang="en-US" sz="2400" dirty="0" smtClean="0">
                <a:latin typeface="a뉴고딕M"/>
              </a:rPr>
              <a:t>인구의 </a:t>
            </a:r>
            <a:r>
              <a:rPr lang="en-US" altLang="ko-KR" sz="2400" dirty="0" smtClean="0">
                <a:latin typeface="a뉴고딕M"/>
              </a:rPr>
              <a:t>5 </a:t>
            </a:r>
            <a:r>
              <a:rPr lang="ko-KR" altLang="en-US" sz="2400" dirty="0" smtClean="0">
                <a:latin typeface="a뉴고딕M"/>
              </a:rPr>
              <a:t>측면 중</a:t>
            </a:r>
            <a:r>
              <a:rPr lang="en-US" altLang="ko-KR" sz="2400" dirty="0" smtClean="0">
                <a:latin typeface="a뉴고딕M"/>
              </a:rPr>
              <a:t>?</a:t>
            </a:r>
            <a:endParaRPr lang="en-US" altLang="ko-KR" sz="2400" dirty="0">
              <a:latin typeface="a뉴고딕M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19860BA-BE22-4836-A7A4-CC9933527030}"/>
              </a:ext>
            </a:extLst>
          </p:cNvPr>
          <p:cNvSpPr txBox="1"/>
          <p:nvPr/>
        </p:nvSpPr>
        <p:spPr>
          <a:xfrm>
            <a:off x="179512" y="2636912"/>
            <a:ext cx="23042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err="1" smtClean="0">
                <a:solidFill>
                  <a:schemeClr val="bg1"/>
                </a:solidFill>
              </a:rPr>
              <a:t>형식인구학</a:t>
            </a:r>
            <a:endParaRPr lang="en-US" altLang="ko-KR" sz="32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2800" dirty="0" smtClean="0">
                <a:solidFill>
                  <a:schemeClr val="bg1"/>
                </a:solidFill>
              </a:rPr>
              <a:t>Formal</a:t>
            </a:r>
          </a:p>
          <a:p>
            <a:pPr algn="ctr"/>
            <a:r>
              <a:rPr lang="en-US" altLang="ko-KR" sz="2800" dirty="0" smtClean="0">
                <a:solidFill>
                  <a:schemeClr val="bg1"/>
                </a:solidFill>
              </a:rPr>
              <a:t>Demography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747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99792" y="864108"/>
            <a:ext cx="6048672" cy="51206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ko-KR" altLang="en-US" sz="2400" dirty="0" smtClean="0">
                <a:latin typeface="a뉴고딕M"/>
              </a:rPr>
              <a:t>출산</a:t>
            </a:r>
            <a:r>
              <a:rPr lang="en-US" altLang="ko-KR" sz="2400" dirty="0" smtClean="0">
                <a:latin typeface="a뉴고딕M"/>
              </a:rPr>
              <a:t>, </a:t>
            </a:r>
            <a:r>
              <a:rPr lang="ko-KR" altLang="en-US" sz="2400" dirty="0" smtClean="0">
                <a:latin typeface="a뉴고딕M"/>
              </a:rPr>
              <a:t>사망</a:t>
            </a:r>
            <a:r>
              <a:rPr lang="en-US" altLang="ko-KR" sz="2400" dirty="0" smtClean="0">
                <a:latin typeface="a뉴고딕M"/>
              </a:rPr>
              <a:t>, </a:t>
            </a:r>
            <a:r>
              <a:rPr lang="ko-KR" altLang="en-US" sz="2400" dirty="0" smtClean="0">
                <a:latin typeface="a뉴고딕M"/>
              </a:rPr>
              <a:t>이주와 같은 인구 현상들을 그 인구의 사회경제적 조건 </a:t>
            </a:r>
            <a:r>
              <a:rPr lang="ko-KR" altLang="en-US" sz="2400" dirty="0">
                <a:latin typeface="a뉴고딕M"/>
              </a:rPr>
              <a:t>및</a:t>
            </a:r>
            <a:r>
              <a:rPr lang="ko-KR" altLang="en-US" sz="2400" dirty="0" smtClean="0">
                <a:latin typeface="a뉴고딕M"/>
              </a:rPr>
              <a:t> 이데올로기와 연관시켜 분석</a:t>
            </a:r>
            <a:r>
              <a:rPr lang="en-US" altLang="ko-KR" sz="2400" dirty="0" smtClean="0">
                <a:latin typeface="a뉴고딕M"/>
              </a:rPr>
              <a:t>, </a:t>
            </a:r>
            <a:r>
              <a:rPr lang="ko-KR" altLang="en-US" sz="2400" dirty="0" smtClean="0">
                <a:latin typeface="a뉴고딕M"/>
              </a:rPr>
              <a:t>연구하는 데 관심</a:t>
            </a:r>
            <a:endParaRPr lang="en-US" altLang="ko-KR" sz="2400" dirty="0" smtClean="0">
              <a:latin typeface="a뉴고딕M"/>
            </a:endParaRPr>
          </a:p>
          <a:p>
            <a:pPr>
              <a:lnSpc>
                <a:spcPct val="150000"/>
              </a:lnSpc>
              <a:buNone/>
            </a:pPr>
            <a:r>
              <a:rPr lang="ko-KR" altLang="en-US" sz="2400" dirty="0" smtClean="0">
                <a:latin typeface="a뉴고딕M"/>
              </a:rPr>
              <a:t>인구와 경제</a:t>
            </a:r>
            <a:r>
              <a:rPr lang="en-US" altLang="ko-KR" sz="2400" dirty="0" smtClean="0">
                <a:latin typeface="a뉴고딕M"/>
              </a:rPr>
              <a:t>, </a:t>
            </a:r>
            <a:r>
              <a:rPr lang="ko-KR" altLang="en-US" sz="2400" dirty="0" smtClean="0">
                <a:latin typeface="a뉴고딕M"/>
              </a:rPr>
              <a:t>인구와 사회</a:t>
            </a:r>
            <a:r>
              <a:rPr lang="en-US" altLang="ko-KR" sz="2400" dirty="0" smtClean="0">
                <a:latin typeface="a뉴고딕M"/>
              </a:rPr>
              <a:t>, </a:t>
            </a:r>
            <a:r>
              <a:rPr lang="ko-KR" altLang="en-US" sz="2400" dirty="0" smtClean="0">
                <a:latin typeface="a뉴고딕M"/>
              </a:rPr>
              <a:t>인구와 지리 또는 인구와 보건의 관계나 여기에서 파생하는 인구현상을 이론적</a:t>
            </a:r>
            <a:r>
              <a:rPr lang="en-US" altLang="ko-KR" sz="2400" dirty="0" smtClean="0">
                <a:latin typeface="a뉴고딕M"/>
              </a:rPr>
              <a:t>, </a:t>
            </a:r>
            <a:r>
              <a:rPr lang="ko-KR" altLang="en-US" sz="2400" dirty="0" smtClean="0">
                <a:latin typeface="a뉴고딕M"/>
              </a:rPr>
              <a:t>경험적으로 연구</a:t>
            </a:r>
            <a:endParaRPr lang="en-US" altLang="ko-KR" sz="2400" dirty="0" smtClean="0">
              <a:latin typeface="a뉴고딕M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ko-KR" sz="2400" dirty="0" smtClean="0">
                <a:latin typeface="a뉴고딕M"/>
              </a:rPr>
              <a:t>= </a:t>
            </a:r>
            <a:r>
              <a:rPr lang="ko-KR" altLang="en-US" sz="2400" dirty="0" smtClean="0">
                <a:latin typeface="a뉴고딕M"/>
              </a:rPr>
              <a:t>인구연구</a:t>
            </a:r>
            <a:r>
              <a:rPr lang="en-US" altLang="ko-KR" sz="2400" dirty="0" smtClean="0">
                <a:latin typeface="a뉴고딕M"/>
              </a:rPr>
              <a:t>, </a:t>
            </a:r>
            <a:r>
              <a:rPr lang="ko-KR" altLang="en-US" sz="2400" dirty="0" smtClean="0">
                <a:latin typeface="a뉴고딕M"/>
              </a:rPr>
              <a:t>인구문제</a:t>
            </a:r>
            <a:endParaRPr lang="en-US" altLang="ko-KR" sz="2400" dirty="0">
              <a:latin typeface="a뉴고딕M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19860BA-BE22-4836-A7A4-CC9933527030}"/>
              </a:ext>
            </a:extLst>
          </p:cNvPr>
          <p:cNvSpPr txBox="1"/>
          <p:nvPr/>
        </p:nvSpPr>
        <p:spPr>
          <a:xfrm>
            <a:off x="179512" y="2636912"/>
            <a:ext cx="23042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</a:rPr>
              <a:t>사회인구학</a:t>
            </a:r>
            <a:endParaRPr lang="en-US" altLang="ko-KR" sz="32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2800" dirty="0" smtClean="0">
                <a:solidFill>
                  <a:schemeClr val="bg1"/>
                </a:solidFill>
              </a:rPr>
              <a:t>Social</a:t>
            </a:r>
          </a:p>
          <a:p>
            <a:pPr algn="ctr"/>
            <a:r>
              <a:rPr lang="en-US" altLang="ko-KR" sz="2800" dirty="0" smtClean="0">
                <a:solidFill>
                  <a:schemeClr val="bg1"/>
                </a:solidFill>
              </a:rPr>
              <a:t>Demography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20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99792" y="864108"/>
            <a:ext cx="6048672" cy="51206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ko-KR" altLang="en-US" sz="2400" dirty="0" smtClean="0">
                <a:latin typeface="a뉴고딕M"/>
              </a:rPr>
              <a:t>인구 크기의 </a:t>
            </a:r>
            <a:r>
              <a:rPr lang="en-US" altLang="ko-KR" sz="2400" dirty="0" smtClean="0">
                <a:latin typeface="a뉴고딕M"/>
              </a:rPr>
              <a:t>3 </a:t>
            </a:r>
            <a:r>
              <a:rPr lang="ko-KR" altLang="en-US" sz="2400" dirty="0" smtClean="0">
                <a:latin typeface="a뉴고딕M"/>
              </a:rPr>
              <a:t>측면</a:t>
            </a:r>
            <a:endParaRPr lang="en-US" altLang="ko-KR" sz="2400" dirty="0" smtClean="0">
              <a:latin typeface="a뉴고딕M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ko-KR" sz="2400" dirty="0">
                <a:latin typeface="a뉴고딕M"/>
              </a:rPr>
              <a:t>	</a:t>
            </a:r>
            <a:r>
              <a:rPr lang="ko-KR" altLang="en-US" sz="2400" dirty="0" smtClean="0">
                <a:latin typeface="a뉴고딕M"/>
              </a:rPr>
              <a:t>절대 크기</a:t>
            </a:r>
            <a:r>
              <a:rPr lang="en-US" altLang="ko-KR" sz="2400" dirty="0" smtClean="0">
                <a:latin typeface="a뉴고딕M"/>
              </a:rPr>
              <a:t>(absolute size)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sz="2400" dirty="0">
                <a:latin typeface="a뉴고딕M"/>
              </a:rPr>
              <a:t>	</a:t>
            </a:r>
            <a:r>
              <a:rPr lang="ko-KR" altLang="en-US" sz="2400" dirty="0" smtClean="0">
                <a:latin typeface="a뉴고딕M"/>
              </a:rPr>
              <a:t>상대 크기 혹은 분포</a:t>
            </a:r>
            <a:endParaRPr lang="en-US" altLang="ko-KR" sz="2400" dirty="0" smtClean="0">
              <a:latin typeface="a뉴고딕M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ko-KR" sz="2400" dirty="0" smtClean="0">
                <a:latin typeface="a뉴고딕M"/>
              </a:rPr>
              <a:t>	</a:t>
            </a:r>
            <a:r>
              <a:rPr lang="ko-KR" altLang="en-US" sz="2400" dirty="0" smtClean="0">
                <a:latin typeface="a뉴고딕M"/>
              </a:rPr>
              <a:t>인구밀도</a:t>
            </a:r>
            <a:r>
              <a:rPr lang="en-US" altLang="ko-KR" sz="2400" dirty="0" smtClean="0">
                <a:latin typeface="a뉴고딕M"/>
              </a:rPr>
              <a:t>(population density) – </a:t>
            </a:r>
            <a:r>
              <a:rPr lang="ko-KR" altLang="en-US" sz="2400" dirty="0" smtClean="0">
                <a:latin typeface="a뉴고딕M"/>
              </a:rPr>
              <a:t>인구가 공간에 분포되어 있는 방식</a:t>
            </a:r>
            <a:endParaRPr lang="en-US" altLang="ko-KR" sz="2400" dirty="0" smtClean="0">
              <a:latin typeface="a뉴고딕M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ko-KR" sz="2400" dirty="0">
                <a:latin typeface="a뉴고딕M"/>
              </a:rPr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19860BA-BE22-4836-A7A4-CC9933527030}"/>
              </a:ext>
            </a:extLst>
          </p:cNvPr>
          <p:cNvSpPr txBox="1"/>
          <p:nvPr/>
        </p:nvSpPr>
        <p:spPr>
          <a:xfrm>
            <a:off x="179512" y="2636912"/>
            <a:ext cx="23042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err="1" smtClean="0">
                <a:solidFill>
                  <a:schemeClr val="bg1"/>
                </a:solidFill>
              </a:rPr>
              <a:t>형식인구학</a:t>
            </a:r>
            <a:endParaRPr lang="en-US" altLang="ko-KR" sz="32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2800" dirty="0" smtClean="0">
                <a:solidFill>
                  <a:schemeClr val="bg1"/>
                </a:solidFill>
              </a:rPr>
              <a:t>크기와 </a:t>
            </a:r>
            <a:endParaRPr lang="en-US" altLang="ko-KR" sz="28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2800" dirty="0" smtClean="0">
                <a:solidFill>
                  <a:schemeClr val="bg1"/>
                </a:solidFill>
              </a:rPr>
              <a:t>지리적 분포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777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99792" y="864108"/>
            <a:ext cx="6048672" cy="51206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ko-KR" altLang="en-US" sz="2400" dirty="0" smtClean="0">
                <a:latin typeface="a뉴고딕M"/>
              </a:rPr>
              <a:t>성</a:t>
            </a:r>
            <a:r>
              <a:rPr lang="en-US" altLang="ko-KR" sz="2400" smtClean="0">
                <a:latin typeface="a뉴고딕M"/>
              </a:rPr>
              <a:t>, </a:t>
            </a:r>
            <a:r>
              <a:rPr lang="ko-KR" altLang="en-US" sz="2400" smtClean="0">
                <a:latin typeface="a뉴고딕M"/>
              </a:rPr>
              <a:t>연령</a:t>
            </a:r>
            <a:r>
              <a:rPr lang="en-US" altLang="ko-KR" sz="2400" smtClean="0">
                <a:latin typeface="a뉴고딕M"/>
              </a:rPr>
              <a:t>, </a:t>
            </a:r>
            <a:r>
              <a:rPr lang="ko-KR" altLang="en-US" sz="2400" dirty="0" smtClean="0">
                <a:latin typeface="a뉴고딕M"/>
              </a:rPr>
              <a:t>출생지</a:t>
            </a:r>
            <a:r>
              <a:rPr lang="en-US" altLang="ko-KR" sz="2400" dirty="0" smtClean="0">
                <a:latin typeface="a뉴고딕M"/>
              </a:rPr>
              <a:t>, </a:t>
            </a:r>
            <a:r>
              <a:rPr lang="ko-KR" altLang="en-US" sz="2400" dirty="0" smtClean="0">
                <a:latin typeface="a뉴고딕M"/>
              </a:rPr>
              <a:t>교육 수준과 같은 인구학적 범주들로 분류된 사람들의 수</a:t>
            </a:r>
            <a:endParaRPr lang="en-US" altLang="ko-KR" sz="2400" dirty="0" smtClean="0">
              <a:latin typeface="a뉴고딕M"/>
            </a:endParaRPr>
          </a:p>
          <a:p>
            <a:pPr>
              <a:lnSpc>
                <a:spcPct val="150000"/>
              </a:lnSpc>
              <a:buNone/>
            </a:pPr>
            <a:r>
              <a:rPr lang="ko-KR" altLang="en-US" sz="2400" dirty="0" smtClean="0">
                <a:latin typeface="a뉴고딕M"/>
              </a:rPr>
              <a:t>인구의 절대 크기가 아닌 각 범주의 상대 크기에 초점</a:t>
            </a:r>
            <a:r>
              <a:rPr lang="en-US" altLang="ko-KR" sz="2400" dirty="0" smtClean="0">
                <a:latin typeface="a뉴고딕M"/>
              </a:rPr>
              <a:t>: </a:t>
            </a:r>
            <a:r>
              <a:rPr lang="ko-KR" altLang="en-US" sz="2400" dirty="0" smtClean="0">
                <a:latin typeface="a뉴고딕M"/>
              </a:rPr>
              <a:t>노년인구 비율</a:t>
            </a:r>
            <a:r>
              <a:rPr lang="en-US" altLang="ko-KR" sz="2400" dirty="0" smtClean="0">
                <a:latin typeface="a뉴고딕M"/>
              </a:rPr>
              <a:t>, </a:t>
            </a:r>
            <a:r>
              <a:rPr lang="ko-KR" altLang="en-US" sz="2400" dirty="0" smtClean="0">
                <a:latin typeface="a뉴고딕M"/>
              </a:rPr>
              <a:t>남녀성비</a:t>
            </a:r>
            <a:r>
              <a:rPr lang="en-US" altLang="ko-KR" sz="2400" dirty="0">
                <a:latin typeface="a뉴고딕M"/>
              </a:rPr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19860BA-BE22-4836-A7A4-CC9933527030}"/>
              </a:ext>
            </a:extLst>
          </p:cNvPr>
          <p:cNvSpPr txBox="1"/>
          <p:nvPr/>
        </p:nvSpPr>
        <p:spPr>
          <a:xfrm>
            <a:off x="179512" y="2636912"/>
            <a:ext cx="23042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err="1" smtClean="0">
                <a:solidFill>
                  <a:schemeClr val="bg1"/>
                </a:solidFill>
              </a:rPr>
              <a:t>형식인구학</a:t>
            </a:r>
            <a:endParaRPr lang="en-US" altLang="ko-KR" sz="32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2800" dirty="0" smtClean="0">
                <a:solidFill>
                  <a:schemeClr val="bg1"/>
                </a:solidFill>
              </a:rPr>
              <a:t>인구 구성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429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99792" y="864108"/>
            <a:ext cx="6048672" cy="51206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ko-KR" sz="2400" dirty="0">
                <a:latin typeface="a뉴고딕M"/>
              </a:rPr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19860BA-BE22-4836-A7A4-CC9933527030}"/>
              </a:ext>
            </a:extLst>
          </p:cNvPr>
          <p:cNvSpPr txBox="1"/>
          <p:nvPr/>
        </p:nvSpPr>
        <p:spPr>
          <a:xfrm>
            <a:off x="179512" y="2636912"/>
            <a:ext cx="23042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err="1" smtClean="0">
                <a:solidFill>
                  <a:schemeClr val="bg1"/>
                </a:solidFill>
              </a:rPr>
              <a:t>형식인구학</a:t>
            </a:r>
            <a:endParaRPr lang="en-US" altLang="ko-KR" sz="32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2800" dirty="0" smtClean="0">
                <a:solidFill>
                  <a:schemeClr val="bg1"/>
                </a:solidFill>
              </a:rPr>
              <a:t>인구 변동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204478" y="3244334"/>
            <a:ext cx="5039930" cy="1528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ea typeface="a뉴고딕M" panose="02020600000000000000"/>
              </a:rPr>
              <a:t>P</a:t>
            </a:r>
            <a:r>
              <a:rPr lang="en-US" altLang="ko-KR" sz="2800" baseline="-25000" dirty="0">
                <a:ea typeface="a뉴고딕M" panose="02020600000000000000"/>
              </a:rPr>
              <a:t>2</a:t>
            </a:r>
            <a:r>
              <a:rPr lang="en-US" altLang="ko-KR" sz="2800" dirty="0">
                <a:ea typeface="a뉴고딕M" panose="02020600000000000000"/>
              </a:rPr>
              <a:t> – P</a:t>
            </a:r>
            <a:r>
              <a:rPr lang="en-US" altLang="ko-KR" sz="2800" baseline="-25000" dirty="0">
                <a:ea typeface="a뉴고딕M" panose="02020600000000000000"/>
              </a:rPr>
              <a:t>1 </a:t>
            </a:r>
            <a:r>
              <a:rPr lang="en-US" altLang="ko-KR" sz="2800" dirty="0">
                <a:ea typeface="a뉴고딕M" panose="02020600000000000000"/>
              </a:rPr>
              <a:t>= B</a:t>
            </a:r>
            <a:r>
              <a:rPr lang="en-US" altLang="ko-KR" sz="2800" baseline="-25000" dirty="0">
                <a:ea typeface="a뉴고딕M" panose="02020600000000000000"/>
              </a:rPr>
              <a:t>(1,2)</a:t>
            </a:r>
            <a:r>
              <a:rPr lang="en-US" altLang="ko-KR" sz="2800" dirty="0">
                <a:ea typeface="a뉴고딕M" panose="02020600000000000000"/>
              </a:rPr>
              <a:t> – D</a:t>
            </a:r>
            <a:r>
              <a:rPr lang="en-US" altLang="ko-KR" sz="2800" baseline="-25000" dirty="0">
                <a:ea typeface="a뉴고딕M" panose="02020600000000000000"/>
              </a:rPr>
              <a:t>(1,2)</a:t>
            </a:r>
            <a:r>
              <a:rPr lang="en-US" altLang="ko-KR" sz="2800" dirty="0">
                <a:ea typeface="a뉴고딕M" panose="02020600000000000000"/>
              </a:rPr>
              <a:t> + M</a:t>
            </a:r>
            <a:r>
              <a:rPr lang="en-US" altLang="ko-KR" sz="2800" baseline="-25000" dirty="0">
                <a:ea typeface="a뉴고딕M" panose="02020600000000000000"/>
              </a:rPr>
              <a:t>(1,2</a:t>
            </a:r>
            <a:r>
              <a:rPr lang="en-US" altLang="ko-KR" sz="2800" baseline="-25000" dirty="0" smtClean="0">
                <a:ea typeface="a뉴고딕M" panose="02020600000000000000"/>
              </a:rPr>
              <a:t>)</a:t>
            </a:r>
          </a:p>
          <a:p>
            <a:endParaRPr lang="en-US" altLang="ko-KR" sz="2800" baseline="-25000" dirty="0"/>
          </a:p>
          <a:p>
            <a:r>
              <a:rPr lang="en-US" altLang="ko-KR" sz="2800" baseline="-25000" dirty="0" smtClean="0"/>
              <a:t>*</a:t>
            </a:r>
            <a:r>
              <a:rPr lang="ko-KR" altLang="en-US" sz="2800" baseline="-25000" dirty="0" smtClean="0"/>
              <a:t>폐쇄인구</a:t>
            </a:r>
            <a:r>
              <a:rPr lang="en-US" altLang="ko-KR" sz="2800" baseline="-25000" dirty="0" smtClean="0"/>
              <a:t>(closed</a:t>
            </a:r>
            <a:r>
              <a:rPr lang="ko-KR" altLang="en-US" sz="2800" baseline="-25000" dirty="0" smtClean="0"/>
              <a:t> </a:t>
            </a:r>
            <a:r>
              <a:rPr lang="en-US" altLang="ko-KR" sz="2800" baseline="-25000" dirty="0" smtClean="0"/>
              <a:t>population)</a:t>
            </a:r>
          </a:p>
          <a:p>
            <a:r>
              <a:rPr lang="en-US" altLang="ko-KR" sz="2800" baseline="-25000" dirty="0" smtClean="0"/>
              <a:t>*</a:t>
            </a:r>
            <a:r>
              <a:rPr lang="ko-KR" altLang="en-US" sz="2800" baseline="-25000" dirty="0" smtClean="0"/>
              <a:t>개방인구</a:t>
            </a:r>
            <a:r>
              <a:rPr lang="en-US" altLang="ko-KR" sz="2800" baseline="-25000" dirty="0" smtClean="0"/>
              <a:t>(open population)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72628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99792" y="864108"/>
            <a:ext cx="6048672" cy="51206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ko-KR" sz="2400" dirty="0">
                <a:latin typeface="a뉴고딕M"/>
              </a:rPr>
              <a:t>	</a:t>
            </a:r>
            <a:r>
              <a:rPr lang="en-US" altLang="ko-KR" sz="2400" dirty="0" smtClean="0">
                <a:latin typeface="a뉴고딕M"/>
              </a:rPr>
              <a:t>1. </a:t>
            </a:r>
            <a:r>
              <a:rPr lang="ko-KR" altLang="en-US" sz="2400" dirty="0" smtClean="0">
                <a:latin typeface="a뉴고딕M"/>
              </a:rPr>
              <a:t>경제학적 접근방식</a:t>
            </a:r>
            <a:endParaRPr lang="en-US" altLang="ko-KR" sz="2400" dirty="0" smtClean="0">
              <a:latin typeface="a뉴고딕M"/>
            </a:endParaRPr>
          </a:p>
          <a:p>
            <a:pPr>
              <a:lnSpc>
                <a:spcPct val="150000"/>
              </a:lnSpc>
              <a:buNone/>
            </a:pPr>
            <a:r>
              <a:rPr lang="ko-KR" altLang="en-US" sz="2400" dirty="0" smtClean="0">
                <a:latin typeface="a뉴고딕M"/>
              </a:rPr>
              <a:t>경제성장과 인구성장 간의 관계</a:t>
            </a:r>
            <a:endParaRPr lang="en-US" altLang="ko-KR" sz="2400" dirty="0" smtClean="0">
              <a:latin typeface="a뉴고딕M"/>
            </a:endParaRPr>
          </a:p>
          <a:p>
            <a:pPr>
              <a:lnSpc>
                <a:spcPct val="150000"/>
              </a:lnSpc>
              <a:buNone/>
            </a:pPr>
            <a:r>
              <a:rPr lang="ko-KR" altLang="en-US" sz="2400" dirty="0" smtClean="0">
                <a:latin typeface="a뉴고딕M"/>
              </a:rPr>
              <a:t>출산의 비용과 혜택 계산이 출산에 영향</a:t>
            </a:r>
            <a:endParaRPr lang="en-US" altLang="ko-KR" sz="2400" dirty="0" smtClean="0">
              <a:latin typeface="a뉴고딕M"/>
            </a:endParaRPr>
          </a:p>
          <a:p>
            <a:pPr>
              <a:lnSpc>
                <a:spcPct val="150000"/>
              </a:lnSpc>
              <a:buNone/>
            </a:pPr>
            <a:r>
              <a:rPr lang="ko-KR" altLang="en-US" sz="2400" dirty="0" smtClean="0">
                <a:latin typeface="a뉴고딕M"/>
              </a:rPr>
              <a:t>인구고령화가 초래하는 경제적 결과</a:t>
            </a:r>
            <a:endParaRPr lang="en-US" altLang="ko-KR" sz="2400" dirty="0" smtClean="0">
              <a:latin typeface="a뉴고딕M"/>
            </a:endParaRPr>
          </a:p>
          <a:p>
            <a:pPr>
              <a:lnSpc>
                <a:spcPct val="150000"/>
              </a:lnSpc>
              <a:buNone/>
            </a:pPr>
            <a:endParaRPr lang="en-US" altLang="ko-KR" sz="2400" dirty="0">
              <a:latin typeface="a뉴고딕M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19860BA-BE22-4836-A7A4-CC9933527030}"/>
              </a:ext>
            </a:extLst>
          </p:cNvPr>
          <p:cNvSpPr txBox="1"/>
          <p:nvPr/>
        </p:nvSpPr>
        <p:spPr>
          <a:xfrm>
            <a:off x="179512" y="2636912"/>
            <a:ext cx="230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</a:rPr>
              <a:t>사회인구학</a:t>
            </a:r>
            <a:endParaRPr lang="en-US" altLang="ko-KR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835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99792" y="864108"/>
            <a:ext cx="6048672" cy="51206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ko-KR" sz="2400" dirty="0">
                <a:latin typeface="a뉴고딕M"/>
              </a:rPr>
              <a:t>	</a:t>
            </a:r>
            <a:r>
              <a:rPr lang="en-US" altLang="ko-KR" sz="2400" dirty="0" smtClean="0">
                <a:latin typeface="a뉴고딕M"/>
              </a:rPr>
              <a:t>2. </a:t>
            </a:r>
            <a:r>
              <a:rPr lang="ko-KR" altLang="en-US" sz="2400" dirty="0" smtClean="0">
                <a:latin typeface="a뉴고딕M"/>
              </a:rPr>
              <a:t>사회학적 접근방식</a:t>
            </a:r>
            <a:endParaRPr lang="en-US" altLang="ko-KR" sz="2400" dirty="0" smtClean="0">
              <a:latin typeface="a뉴고딕M"/>
            </a:endParaRPr>
          </a:p>
          <a:p>
            <a:pPr>
              <a:lnSpc>
                <a:spcPct val="150000"/>
              </a:lnSpc>
              <a:buNone/>
            </a:pPr>
            <a:r>
              <a:rPr lang="ko-KR" altLang="en-US" sz="2400" dirty="0" smtClean="0">
                <a:latin typeface="a뉴고딕M"/>
              </a:rPr>
              <a:t>출산과 혼인에 영향 미치는 사회적 차원</a:t>
            </a:r>
            <a:endParaRPr lang="en-US" altLang="ko-KR" sz="2400" dirty="0" smtClean="0">
              <a:latin typeface="a뉴고딕M"/>
            </a:endParaRPr>
          </a:p>
          <a:p>
            <a:pPr>
              <a:lnSpc>
                <a:spcPct val="150000"/>
              </a:lnSpc>
              <a:buNone/>
            </a:pPr>
            <a:r>
              <a:rPr lang="ko-KR" altLang="en-US" sz="2400" dirty="0" smtClean="0">
                <a:latin typeface="a뉴고딕M"/>
              </a:rPr>
              <a:t>출산결정권에 영향 미치는 문화적 요인들</a:t>
            </a:r>
            <a:endParaRPr lang="en-US" altLang="ko-KR" sz="2400" dirty="0">
              <a:latin typeface="a뉴고딕M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19860BA-BE22-4836-A7A4-CC9933527030}"/>
              </a:ext>
            </a:extLst>
          </p:cNvPr>
          <p:cNvSpPr txBox="1"/>
          <p:nvPr/>
        </p:nvSpPr>
        <p:spPr>
          <a:xfrm>
            <a:off x="179512" y="2636912"/>
            <a:ext cx="230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</a:rPr>
              <a:t>사회인구학</a:t>
            </a:r>
            <a:endParaRPr lang="en-US" altLang="ko-KR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187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99792" y="864108"/>
            <a:ext cx="6048672" cy="51206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ko-KR" sz="2400" dirty="0">
                <a:latin typeface="a뉴고딕M"/>
              </a:rPr>
              <a:t>	</a:t>
            </a:r>
            <a:r>
              <a:rPr lang="en-US" altLang="ko-KR" sz="2400" dirty="0" smtClean="0">
                <a:latin typeface="a뉴고딕M"/>
              </a:rPr>
              <a:t>3. </a:t>
            </a:r>
            <a:r>
              <a:rPr lang="ko-KR" altLang="en-US" sz="2400" dirty="0" smtClean="0">
                <a:latin typeface="a뉴고딕M"/>
              </a:rPr>
              <a:t>지리학적 접근방식</a:t>
            </a:r>
            <a:endParaRPr lang="en-US" altLang="ko-KR" sz="2400" dirty="0" smtClean="0">
              <a:latin typeface="a뉴고딕M"/>
            </a:endParaRPr>
          </a:p>
          <a:p>
            <a:pPr>
              <a:lnSpc>
                <a:spcPct val="150000"/>
              </a:lnSpc>
              <a:buNone/>
            </a:pPr>
            <a:r>
              <a:rPr lang="ko-KR" altLang="en-US" sz="2400" dirty="0" smtClean="0">
                <a:latin typeface="a뉴고딕M"/>
              </a:rPr>
              <a:t>인구분포</a:t>
            </a:r>
            <a:r>
              <a:rPr lang="en-US" altLang="ko-KR" sz="2400" dirty="0" smtClean="0">
                <a:latin typeface="a뉴고딕M"/>
              </a:rPr>
              <a:t>, </a:t>
            </a:r>
            <a:r>
              <a:rPr lang="ko-KR" altLang="en-US" sz="2400" dirty="0" smtClean="0">
                <a:latin typeface="a뉴고딕M"/>
              </a:rPr>
              <a:t>구성</a:t>
            </a:r>
            <a:r>
              <a:rPr lang="en-US" altLang="ko-KR" sz="2400" dirty="0" smtClean="0">
                <a:latin typeface="a뉴고딕M"/>
              </a:rPr>
              <a:t>, </a:t>
            </a:r>
            <a:r>
              <a:rPr lang="ko-KR" altLang="en-US" sz="2400" dirty="0" smtClean="0">
                <a:latin typeface="a뉴고딕M"/>
              </a:rPr>
              <a:t>이동</a:t>
            </a:r>
            <a:r>
              <a:rPr lang="en-US" altLang="ko-KR" sz="2400" dirty="0" smtClean="0">
                <a:latin typeface="a뉴고딕M"/>
              </a:rPr>
              <a:t>, </a:t>
            </a:r>
            <a:r>
              <a:rPr lang="ko-KR" altLang="en-US" sz="2400" dirty="0" smtClean="0">
                <a:latin typeface="a뉴고딕M"/>
              </a:rPr>
              <a:t>성장이 지리적 장소 특성과 어떤 관계</a:t>
            </a:r>
            <a:r>
              <a:rPr lang="en-US" altLang="ko-KR" sz="2400" dirty="0" smtClean="0">
                <a:latin typeface="a뉴고딕M"/>
              </a:rPr>
              <a:t>?</a:t>
            </a:r>
          </a:p>
          <a:p>
            <a:pPr>
              <a:lnSpc>
                <a:spcPct val="150000"/>
              </a:lnSpc>
              <a:buNone/>
            </a:pPr>
            <a:r>
              <a:rPr lang="ko-KR" altLang="en-US" sz="2400" dirty="0" smtClean="0">
                <a:latin typeface="a뉴고딕M"/>
              </a:rPr>
              <a:t>지리적 장소가 인구현상에 반응하는 방식</a:t>
            </a:r>
            <a:endParaRPr lang="en-US" altLang="ko-KR" sz="2400" dirty="0">
              <a:latin typeface="a뉴고딕M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19860BA-BE22-4836-A7A4-CC9933527030}"/>
              </a:ext>
            </a:extLst>
          </p:cNvPr>
          <p:cNvSpPr txBox="1"/>
          <p:nvPr/>
        </p:nvSpPr>
        <p:spPr>
          <a:xfrm>
            <a:off x="179512" y="2636912"/>
            <a:ext cx="230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</a:rPr>
              <a:t>사회인구학</a:t>
            </a:r>
            <a:endParaRPr lang="en-US" altLang="ko-KR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435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99792" y="864108"/>
            <a:ext cx="6048672" cy="51206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ko-KR" sz="2400" dirty="0">
                <a:latin typeface="a뉴고딕M"/>
              </a:rPr>
              <a:t>	4</a:t>
            </a:r>
            <a:r>
              <a:rPr lang="en-US" altLang="ko-KR" sz="2400" dirty="0" smtClean="0">
                <a:latin typeface="a뉴고딕M"/>
              </a:rPr>
              <a:t>. </a:t>
            </a:r>
            <a:r>
              <a:rPr lang="ko-KR" altLang="en-US" sz="2400" dirty="0" smtClean="0">
                <a:latin typeface="a뉴고딕M"/>
              </a:rPr>
              <a:t>정</a:t>
            </a:r>
            <a:r>
              <a:rPr lang="ko-KR" altLang="en-US" sz="2400" dirty="0">
                <a:latin typeface="a뉴고딕M"/>
              </a:rPr>
              <a:t>치</a:t>
            </a:r>
            <a:r>
              <a:rPr lang="ko-KR" altLang="en-US" sz="2400" dirty="0" smtClean="0">
                <a:latin typeface="a뉴고딕M"/>
              </a:rPr>
              <a:t>학적 접근방식</a:t>
            </a:r>
            <a:endParaRPr lang="en-US" altLang="ko-KR" sz="2400" dirty="0" smtClean="0">
              <a:latin typeface="a뉴고딕M"/>
            </a:endParaRPr>
          </a:p>
          <a:p>
            <a:pPr>
              <a:lnSpc>
                <a:spcPct val="150000"/>
              </a:lnSpc>
              <a:buNone/>
            </a:pPr>
            <a:r>
              <a:rPr lang="ko-KR" altLang="en-US" sz="2400" dirty="0" smtClean="0">
                <a:latin typeface="a뉴고딕M"/>
              </a:rPr>
              <a:t>인구는 국력</a:t>
            </a:r>
            <a:endParaRPr lang="en-US" altLang="ko-KR" sz="2400" dirty="0" smtClean="0">
              <a:latin typeface="a뉴고딕M"/>
            </a:endParaRPr>
          </a:p>
          <a:p>
            <a:pPr>
              <a:lnSpc>
                <a:spcPct val="150000"/>
              </a:lnSpc>
              <a:buNone/>
            </a:pPr>
            <a:r>
              <a:rPr lang="ko-KR" altLang="en-US" sz="2400" dirty="0" smtClean="0">
                <a:latin typeface="a뉴고딕M"/>
              </a:rPr>
              <a:t>정치가 인구에 미치는 영향</a:t>
            </a:r>
            <a:endParaRPr lang="en-US" altLang="ko-KR" sz="2400" dirty="0" smtClean="0">
              <a:latin typeface="a뉴고딕M"/>
            </a:endParaRPr>
          </a:p>
          <a:p>
            <a:pPr>
              <a:lnSpc>
                <a:spcPct val="150000"/>
              </a:lnSpc>
              <a:buNone/>
            </a:pPr>
            <a:r>
              <a:rPr lang="ko-KR" altLang="en-US" sz="2400" dirty="0" smtClean="0">
                <a:latin typeface="a뉴고딕M"/>
              </a:rPr>
              <a:t>인구 변동이 초래한 정치 결과</a:t>
            </a:r>
            <a:r>
              <a:rPr lang="en-US" altLang="ko-KR" sz="2400" dirty="0" smtClean="0">
                <a:latin typeface="a뉴고딕M"/>
              </a:rPr>
              <a:t>(</a:t>
            </a:r>
            <a:r>
              <a:rPr lang="ko-KR" altLang="en-US" sz="2400" dirty="0" smtClean="0">
                <a:latin typeface="a뉴고딕M"/>
              </a:rPr>
              <a:t>예</a:t>
            </a:r>
            <a:r>
              <a:rPr lang="en-US" altLang="ko-KR" sz="2400" dirty="0" smtClean="0">
                <a:latin typeface="a뉴고딕M"/>
              </a:rPr>
              <a:t>; </a:t>
            </a:r>
            <a:r>
              <a:rPr lang="ko-KR" altLang="en-US" sz="2400" dirty="0" smtClean="0">
                <a:latin typeface="a뉴고딕M"/>
              </a:rPr>
              <a:t>노인 인구 증가</a:t>
            </a:r>
            <a:r>
              <a:rPr lang="en-US" altLang="ko-KR" sz="2400" dirty="0" smtClean="0">
                <a:latin typeface="a뉴고딕M"/>
              </a:rPr>
              <a:t>?)</a:t>
            </a:r>
            <a:endParaRPr lang="en-US" altLang="ko-KR" sz="2400" dirty="0">
              <a:latin typeface="a뉴고딕M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19860BA-BE22-4836-A7A4-CC9933527030}"/>
              </a:ext>
            </a:extLst>
          </p:cNvPr>
          <p:cNvSpPr txBox="1"/>
          <p:nvPr/>
        </p:nvSpPr>
        <p:spPr>
          <a:xfrm>
            <a:off x="179512" y="2636912"/>
            <a:ext cx="230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</a:rPr>
              <a:t>사회인구학</a:t>
            </a:r>
            <a:endParaRPr lang="en-US" altLang="ko-KR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830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 smtClean="0">
                <a:ea typeface="a뉴고딕M" panose="02020600000000000000"/>
              </a:rPr>
              <a:t> </a:t>
            </a:r>
            <a:r>
              <a:rPr lang="en-US" altLang="ko-KR" sz="2400" dirty="0" smtClean="0">
                <a:ea typeface="a뉴고딕M" panose="02020600000000000000"/>
              </a:rPr>
              <a:t>- </a:t>
            </a:r>
            <a:r>
              <a:rPr lang="ko-KR" altLang="en-US" sz="2400" dirty="0" smtClean="0">
                <a:ea typeface="a뉴고딕M" panose="02020600000000000000"/>
              </a:rPr>
              <a:t>영어로</a:t>
            </a:r>
            <a:r>
              <a:rPr lang="en-US" altLang="ko-KR" sz="2400" dirty="0" smtClean="0">
                <a:ea typeface="a뉴고딕M" panose="02020600000000000000"/>
              </a:rPr>
              <a:t>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>
                <a:ea typeface="a뉴고딕M" panose="02020600000000000000"/>
              </a:rPr>
              <a:t> - Demography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>
                <a:ea typeface="a뉴고딕M" panose="02020600000000000000"/>
              </a:rPr>
              <a:t> </a:t>
            </a:r>
            <a:r>
              <a:rPr lang="en-US" altLang="ko-KR" sz="2400" dirty="0" smtClean="0">
                <a:ea typeface="a뉴고딕M" panose="02020600000000000000"/>
              </a:rPr>
              <a:t>- demos(Greek) + </a:t>
            </a:r>
            <a:r>
              <a:rPr lang="en-US" altLang="ko-KR" sz="2400" dirty="0" err="1" smtClean="0">
                <a:ea typeface="a뉴고딕M" panose="02020600000000000000"/>
              </a:rPr>
              <a:t>graphia</a:t>
            </a:r>
            <a:r>
              <a:rPr lang="en-US" altLang="ko-KR" sz="2400" dirty="0" smtClean="0">
                <a:ea typeface="a뉴고딕M" panose="02020600000000000000"/>
              </a:rPr>
              <a:t>(Latin)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>
                <a:ea typeface="a뉴고딕M" panose="02020600000000000000"/>
              </a:rPr>
              <a:t> </a:t>
            </a:r>
            <a:r>
              <a:rPr lang="en-US" altLang="ko-KR" sz="2400" dirty="0" smtClean="0">
                <a:ea typeface="a뉴고딕M" panose="02020600000000000000"/>
              </a:rPr>
              <a:t>- people + description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>
                <a:ea typeface="a뉴고딕M" panose="02020600000000000000"/>
              </a:rPr>
              <a:t> </a:t>
            </a:r>
            <a:r>
              <a:rPr lang="en-US" altLang="ko-KR" sz="2400" dirty="0" smtClean="0">
                <a:ea typeface="a뉴고딕M" panose="02020600000000000000"/>
              </a:rPr>
              <a:t>- population studies</a:t>
            </a:r>
            <a:endParaRPr lang="en-US" altLang="ko-KR" sz="2400" dirty="0">
              <a:ea typeface="a뉴고딕M" panose="0202060000000000000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A609D04-E442-4BA6-8048-3A0CA7A61E16}"/>
              </a:ext>
            </a:extLst>
          </p:cNvPr>
          <p:cNvSpPr txBox="1"/>
          <p:nvPr/>
        </p:nvSpPr>
        <p:spPr>
          <a:xfrm>
            <a:off x="179512" y="3136612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err="1" smtClean="0">
                <a:solidFill>
                  <a:schemeClr val="bg1"/>
                </a:solidFill>
                <a:ea typeface="a뉴고딕M" panose="02020600000000000000"/>
              </a:rPr>
              <a:t>인구학이란</a:t>
            </a:r>
            <a:r>
              <a:rPr lang="en-US" altLang="ko-KR" sz="3200" dirty="0" smtClean="0">
                <a:solidFill>
                  <a:schemeClr val="bg1"/>
                </a:solidFill>
                <a:ea typeface="a뉴고딕M" panose="02020600000000000000"/>
              </a:rPr>
              <a:t>?</a:t>
            </a:r>
            <a:endParaRPr lang="ko-KR" altLang="en-US" sz="3200" dirty="0">
              <a:solidFill>
                <a:schemeClr val="bg1"/>
              </a:solidFill>
              <a:ea typeface="a뉴고딕M" panose="020206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89244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 smtClean="0">
                <a:ea typeface="a뉴고딕M" panose="02020600000000000000"/>
              </a:rPr>
              <a:t> </a:t>
            </a:r>
            <a:r>
              <a:rPr lang="en-US" altLang="ko-KR" sz="2400" dirty="0" smtClean="0">
                <a:ea typeface="a뉴고딕M" panose="02020600000000000000"/>
              </a:rPr>
              <a:t>- </a:t>
            </a:r>
            <a:r>
              <a:rPr lang="ko-KR" altLang="en-US" sz="2400" dirty="0" smtClean="0">
                <a:ea typeface="a뉴고딕M" panose="02020600000000000000"/>
              </a:rPr>
              <a:t>얼마나 많은 사람들</a:t>
            </a:r>
            <a:r>
              <a:rPr lang="en-US" altLang="ko-KR" sz="2400" dirty="0" smtClean="0">
                <a:ea typeface="a뉴고딕M" panose="02020600000000000000"/>
              </a:rPr>
              <a:t>, </a:t>
            </a:r>
            <a:r>
              <a:rPr lang="ko-KR" altLang="en-US" sz="2400" dirty="0" smtClean="0">
                <a:ea typeface="a뉴고딕M" panose="02020600000000000000"/>
              </a:rPr>
              <a:t>어떤 사람들이 어디에 있는가</a:t>
            </a:r>
            <a:r>
              <a:rPr lang="en-US" altLang="ko-KR" sz="2400" dirty="0" smtClean="0">
                <a:ea typeface="a뉴고딕M" panose="02020600000000000000"/>
              </a:rPr>
              <a:t>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>
                <a:ea typeface="a뉴고딕M" panose="02020600000000000000"/>
              </a:rPr>
              <a:t> - </a:t>
            </a:r>
            <a:r>
              <a:rPr lang="ko-KR" altLang="en-US" sz="2400" dirty="0" smtClean="0">
                <a:ea typeface="a뉴고딕M" panose="02020600000000000000"/>
              </a:rPr>
              <a:t>왜 그런가</a:t>
            </a:r>
            <a:r>
              <a:rPr lang="en-US" altLang="ko-KR" sz="2400" dirty="0" smtClean="0">
                <a:ea typeface="a뉴고딕M" panose="02020600000000000000"/>
              </a:rPr>
              <a:t>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>
                <a:ea typeface="a뉴고딕M" panose="02020600000000000000"/>
              </a:rPr>
              <a:t> </a:t>
            </a:r>
            <a:r>
              <a:rPr lang="en-US" altLang="ko-KR" sz="2400" dirty="0" smtClean="0">
                <a:ea typeface="a뉴고딕M" panose="02020600000000000000"/>
              </a:rPr>
              <a:t>- </a:t>
            </a:r>
            <a:r>
              <a:rPr lang="ko-KR" altLang="en-US" sz="2400" dirty="0" smtClean="0">
                <a:ea typeface="a뉴고딕M" panose="02020600000000000000"/>
              </a:rPr>
              <a:t>그래서 어떻단 말인가</a:t>
            </a:r>
            <a:endParaRPr lang="en-US" altLang="ko-KR" sz="2400" dirty="0">
              <a:ea typeface="a뉴고딕M" panose="0202060000000000000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A609D04-E442-4BA6-8048-3A0CA7A61E16}"/>
              </a:ext>
            </a:extLst>
          </p:cNvPr>
          <p:cNvSpPr txBox="1"/>
          <p:nvPr/>
        </p:nvSpPr>
        <p:spPr>
          <a:xfrm>
            <a:off x="179512" y="3136612"/>
            <a:ext cx="22322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err="1" smtClean="0">
                <a:solidFill>
                  <a:schemeClr val="bg1"/>
                </a:solidFill>
                <a:ea typeface="a뉴고딕M" panose="02020600000000000000"/>
              </a:rPr>
              <a:t>인구학의</a:t>
            </a:r>
            <a:endParaRPr lang="en-US" altLang="ko-KR" sz="3200" dirty="0" smtClean="0">
              <a:solidFill>
                <a:schemeClr val="bg1"/>
              </a:solidFill>
              <a:ea typeface="a뉴고딕M" panose="02020600000000000000"/>
            </a:endParaRPr>
          </a:p>
          <a:p>
            <a:pPr algn="ctr"/>
            <a:r>
              <a:rPr lang="ko-KR" altLang="en-US" sz="3200" dirty="0" smtClean="0">
                <a:solidFill>
                  <a:schemeClr val="bg1"/>
                </a:solidFill>
                <a:ea typeface="a뉴고딕M" panose="02020600000000000000"/>
              </a:rPr>
              <a:t>주요 질문</a:t>
            </a:r>
            <a:endParaRPr lang="ko-KR" altLang="en-US" sz="3200" dirty="0">
              <a:solidFill>
                <a:schemeClr val="bg1"/>
              </a:solidFill>
              <a:ea typeface="a뉴고딕M" panose="020206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842400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400" dirty="0" smtClean="0">
                <a:ea typeface="a뉴고딕M" panose="02020600000000000000"/>
              </a:rPr>
              <a:t>다양한 기준에 따른 인구의 크기와 구성</a:t>
            </a:r>
            <a:r>
              <a:rPr lang="en-US" altLang="ko-KR" sz="2400" dirty="0" smtClean="0">
                <a:ea typeface="a뉴고딕M" panose="02020600000000000000"/>
              </a:rPr>
              <a:t>: </a:t>
            </a:r>
            <a:r>
              <a:rPr lang="ko-KR" altLang="en-US" sz="2400" dirty="0" smtClean="0">
                <a:ea typeface="a뉴고딕M" panose="02020600000000000000"/>
              </a:rPr>
              <a:t>연령</a:t>
            </a:r>
            <a:r>
              <a:rPr lang="en-US" altLang="ko-KR" sz="2400" dirty="0" smtClean="0">
                <a:ea typeface="a뉴고딕M" panose="02020600000000000000"/>
              </a:rPr>
              <a:t>, </a:t>
            </a:r>
            <a:r>
              <a:rPr lang="ko-KR" altLang="en-US" sz="2400" dirty="0" smtClean="0">
                <a:ea typeface="a뉴고딕M" panose="02020600000000000000"/>
              </a:rPr>
              <a:t>성</a:t>
            </a:r>
            <a:r>
              <a:rPr lang="en-US" altLang="ko-KR" sz="2400" dirty="0" smtClean="0">
                <a:ea typeface="a뉴고딕M" panose="02020600000000000000"/>
              </a:rPr>
              <a:t>, </a:t>
            </a:r>
            <a:r>
              <a:rPr lang="ko-KR" altLang="en-US" sz="2400" dirty="0" smtClean="0">
                <a:ea typeface="a뉴고딕M" panose="02020600000000000000"/>
              </a:rPr>
              <a:t>혼인상태</a:t>
            </a:r>
            <a:r>
              <a:rPr lang="en-US" altLang="ko-KR" sz="2400" dirty="0" smtClean="0">
                <a:ea typeface="a뉴고딕M" panose="02020600000000000000"/>
              </a:rPr>
              <a:t>, </a:t>
            </a:r>
            <a:r>
              <a:rPr lang="ko-KR" altLang="en-US" sz="2400" dirty="0" smtClean="0">
                <a:ea typeface="a뉴고딕M" panose="02020600000000000000"/>
              </a:rPr>
              <a:t>교육수준</a:t>
            </a:r>
            <a:r>
              <a:rPr lang="en-US" altLang="ko-KR" sz="2400" dirty="0" smtClean="0">
                <a:ea typeface="a뉴고딕M" panose="02020600000000000000"/>
              </a:rPr>
              <a:t>, </a:t>
            </a:r>
            <a:r>
              <a:rPr lang="ko-KR" altLang="en-US" sz="2400" dirty="0" smtClean="0">
                <a:ea typeface="a뉴고딕M" panose="02020600000000000000"/>
              </a:rPr>
              <a:t>지역 등</a:t>
            </a:r>
            <a:endParaRPr lang="en-US" altLang="ko-KR" sz="2400" dirty="0" smtClean="0">
              <a:ea typeface="a뉴고딕M" panose="02020600000000000000"/>
            </a:endParaRPr>
          </a:p>
          <a:p>
            <a:pPr>
              <a:lnSpc>
                <a:spcPct val="100000"/>
              </a:lnSpc>
            </a:pPr>
            <a:r>
              <a:rPr lang="ko-KR" altLang="en-US" sz="2400" dirty="0" smtClean="0">
                <a:ea typeface="a뉴고딕M" panose="02020600000000000000"/>
              </a:rPr>
              <a:t>이러한 구성을 변동시키는 역동적인 삶의 과정</a:t>
            </a:r>
            <a:endParaRPr lang="en-US" altLang="ko-KR" sz="2400" dirty="0">
              <a:ea typeface="a뉴고딕M" panose="02020600000000000000"/>
            </a:endParaRPr>
          </a:p>
          <a:p>
            <a:pPr>
              <a:lnSpc>
                <a:spcPct val="100000"/>
              </a:lnSpc>
            </a:pPr>
            <a:r>
              <a:rPr lang="ko-KR" altLang="en-US" sz="2400" dirty="0" smtClean="0">
                <a:ea typeface="a뉴고딕M" panose="02020600000000000000"/>
              </a:rPr>
              <a:t>인구 구성 및 변동과 사회적</a:t>
            </a:r>
            <a:r>
              <a:rPr lang="en-US" altLang="ko-KR" sz="2400" dirty="0" smtClean="0">
                <a:ea typeface="a뉴고딕M" panose="02020600000000000000"/>
              </a:rPr>
              <a:t>, </a:t>
            </a:r>
            <a:r>
              <a:rPr lang="ko-KR" altLang="en-US" sz="2400" dirty="0" smtClean="0">
                <a:ea typeface="a뉴고딕M" panose="02020600000000000000"/>
              </a:rPr>
              <a:t>물리적 환경 간의 관계</a:t>
            </a:r>
            <a:endParaRPr lang="en-US" altLang="ko-KR" sz="2400" dirty="0">
              <a:ea typeface="a뉴고딕M" panose="0202060000000000000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A609D04-E442-4BA6-8048-3A0CA7A61E16}"/>
              </a:ext>
            </a:extLst>
          </p:cNvPr>
          <p:cNvSpPr txBox="1"/>
          <p:nvPr/>
        </p:nvSpPr>
        <p:spPr>
          <a:xfrm>
            <a:off x="179512" y="3136612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  <a:ea typeface="a뉴고딕M" panose="02020600000000000000"/>
              </a:rPr>
              <a:t>연구주제들</a:t>
            </a:r>
            <a:endParaRPr lang="ko-KR" altLang="en-US" sz="3200" dirty="0">
              <a:solidFill>
                <a:schemeClr val="bg1"/>
              </a:solidFill>
              <a:ea typeface="a뉴고딕M" panose="020206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49104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ko-KR" sz="3600" dirty="0" smtClean="0">
                <a:ea typeface="a뉴고딕M" panose="02020600000000000000"/>
              </a:rPr>
              <a:t>P</a:t>
            </a:r>
            <a:r>
              <a:rPr lang="en-US" altLang="ko-KR" sz="3600" baseline="-25000" dirty="0" smtClean="0">
                <a:ea typeface="a뉴고딕M" panose="02020600000000000000"/>
              </a:rPr>
              <a:t>2</a:t>
            </a:r>
            <a:r>
              <a:rPr lang="en-US" altLang="ko-KR" sz="3600" dirty="0" smtClean="0">
                <a:ea typeface="a뉴고딕M" panose="02020600000000000000"/>
              </a:rPr>
              <a:t> – P</a:t>
            </a:r>
            <a:r>
              <a:rPr lang="en-US" altLang="ko-KR" sz="3600" baseline="-25000" dirty="0" smtClean="0">
                <a:ea typeface="a뉴고딕M" panose="02020600000000000000"/>
              </a:rPr>
              <a:t>1 </a:t>
            </a:r>
            <a:r>
              <a:rPr lang="en-US" altLang="ko-KR" sz="3600" dirty="0" smtClean="0">
                <a:ea typeface="a뉴고딕M" panose="02020600000000000000"/>
              </a:rPr>
              <a:t>= B</a:t>
            </a:r>
            <a:r>
              <a:rPr lang="en-US" altLang="ko-KR" sz="3600" baseline="-25000" dirty="0" smtClean="0">
                <a:ea typeface="a뉴고딕M" panose="02020600000000000000"/>
              </a:rPr>
              <a:t>(1,2)</a:t>
            </a:r>
            <a:r>
              <a:rPr lang="en-US" altLang="ko-KR" sz="3600" dirty="0" smtClean="0">
                <a:ea typeface="a뉴고딕M" panose="02020600000000000000"/>
              </a:rPr>
              <a:t> – D</a:t>
            </a:r>
            <a:r>
              <a:rPr lang="en-US" altLang="ko-KR" sz="3600" baseline="-25000" dirty="0" smtClean="0">
                <a:ea typeface="a뉴고딕M" panose="02020600000000000000"/>
              </a:rPr>
              <a:t>(1,2)</a:t>
            </a:r>
            <a:r>
              <a:rPr lang="en-US" altLang="ko-KR" sz="3600" dirty="0" smtClean="0">
                <a:ea typeface="a뉴고딕M" panose="02020600000000000000"/>
              </a:rPr>
              <a:t> + M</a:t>
            </a:r>
            <a:r>
              <a:rPr lang="en-US" altLang="ko-KR" sz="3600" baseline="-25000" dirty="0" smtClean="0">
                <a:ea typeface="a뉴고딕M" panose="02020600000000000000"/>
              </a:rPr>
              <a:t>(1,2)</a:t>
            </a:r>
            <a:r>
              <a:rPr lang="en-US" altLang="ko-KR" sz="3600" dirty="0" smtClean="0">
                <a:ea typeface="a뉴고딕M" panose="02020600000000000000"/>
              </a:rPr>
              <a:t>                </a:t>
            </a:r>
            <a:endParaRPr lang="en-US" altLang="ko-KR" sz="3600" dirty="0">
              <a:ea typeface="a뉴고딕M" panose="0202060000000000000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A609D04-E442-4BA6-8048-3A0CA7A61E16}"/>
              </a:ext>
            </a:extLst>
          </p:cNvPr>
          <p:cNvSpPr txBox="1"/>
          <p:nvPr/>
        </p:nvSpPr>
        <p:spPr>
          <a:xfrm>
            <a:off x="179512" y="3136612"/>
            <a:ext cx="22322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  <a:ea typeface="a뉴고딕M" panose="02020600000000000000"/>
              </a:rPr>
              <a:t>인구변동의</a:t>
            </a:r>
            <a:endParaRPr lang="en-US" altLang="ko-KR" sz="3200" dirty="0" smtClean="0">
              <a:solidFill>
                <a:schemeClr val="bg1"/>
              </a:solidFill>
              <a:ea typeface="a뉴고딕M" panose="02020600000000000000"/>
            </a:endParaRPr>
          </a:p>
          <a:p>
            <a:pPr algn="ctr"/>
            <a:r>
              <a:rPr lang="ko-KR" altLang="en-US" sz="3200" dirty="0" smtClean="0">
                <a:solidFill>
                  <a:schemeClr val="bg1"/>
                </a:solidFill>
                <a:ea typeface="a뉴고딕M" panose="02020600000000000000"/>
              </a:rPr>
              <a:t>요인들</a:t>
            </a:r>
            <a:r>
              <a:rPr lang="en-US" altLang="ko-KR" sz="3200" dirty="0" smtClean="0">
                <a:solidFill>
                  <a:schemeClr val="bg1"/>
                </a:solidFill>
                <a:ea typeface="a뉴고딕M" panose="02020600000000000000"/>
              </a:rPr>
              <a:t>?</a:t>
            </a:r>
            <a:endParaRPr lang="ko-KR" altLang="en-US" sz="3200" dirty="0">
              <a:solidFill>
                <a:schemeClr val="bg1"/>
              </a:solidFill>
              <a:ea typeface="a뉴고딕M" panose="020206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426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99792" y="864108"/>
            <a:ext cx="6048672" cy="5120640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ko-KR" altLang="en-US" sz="3600" dirty="0">
                <a:latin typeface="a뉴고딕M"/>
              </a:rPr>
              <a:t>  </a:t>
            </a:r>
            <a:r>
              <a:rPr lang="ko-KR" altLang="en-US" sz="2400" dirty="0" smtClean="0">
                <a:latin typeface="a뉴고딕M"/>
              </a:rPr>
              <a:t>인구와 사회 수강생 집단의 특징</a:t>
            </a:r>
            <a:r>
              <a:rPr lang="en-US" altLang="ko-KR" sz="2400" dirty="0" smtClean="0">
                <a:latin typeface="a뉴고딕M"/>
              </a:rPr>
              <a:t>?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sz="2400" dirty="0" smtClean="0">
                <a:latin typeface="a뉴고딕M"/>
              </a:rPr>
              <a:t>- </a:t>
            </a:r>
            <a:r>
              <a:rPr lang="ko-KR" altLang="en-US" sz="2400" dirty="0" smtClean="0">
                <a:latin typeface="a뉴고딕M"/>
              </a:rPr>
              <a:t>학생의 전략</a:t>
            </a:r>
            <a:endParaRPr lang="en-US" altLang="ko-KR" sz="2400" dirty="0" smtClean="0">
              <a:latin typeface="a뉴고딕M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400" dirty="0" smtClean="0">
                <a:latin typeface="a뉴고딕M"/>
              </a:rPr>
              <a:t>교수의 전략</a:t>
            </a:r>
            <a:endParaRPr lang="en-US" altLang="ko-KR" sz="2400" dirty="0" smtClean="0">
              <a:latin typeface="a뉴고딕M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 smtClean="0">
                <a:latin typeface="a뉴고딕M"/>
              </a:rPr>
              <a:t> </a:t>
            </a:r>
            <a:r>
              <a:rPr lang="ko-KR" altLang="en-US" sz="2400" dirty="0" smtClean="0">
                <a:latin typeface="a뉴고딕M"/>
              </a:rPr>
              <a:t>도시의</a:t>
            </a:r>
            <a:r>
              <a:rPr lang="en-US" altLang="ko-KR" sz="2400" dirty="0" smtClean="0">
                <a:latin typeface="a뉴고딕M"/>
              </a:rPr>
              <a:t> </a:t>
            </a:r>
            <a:r>
              <a:rPr lang="ko-KR" altLang="en-US" sz="2400" dirty="0" smtClean="0">
                <a:latin typeface="a뉴고딕M"/>
              </a:rPr>
              <a:t>인구</a:t>
            </a:r>
            <a:r>
              <a:rPr lang="en-US" altLang="ko-KR" sz="2400" dirty="0" smtClean="0">
                <a:latin typeface="a뉴고딕M"/>
              </a:rPr>
              <a:t>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 smtClean="0">
                <a:latin typeface="a뉴고딕M"/>
              </a:rPr>
              <a:t>국가의 인구</a:t>
            </a:r>
            <a:r>
              <a:rPr lang="en-US" altLang="ko-KR" sz="2400" dirty="0" smtClean="0">
                <a:latin typeface="a뉴고딕M"/>
              </a:rPr>
              <a:t>?</a:t>
            </a:r>
            <a:endParaRPr lang="en-US" altLang="ko-KR" sz="2400" dirty="0">
              <a:latin typeface="a뉴고딕M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9226FC5-13EA-471C-B85C-BE304F748255}"/>
              </a:ext>
            </a:extLst>
          </p:cNvPr>
          <p:cNvSpPr txBox="1"/>
          <p:nvPr/>
        </p:nvSpPr>
        <p:spPr>
          <a:xfrm>
            <a:off x="179512" y="2636912"/>
            <a:ext cx="23042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chemeClr val="bg1"/>
                </a:solidFill>
              </a:rPr>
              <a:t>인구를 공부하는 이유</a:t>
            </a:r>
            <a:r>
              <a:rPr lang="en-US" altLang="ko-KR" sz="3600" dirty="0" smtClean="0">
                <a:solidFill>
                  <a:schemeClr val="bg1"/>
                </a:solidFill>
              </a:rPr>
              <a:t>?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520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99792" y="864108"/>
            <a:ext cx="6048672" cy="51206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ko-KR" sz="2400" dirty="0" smtClean="0">
                <a:latin typeface="a뉴고딕M"/>
              </a:rPr>
              <a:t>Foucault</a:t>
            </a:r>
          </a:p>
          <a:p>
            <a:pPr>
              <a:lnSpc>
                <a:spcPct val="150000"/>
              </a:lnSpc>
              <a:buNone/>
            </a:pPr>
            <a:r>
              <a:rPr lang="ko-KR" altLang="en-US" sz="2400" dirty="0" err="1" smtClean="0">
                <a:latin typeface="a뉴고딕M"/>
              </a:rPr>
              <a:t>인구학은</a:t>
            </a:r>
            <a:r>
              <a:rPr lang="ko-KR" altLang="en-US" sz="2400" dirty="0" smtClean="0">
                <a:latin typeface="a뉴고딕M"/>
              </a:rPr>
              <a:t> </a:t>
            </a:r>
            <a:r>
              <a:rPr lang="ko-KR" altLang="en-US" sz="2400" dirty="0" err="1" smtClean="0">
                <a:latin typeface="a뉴고딕M"/>
              </a:rPr>
              <a:t>통치술을</a:t>
            </a:r>
            <a:r>
              <a:rPr lang="ko-KR" altLang="en-US" sz="2400" dirty="0" smtClean="0">
                <a:latin typeface="a뉴고딕M"/>
              </a:rPr>
              <a:t> 형성하고 통치 권력을 정당화하는 데 필수요건이라 할 수 있는 </a:t>
            </a:r>
            <a:r>
              <a:rPr lang="en-US" altLang="ko-KR" sz="2400" dirty="0" smtClean="0">
                <a:latin typeface="a뉴고딕M"/>
              </a:rPr>
              <a:t>‘</a:t>
            </a:r>
            <a:r>
              <a:rPr lang="ko-KR" altLang="en-US" sz="2400" dirty="0" smtClean="0">
                <a:latin typeface="a뉴고딕M"/>
              </a:rPr>
              <a:t>현장에 대한 정보와 지식</a:t>
            </a:r>
            <a:r>
              <a:rPr lang="en-US" altLang="ko-KR" sz="2400" dirty="0" smtClean="0">
                <a:latin typeface="a뉴고딕M"/>
              </a:rPr>
              <a:t>’</a:t>
            </a:r>
            <a:r>
              <a:rPr lang="ko-KR" altLang="en-US" sz="2400" dirty="0" smtClean="0">
                <a:latin typeface="a뉴고딕M"/>
              </a:rPr>
              <a:t>을 제공하는 학문</a:t>
            </a:r>
            <a:r>
              <a:rPr lang="en-US" altLang="ko-KR" sz="2400" dirty="0" smtClean="0">
                <a:latin typeface="a뉴고딕M"/>
              </a:rPr>
              <a:t> </a:t>
            </a:r>
            <a:r>
              <a:rPr lang="ko-KR" altLang="en-US" sz="2400" dirty="0" smtClean="0">
                <a:latin typeface="a뉴고딕M"/>
              </a:rPr>
              <a:t>  </a:t>
            </a:r>
            <a:endParaRPr lang="en-US" altLang="ko-KR" sz="2400" dirty="0">
              <a:latin typeface="a뉴고딕M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19860BA-BE22-4836-A7A4-CC9933527030}"/>
              </a:ext>
            </a:extLst>
          </p:cNvPr>
          <p:cNvSpPr txBox="1"/>
          <p:nvPr/>
        </p:nvSpPr>
        <p:spPr>
          <a:xfrm>
            <a:off x="179512" y="2636912"/>
            <a:ext cx="230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chemeClr val="bg1"/>
                </a:solidFill>
              </a:rPr>
              <a:t>통치의 </a:t>
            </a:r>
            <a:endParaRPr lang="en-US" altLang="ko-KR" sz="36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3600" dirty="0" smtClean="0">
                <a:solidFill>
                  <a:schemeClr val="bg1"/>
                </a:solidFill>
              </a:rPr>
              <a:t>대</a:t>
            </a:r>
            <a:r>
              <a:rPr lang="ko-KR" altLang="en-US" sz="3600" dirty="0">
                <a:solidFill>
                  <a:schemeClr val="bg1"/>
                </a:solidFill>
              </a:rPr>
              <a:t>상</a:t>
            </a:r>
          </a:p>
        </p:txBody>
      </p:sp>
    </p:spTree>
    <p:extLst>
      <p:ext uri="{BB962C8B-B14F-4D97-AF65-F5344CB8AC3E}">
        <p14:creationId xmlns:p14="http://schemas.microsoft.com/office/powerpoint/2010/main" val="1237121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99792" y="864108"/>
            <a:ext cx="6048672" cy="51206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ko-KR" sz="2400" dirty="0" smtClean="0">
                <a:latin typeface="a뉴고딕M"/>
              </a:rPr>
              <a:t>Population</a:t>
            </a:r>
          </a:p>
          <a:p>
            <a:pPr>
              <a:lnSpc>
                <a:spcPct val="150000"/>
              </a:lnSpc>
              <a:buNone/>
            </a:pPr>
            <a:r>
              <a:rPr lang="ko-KR" altLang="en-US" sz="2400" dirty="0" smtClean="0">
                <a:latin typeface="a뉴고딕M"/>
              </a:rPr>
              <a:t>사람을 포함한 모든 생물집단을 가리키는 것으로서 </a:t>
            </a:r>
            <a:r>
              <a:rPr lang="en-US" altLang="ko-KR" sz="2400" dirty="0" smtClean="0">
                <a:latin typeface="a뉴고딕M"/>
              </a:rPr>
              <a:t>“</a:t>
            </a:r>
            <a:r>
              <a:rPr lang="ko-KR" altLang="en-US" sz="2400" dirty="0" smtClean="0">
                <a:latin typeface="a뉴고딕M"/>
              </a:rPr>
              <a:t>개체의</a:t>
            </a:r>
            <a:r>
              <a:rPr lang="en-US" altLang="ko-KR" sz="2400" dirty="0" smtClean="0">
                <a:latin typeface="a뉴고딕M"/>
              </a:rPr>
              <a:t> </a:t>
            </a:r>
            <a:r>
              <a:rPr lang="ko-KR" altLang="en-US" sz="2400" dirty="0" smtClean="0">
                <a:latin typeface="a뉴고딕M"/>
              </a:rPr>
              <a:t>묶음</a:t>
            </a:r>
            <a:r>
              <a:rPr lang="en-US" altLang="ko-KR" sz="2400" dirty="0" smtClean="0">
                <a:latin typeface="a뉴고딕M"/>
              </a:rPr>
              <a:t>”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sz="2400" dirty="0" smtClean="0">
                <a:latin typeface="a뉴고딕M"/>
              </a:rPr>
              <a:t>Human population, animal population, plant population</a:t>
            </a:r>
          </a:p>
          <a:p>
            <a:pPr>
              <a:lnSpc>
                <a:spcPct val="150000"/>
              </a:lnSpc>
              <a:buNone/>
            </a:pPr>
            <a:r>
              <a:rPr lang="ko-KR" altLang="en-US" sz="2400" dirty="0" smtClean="0">
                <a:latin typeface="a뉴고딕M"/>
              </a:rPr>
              <a:t>인구는 시간적 그리고 공간적으로 특정화된 개체</a:t>
            </a:r>
            <a:r>
              <a:rPr lang="en-US" altLang="ko-KR" sz="2400" dirty="0" smtClean="0">
                <a:latin typeface="a뉴고딕M"/>
              </a:rPr>
              <a:t>(</a:t>
            </a:r>
            <a:r>
              <a:rPr lang="ko-KR" altLang="en-US" sz="2400" dirty="0" smtClean="0">
                <a:latin typeface="a뉴고딕M"/>
              </a:rPr>
              <a:t>개인</a:t>
            </a:r>
            <a:r>
              <a:rPr lang="en-US" altLang="ko-KR" sz="2400" dirty="0" smtClean="0">
                <a:latin typeface="a뉴고딕M"/>
              </a:rPr>
              <a:t>)</a:t>
            </a:r>
            <a:r>
              <a:rPr lang="ko-KR" altLang="en-US" sz="2400" dirty="0" smtClean="0">
                <a:latin typeface="a뉴고딕M"/>
              </a:rPr>
              <a:t>들의 집합체</a:t>
            </a:r>
            <a:endParaRPr lang="en-US" altLang="ko-KR" sz="2400" dirty="0" smtClean="0">
              <a:latin typeface="a뉴고딕M"/>
            </a:endParaRPr>
          </a:p>
          <a:p>
            <a:pPr>
              <a:lnSpc>
                <a:spcPct val="150000"/>
              </a:lnSpc>
              <a:buNone/>
            </a:pPr>
            <a:r>
              <a:rPr lang="ko-KR" altLang="en-US" sz="2400" dirty="0" smtClean="0">
                <a:latin typeface="a뉴고딕M"/>
              </a:rPr>
              <a:t>통계학의 </a:t>
            </a:r>
            <a:r>
              <a:rPr lang="en-US" altLang="ko-KR" sz="2400" dirty="0" smtClean="0">
                <a:latin typeface="a뉴고딕M"/>
              </a:rPr>
              <a:t>population (vs sample) </a:t>
            </a:r>
            <a:r>
              <a:rPr lang="ko-KR" altLang="en-US" sz="2400" dirty="0" smtClean="0">
                <a:latin typeface="a뉴고딕M"/>
              </a:rPr>
              <a:t>  </a:t>
            </a:r>
            <a:endParaRPr lang="en-US" altLang="ko-KR" sz="2400" dirty="0">
              <a:latin typeface="a뉴고딕M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19860BA-BE22-4836-A7A4-CC9933527030}"/>
              </a:ext>
            </a:extLst>
          </p:cNvPr>
          <p:cNvSpPr txBox="1"/>
          <p:nvPr/>
        </p:nvSpPr>
        <p:spPr>
          <a:xfrm>
            <a:off x="179512" y="2636912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chemeClr val="bg1"/>
                </a:solidFill>
              </a:rPr>
              <a:t>인구란</a:t>
            </a:r>
            <a:r>
              <a:rPr lang="en-US" altLang="ko-KR" sz="3600" dirty="0" smtClean="0">
                <a:solidFill>
                  <a:schemeClr val="bg1"/>
                </a:solidFill>
              </a:rPr>
              <a:t>?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783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99792" y="864108"/>
            <a:ext cx="6048672" cy="512064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ko-KR" sz="2400" dirty="0" smtClean="0">
                <a:latin typeface="a뉴고딕M"/>
              </a:rPr>
              <a:t>1 </a:t>
            </a:r>
            <a:r>
              <a:rPr lang="ko-KR" altLang="en-US" sz="2400" dirty="0" smtClean="0">
                <a:latin typeface="a뉴고딕M"/>
              </a:rPr>
              <a:t>크기</a:t>
            </a:r>
            <a:endParaRPr lang="en-US" altLang="ko-KR" sz="2400" dirty="0" smtClean="0">
              <a:latin typeface="a뉴고딕M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ko-KR" sz="2400" dirty="0" smtClean="0">
                <a:latin typeface="a뉴고딕M"/>
              </a:rPr>
              <a:t>2 </a:t>
            </a:r>
            <a:r>
              <a:rPr lang="ko-KR" altLang="en-US" sz="2400" dirty="0" smtClean="0">
                <a:latin typeface="a뉴고딕M"/>
              </a:rPr>
              <a:t>분포</a:t>
            </a:r>
            <a:endParaRPr lang="en-US" altLang="ko-KR" sz="2400" dirty="0" smtClean="0">
              <a:latin typeface="a뉴고딕M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ko-KR" sz="2400" dirty="0" smtClean="0">
                <a:latin typeface="a뉴고딕M"/>
              </a:rPr>
              <a:t>3 </a:t>
            </a:r>
            <a:r>
              <a:rPr lang="ko-KR" altLang="en-US" sz="2400" dirty="0" smtClean="0">
                <a:latin typeface="a뉴고딕M"/>
              </a:rPr>
              <a:t>구성</a:t>
            </a:r>
            <a:endParaRPr lang="en-US" altLang="ko-KR" sz="2400" dirty="0" smtClean="0">
              <a:latin typeface="a뉴고딕M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ko-KR" sz="2400" dirty="0">
                <a:latin typeface="a뉴고딕M"/>
              </a:rPr>
              <a:t>4</a:t>
            </a:r>
            <a:r>
              <a:rPr lang="en-US" altLang="ko-KR" sz="2400" dirty="0" smtClean="0">
                <a:latin typeface="a뉴고딕M"/>
              </a:rPr>
              <a:t> </a:t>
            </a:r>
            <a:r>
              <a:rPr lang="ko-KR" altLang="en-US" sz="2400" dirty="0" smtClean="0">
                <a:latin typeface="a뉴고딕M"/>
              </a:rPr>
              <a:t>인구 과정</a:t>
            </a:r>
            <a:endParaRPr lang="en-US" altLang="ko-KR" sz="2400" dirty="0" smtClean="0">
              <a:latin typeface="a뉴고딕M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ko-KR" sz="2400" dirty="0">
                <a:latin typeface="a뉴고딕M"/>
              </a:rPr>
              <a:t>5</a:t>
            </a:r>
            <a:r>
              <a:rPr lang="en-US" altLang="ko-KR" sz="2400" dirty="0" smtClean="0">
                <a:latin typeface="a뉴고딕M"/>
              </a:rPr>
              <a:t> </a:t>
            </a:r>
            <a:r>
              <a:rPr lang="ko-KR" altLang="en-US" sz="2400" dirty="0" smtClean="0">
                <a:latin typeface="a뉴고딕M"/>
              </a:rPr>
              <a:t>인구 과정에 영향을 미치는 사회경제적 요인</a:t>
            </a:r>
            <a:endParaRPr lang="en-US" altLang="ko-KR" sz="2400" dirty="0" smtClean="0">
              <a:latin typeface="a뉴고딕M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ko-KR" sz="2400" dirty="0" smtClean="0">
                <a:latin typeface="a뉴고딕M"/>
              </a:rPr>
              <a:t>**</a:t>
            </a:r>
            <a:r>
              <a:rPr lang="ko-KR" altLang="en-US" sz="2400" dirty="0" err="1" smtClean="0">
                <a:latin typeface="a뉴고딕M"/>
              </a:rPr>
              <a:t>인구학은</a:t>
            </a:r>
            <a:r>
              <a:rPr lang="ko-KR" altLang="en-US" sz="2400" dirty="0" smtClean="0">
                <a:latin typeface="a뉴고딕M"/>
              </a:rPr>
              <a:t> 이런 인구의 다섯 가지 측면에 관심</a:t>
            </a:r>
            <a:endParaRPr lang="en-US" altLang="ko-KR" sz="2400" dirty="0">
              <a:latin typeface="a뉴고딕M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19860BA-BE22-4836-A7A4-CC9933527030}"/>
              </a:ext>
            </a:extLst>
          </p:cNvPr>
          <p:cNvSpPr txBox="1"/>
          <p:nvPr/>
        </p:nvSpPr>
        <p:spPr>
          <a:xfrm>
            <a:off x="179512" y="2636912"/>
            <a:ext cx="23042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chemeClr val="bg1"/>
                </a:solidFill>
              </a:rPr>
              <a:t>인구의</a:t>
            </a:r>
            <a:r>
              <a:rPr lang="en-US" altLang="ko-KR" sz="3600" dirty="0" smtClean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altLang="ko-KR" sz="3600" dirty="0" smtClean="0">
                <a:solidFill>
                  <a:schemeClr val="bg1"/>
                </a:solidFill>
              </a:rPr>
              <a:t>5</a:t>
            </a:r>
            <a:r>
              <a:rPr lang="ko-KR" altLang="en-US" sz="3600" dirty="0" smtClean="0">
                <a:solidFill>
                  <a:schemeClr val="bg1"/>
                </a:solidFill>
              </a:rPr>
              <a:t>가지</a:t>
            </a:r>
            <a:endParaRPr lang="en-US" altLang="ko-KR" sz="36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3600" dirty="0" smtClean="0">
                <a:solidFill>
                  <a:schemeClr val="bg1"/>
                </a:solidFill>
              </a:rPr>
              <a:t>측</a:t>
            </a:r>
            <a:r>
              <a:rPr lang="ko-KR" altLang="en-US" sz="3600" dirty="0">
                <a:solidFill>
                  <a:schemeClr val="bg1"/>
                </a:solidFill>
              </a:rPr>
              <a:t>면</a:t>
            </a:r>
          </a:p>
        </p:txBody>
      </p:sp>
    </p:spTree>
    <p:extLst>
      <p:ext uri="{BB962C8B-B14F-4D97-AF65-F5344CB8AC3E}">
        <p14:creationId xmlns:p14="http://schemas.microsoft.com/office/powerpoint/2010/main" val="304802765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1380</TotalTime>
  <Words>369</Words>
  <Application>Microsoft Office PowerPoint</Application>
  <PresentationFormat>화면 슬라이드 쇼(4:3)</PresentationFormat>
  <Paragraphs>94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Frame</vt:lpstr>
      <vt:lpstr>인구와 사회 2025년 봄학기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</dc:creator>
  <cp:lastModifiedBy>user</cp:lastModifiedBy>
  <cp:revision>114</cp:revision>
  <dcterms:created xsi:type="dcterms:W3CDTF">2016-12-18T12:30:09Z</dcterms:created>
  <dcterms:modified xsi:type="dcterms:W3CDTF">2025-03-10T04:52:24Z</dcterms:modified>
</cp:coreProperties>
</file>