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64" r:id="rId3"/>
    <p:sldId id="265" r:id="rId4"/>
    <p:sldId id="266" r:id="rId5"/>
    <p:sldId id="267" r:id="rId6"/>
    <p:sldId id="270" r:id="rId7"/>
    <p:sldId id="271" r:id="rId8"/>
    <p:sldId id="272" r:id="rId9"/>
    <p:sldId id="279" r:id="rId10"/>
    <p:sldId id="280" r:id="rId11"/>
    <p:sldId id="281" r:id="rId12"/>
    <p:sldId id="273" r:id="rId13"/>
    <p:sldId id="282" r:id="rId14"/>
    <p:sldId id="274" r:id="rId15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33B99-484C-4583-8FBF-A7D6D567280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9D1E-945D-4C06-9C03-271522526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9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2024-03-21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인구와 사회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박한경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출생아 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현재의 출생아 수는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전의 출생아 수에 의해 결정된 것</a:t>
            </a:r>
            <a:endParaRPr lang="en-US" altLang="ko-KR" sz="2400" dirty="0" smtClean="0"/>
          </a:p>
          <a:p>
            <a:r>
              <a:rPr lang="en-US" altLang="ko-KR" sz="2400" dirty="0" smtClean="0"/>
              <a:t>TFR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2.0 </a:t>
            </a:r>
            <a:r>
              <a:rPr lang="ko-KR" altLang="en-US" sz="2400" dirty="0" smtClean="0"/>
              <a:t>이하로 내려갔던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전에 산아제한 정책을 재고했다면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남아선호사상이 없었다면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현재의 </a:t>
            </a:r>
            <a:r>
              <a:rPr lang="ko-KR" altLang="en-US" sz="2400" dirty="0" err="1" smtClean="0"/>
              <a:t>초저출산은</a:t>
            </a:r>
            <a:r>
              <a:rPr lang="ko-KR" altLang="en-US" sz="2400" dirty="0" smtClean="0"/>
              <a:t> 인구학적 관점이 부족했던 과거 인구정책의 결과</a:t>
            </a:r>
            <a:endParaRPr lang="en-US" altLang="ko-KR" sz="2400" dirty="0" smtClean="0"/>
          </a:p>
          <a:p>
            <a:r>
              <a:rPr lang="ko-KR" altLang="en-US" sz="2400" dirty="0" smtClean="0"/>
              <a:t>한국은 아시아에서 거의 유일하게 성비 불균형 해소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남아선호사상 약화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303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 인구 추계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1-3]</a:t>
            </a:r>
          </a:p>
          <a:p>
            <a:r>
              <a:rPr lang="en-US" altLang="ko-KR" sz="2400" dirty="0" smtClean="0"/>
              <a:t>2100</a:t>
            </a:r>
            <a:r>
              <a:rPr lang="ko-KR" altLang="en-US" sz="2400" dirty="0" smtClean="0"/>
              <a:t>년 인구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기존 사망률 적용 </a:t>
            </a:r>
            <a:r>
              <a:rPr lang="en-US" altLang="ko-KR" sz="2400" dirty="0" smtClean="0"/>
              <a:t>– 1800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수명 연장 고려하면 </a:t>
            </a:r>
            <a:r>
              <a:rPr lang="en-US" altLang="ko-KR" sz="2400" dirty="0" smtClean="0"/>
              <a:t>2100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초고령층</a:t>
            </a:r>
            <a:r>
              <a:rPr lang="ko-KR" altLang="en-US" sz="2400" dirty="0" smtClean="0"/>
              <a:t> 인구 비중 급증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뒤인 </a:t>
            </a:r>
            <a:r>
              <a:rPr lang="en-US" altLang="ko-KR" sz="2400" dirty="0" smtClean="0"/>
              <a:t>2050</a:t>
            </a:r>
            <a:r>
              <a:rPr lang="ko-KR" altLang="en-US" sz="2400" dirty="0" smtClean="0"/>
              <a:t>년경부터 매년 </a:t>
            </a:r>
            <a:r>
              <a:rPr lang="en-US" altLang="ko-KR" sz="2400" dirty="0" smtClean="0"/>
              <a:t>40~57</a:t>
            </a:r>
            <a:r>
              <a:rPr lang="ko-KR" altLang="en-US" sz="2400" dirty="0" smtClean="0"/>
              <a:t>만 감소 예상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년마다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만 감소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베이비붐 세대가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뒤에는 </a:t>
            </a:r>
            <a:r>
              <a:rPr lang="en-US" altLang="ko-KR" sz="2400" dirty="0" smtClean="0"/>
              <a:t>90</a:t>
            </a:r>
            <a:r>
              <a:rPr lang="ko-KR" altLang="en-US" sz="2400" dirty="0" smtClean="0"/>
              <a:t>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이들이 </a:t>
            </a:r>
            <a:r>
              <a:rPr lang="en-US" altLang="ko-KR" sz="2400" dirty="0" smtClean="0"/>
              <a:t>2050</a:t>
            </a:r>
            <a:r>
              <a:rPr lang="ko-KR" altLang="en-US" sz="2400" dirty="0" smtClean="0"/>
              <a:t>년 경부터 매년 </a:t>
            </a:r>
            <a:r>
              <a:rPr lang="en-US" altLang="ko-KR" sz="2400" dirty="0" smtClean="0"/>
              <a:t>70</a:t>
            </a:r>
            <a:r>
              <a:rPr lang="ko-KR" altLang="en-US" sz="2400" dirty="0" smtClean="0"/>
              <a:t>만 명 사망할 것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 출생아 수는 현재의 출생 여아 수에 의해 결정</a:t>
            </a:r>
            <a:endParaRPr lang="en-US" altLang="ko-KR" sz="2400" dirty="0" smtClean="0"/>
          </a:p>
          <a:p>
            <a:r>
              <a:rPr lang="en-US" altLang="ko-KR" sz="2400" dirty="0" smtClean="0"/>
              <a:t>2019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만 출생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중 여아가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이들이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명씩 출산하면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뒤의 </a:t>
            </a:r>
            <a:r>
              <a:rPr lang="ko-KR" altLang="en-US" sz="2400" dirty="0" err="1" smtClean="0"/>
              <a:t>출생아는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만 명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smtClean="0"/>
              <a:t>70</a:t>
            </a:r>
            <a:r>
              <a:rPr lang="ko-KR" altLang="en-US" sz="2400" dirty="0" smtClean="0"/>
              <a:t>만 명 사망</a:t>
            </a:r>
            <a:r>
              <a:rPr lang="en-US" altLang="ko-KR" sz="2400" dirty="0" smtClean="0"/>
              <a:t>, 15</a:t>
            </a:r>
            <a:r>
              <a:rPr lang="ko-KR" altLang="en-US" sz="2400" dirty="0" smtClean="0"/>
              <a:t>만 명 출생이면 매년 </a:t>
            </a:r>
            <a:r>
              <a:rPr lang="en-US" altLang="ko-KR" sz="2400" dirty="0" smtClean="0"/>
              <a:t>55</a:t>
            </a:r>
            <a:r>
              <a:rPr lang="ko-KR" altLang="en-US" sz="2400" dirty="0" smtClean="0"/>
              <a:t>만 인구 감소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4906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 이야기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120</a:t>
            </a:r>
            <a:r>
              <a:rPr lang="ko-KR" altLang="en-US" sz="2400" dirty="0" smtClean="0"/>
              <a:t>만 년 전 전 세계에 </a:t>
            </a:r>
            <a:r>
              <a:rPr lang="en-US" altLang="ko-KR" sz="2400" dirty="0" smtClean="0"/>
              <a:t>55,000</a:t>
            </a:r>
            <a:r>
              <a:rPr lang="ko-KR" altLang="en-US" sz="2400" dirty="0" smtClean="0"/>
              <a:t>명 생존 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아프리카의 </a:t>
            </a:r>
            <a:r>
              <a:rPr lang="en-US" altLang="ko-KR" sz="2400" dirty="0"/>
              <a:t>H</a:t>
            </a:r>
            <a:r>
              <a:rPr lang="en-US" altLang="ko-KR" sz="2400" dirty="0" smtClean="0"/>
              <a:t>omo </a:t>
            </a:r>
            <a:r>
              <a:rPr lang="en-US" altLang="ko-KR" sz="2400" dirty="0" err="1" smtClean="0"/>
              <a:t>ergaster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동아시아의 </a:t>
            </a:r>
            <a:r>
              <a:rPr lang="en-US" altLang="ko-KR" sz="2400" dirty="0" smtClean="0"/>
              <a:t>Homo erectus </a:t>
            </a:r>
            <a:r>
              <a:rPr lang="ko-KR" altLang="en-US" sz="2400" dirty="0" smtClean="0"/>
              <a:t>포함</a:t>
            </a:r>
            <a:r>
              <a:rPr lang="en-US" altLang="ko-KR" sz="2400" dirty="0" smtClean="0"/>
              <a:t>) – </a:t>
            </a:r>
            <a:r>
              <a:rPr lang="ko-KR" altLang="en-US" sz="2400" dirty="0" smtClean="0"/>
              <a:t>이로부터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현생 인류 파생</a:t>
            </a:r>
            <a:endParaRPr lang="en-US" altLang="ko-KR" sz="2400" dirty="0" smtClean="0"/>
          </a:p>
          <a:p>
            <a:r>
              <a:rPr lang="ko-KR" altLang="en-US" sz="2400" dirty="0" smtClean="0"/>
              <a:t>아프리카인과 </a:t>
            </a:r>
            <a:r>
              <a:rPr lang="ko-KR" altLang="en-US" sz="2400" dirty="0" err="1" smtClean="0"/>
              <a:t>비아프리카인을</a:t>
            </a:r>
            <a:r>
              <a:rPr lang="ko-KR" altLang="en-US" sz="2400" dirty="0" smtClean="0"/>
              <a:t> 포함한 모든 현생 인류는 지난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만 년 동안 하나의 동질적인 조상 집단으로부터 이어져 내려옴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기존의 이론은 두 집단의 분리가 훨씬 이전에 일어났다고 보았음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만 년 전 </a:t>
            </a:r>
            <a:r>
              <a:rPr lang="en-US" altLang="ko-KR" sz="2400" dirty="0" smtClean="0"/>
              <a:t>Homo sapiens</a:t>
            </a:r>
            <a:r>
              <a:rPr lang="ko-KR" altLang="en-US" sz="2400" dirty="0" smtClean="0"/>
              <a:t>가 아프리카 대륙을 떠남</a:t>
            </a:r>
            <a:endParaRPr lang="en-US" altLang="ko-KR" sz="2400" dirty="0" smtClean="0"/>
          </a:p>
          <a:p>
            <a:r>
              <a:rPr lang="ko-KR" altLang="en-US" sz="2400" dirty="0" smtClean="0"/>
              <a:t>현생인류는 </a:t>
            </a:r>
            <a:r>
              <a:rPr lang="en-US" altLang="ko-KR" sz="2400" dirty="0" smtClean="0"/>
              <a:t>45000</a:t>
            </a:r>
            <a:r>
              <a:rPr lang="ko-KR" altLang="en-US" sz="2400" dirty="0" smtClean="0"/>
              <a:t>년 전에 유럽에 도달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네안데르탈인과 </a:t>
            </a:r>
            <a:r>
              <a:rPr lang="en-US" altLang="ko-KR" sz="2400" dirty="0" smtClean="0"/>
              <a:t>5000</a:t>
            </a:r>
            <a:r>
              <a:rPr lang="ko-KR" altLang="en-US" sz="2400" dirty="0" smtClean="0"/>
              <a:t>년 정도 함께 거주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아이디어와 문화 교류 가능성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12228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 이야기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현생 유럽 인구는 </a:t>
            </a:r>
            <a:r>
              <a:rPr lang="en-US" altLang="ko-KR" sz="2400" dirty="0" smtClean="0"/>
              <a:t>DNA</a:t>
            </a:r>
            <a:r>
              <a:rPr lang="ko-KR" altLang="en-US" sz="2400" dirty="0" smtClean="0"/>
              <a:t>의 최고 </a:t>
            </a:r>
            <a:r>
              <a:rPr lang="en-US" altLang="ko-KR" sz="2400" dirty="0" smtClean="0"/>
              <a:t>5%</a:t>
            </a:r>
            <a:r>
              <a:rPr lang="ko-KR" altLang="en-US" sz="2400" dirty="0" smtClean="0"/>
              <a:t>를 네안데르탈인으로부터 물려받음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이후 현생인류의 인구가 증가하는 동안 </a:t>
            </a:r>
            <a:r>
              <a:rPr lang="ko-KR" altLang="en-US" sz="2400" dirty="0" err="1" smtClean="0"/>
              <a:t>네안데르탈</a:t>
            </a:r>
            <a:r>
              <a:rPr lang="ko-KR" altLang="en-US" sz="2400" dirty="0" smtClean="0"/>
              <a:t> 인구는 감소</a:t>
            </a:r>
            <a:r>
              <a:rPr lang="en-US" altLang="ko-KR" sz="2400" dirty="0" smtClean="0"/>
              <a:t>. 4</a:t>
            </a:r>
            <a:r>
              <a:rPr lang="ko-KR" altLang="en-US" sz="2400" dirty="0" smtClean="0"/>
              <a:t>만 년 전 멸종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만년 전 </a:t>
            </a:r>
            <a:r>
              <a:rPr lang="en-US" altLang="ko-KR" sz="2400" dirty="0" smtClean="0"/>
              <a:t>Homo sapiens</a:t>
            </a:r>
            <a:r>
              <a:rPr lang="ko-KR" altLang="en-US" sz="2400" dirty="0" smtClean="0"/>
              <a:t>가 지구상 유일한 인류가 됨</a:t>
            </a:r>
            <a:endParaRPr lang="en-US" altLang="ko-KR" sz="2400" dirty="0" smtClean="0"/>
          </a:p>
          <a:p>
            <a:r>
              <a:rPr lang="ko-KR" altLang="en-US" sz="2400" dirty="0" smtClean="0"/>
              <a:t>마지막 빙하기가 마무리 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만년 전인 구석기시대에 아프리카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아시아에 흩어져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백만 명 정도 거주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만년 전 온난화 시작과 더불어 </a:t>
            </a:r>
            <a:r>
              <a:rPr lang="ko-KR" altLang="en-US" sz="2400" dirty="0" err="1" smtClean="0"/>
              <a:t>중석기</a:t>
            </a:r>
            <a:r>
              <a:rPr lang="ko-KR" altLang="en-US" sz="2400" dirty="0" smtClean="0"/>
              <a:t> 수렵채취 문화와 신석기 농경 문화 시작</a:t>
            </a:r>
            <a:endParaRPr lang="en-US" altLang="ko-KR" sz="2400" dirty="0" smtClean="0"/>
          </a:p>
          <a:p>
            <a:r>
              <a:rPr lang="ko-KR" altLang="en-US" sz="2400" dirty="0" smtClean="0"/>
              <a:t>농경 문화는 인구의 정착과 급증으로 연결</a:t>
            </a:r>
            <a:endParaRPr lang="en-US" altLang="ko-KR" sz="2400" dirty="0" smtClean="0"/>
          </a:p>
          <a:p>
            <a:r>
              <a:rPr lang="ko-KR" altLang="en-US" sz="2400" dirty="0" smtClean="0"/>
              <a:t>기원 원년 무렵 세계 인구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억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천만 도달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76085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 이야기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400" dirty="0" smtClean="0"/>
              <a:t>프랑스의 인구학자 </a:t>
            </a:r>
            <a:r>
              <a:rPr lang="en-US" altLang="ko-KR" sz="2400" dirty="0" err="1" smtClean="0"/>
              <a:t>Livi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Bacci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구석기시대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백만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신석기시대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천만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청동기시대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산업혁명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억</a:t>
            </a:r>
            <a:r>
              <a:rPr lang="en-US" altLang="ko-KR" sz="2400" dirty="0" smtClean="0"/>
              <a:t>, 21</a:t>
            </a:r>
            <a:r>
              <a:rPr lang="ko-KR" altLang="en-US" sz="2400" dirty="0" smtClean="0"/>
              <a:t>세기 말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억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인구는 단순한 인구 성장 이상을 의미한다</a:t>
            </a:r>
            <a:r>
              <a:rPr lang="en-US" altLang="ko-KR" sz="2400" dirty="0" smtClean="0"/>
              <a:t>”</a:t>
            </a:r>
          </a:p>
          <a:p>
            <a:pPr marL="11430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388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</a:t>
            </a:r>
            <a:r>
              <a:rPr lang="ko-KR" altLang="en-US" dirty="0" err="1" smtClean="0"/>
              <a:t>저출산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 smtClean="0"/>
          </a:p>
          <a:p>
            <a:r>
              <a:rPr lang="ko-KR" altLang="en-US" dirty="0" smtClean="0"/>
              <a:t>인구대체수준 출산율</a:t>
            </a:r>
            <a:r>
              <a:rPr lang="en-US" altLang="ko-KR" dirty="0" smtClean="0"/>
              <a:t>: </a:t>
            </a:r>
            <a:r>
              <a:rPr lang="en-US" altLang="ko-KR" dirty="0" smtClean="0"/>
              <a:t> ??</a:t>
            </a:r>
          </a:p>
          <a:p>
            <a:r>
              <a:rPr lang="ko-KR" altLang="en-US" dirty="0" smtClean="0"/>
              <a:t>합계출산율</a:t>
            </a:r>
            <a:r>
              <a:rPr lang="en-US" altLang="ko-KR" dirty="0" smtClean="0"/>
              <a:t>(TFR, total fertility rate)</a:t>
            </a:r>
            <a:endParaRPr lang="en-US" altLang="ko-KR" dirty="0"/>
          </a:p>
          <a:p>
            <a:r>
              <a:rPr lang="ko-KR" altLang="en-US" dirty="0" err="1" smtClean="0"/>
              <a:t>저출산</a:t>
            </a:r>
            <a:r>
              <a:rPr lang="en-US" altLang="ko-KR" dirty="0" smtClean="0"/>
              <a:t>(low fertility): TFR </a:t>
            </a:r>
            <a:r>
              <a:rPr lang="en-US" altLang="ko-KR" dirty="0" smtClean="0"/>
              <a:t>??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r>
              <a:rPr lang="ko-KR" altLang="en-US" dirty="0" err="1" smtClean="0"/>
              <a:t>초저출산</a:t>
            </a:r>
            <a:r>
              <a:rPr lang="en-US" altLang="ko-KR" dirty="0" smtClean="0"/>
              <a:t>(lowest-low fertility): TFR </a:t>
            </a:r>
            <a:r>
              <a:rPr lang="en-US" altLang="ko-KR" dirty="0" smtClean="0"/>
              <a:t>??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이하 </a:t>
            </a:r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ko-KR" altLang="en-US" dirty="0" smtClean="0"/>
              <a:t>년 </a:t>
            </a:r>
            <a:r>
              <a:rPr lang="ko-KR" altLang="en-US" dirty="0" smtClean="0"/>
              <a:t>이상 </a:t>
            </a:r>
            <a:r>
              <a:rPr lang="ko-KR" altLang="en-US" dirty="0" smtClean="0"/>
              <a:t>지속</a:t>
            </a:r>
            <a:endParaRPr lang="en-US" altLang="ko-KR" dirty="0" smtClean="0"/>
          </a:p>
          <a:p>
            <a:r>
              <a:rPr lang="ko-KR" altLang="en-US" dirty="0" smtClean="0"/>
              <a:t> 출생</a:t>
            </a:r>
            <a:r>
              <a:rPr lang="en-US" altLang="ko-KR" dirty="0" smtClean="0"/>
              <a:t>(birth)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(fertility</a:t>
            </a:r>
            <a:r>
              <a:rPr lang="en-US" altLang="ko-KR" dirty="0" smtClean="0"/>
              <a:t>)</a:t>
            </a:r>
          </a:p>
          <a:p>
            <a:pPr marL="11430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초저출산</a:t>
            </a:r>
            <a:r>
              <a:rPr lang="ko-KR" altLang="en-US" dirty="0" smtClean="0"/>
              <a:t> 상태에 빠지면 출산율이 반등하지 못하고 장기간 갇히게 될 가능성이 높음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초저출산의</a:t>
            </a:r>
            <a:r>
              <a:rPr lang="ko-KR" altLang="en-US" dirty="0" smtClean="0"/>
              <a:t> 덫</a:t>
            </a:r>
            <a:r>
              <a:rPr lang="en-US" altLang="ko-KR" dirty="0" smtClean="0"/>
              <a:t>(Wolfgang Lutz)</a:t>
            </a:r>
          </a:p>
          <a:p>
            <a:r>
              <a:rPr lang="ko-KR" altLang="en-US" dirty="0" smtClean="0"/>
              <a:t>일본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초</a:t>
            </a:r>
            <a:r>
              <a:rPr lang="ko-KR" altLang="en-US" dirty="0" err="1"/>
              <a:t>저</a:t>
            </a:r>
            <a:r>
              <a:rPr lang="ko-KR" altLang="en-US" dirty="0" err="1" smtClean="0"/>
              <a:t>출산</a:t>
            </a:r>
            <a:r>
              <a:rPr lang="ko-KR" altLang="en-US" dirty="0" smtClean="0"/>
              <a:t> 탈출</a:t>
            </a:r>
            <a:r>
              <a:rPr lang="en-US" altLang="ko-KR" dirty="0" smtClean="0"/>
              <a:t>?: 1.26(2005) </a:t>
            </a:r>
            <a:r>
              <a:rPr lang="en-US" altLang="ko-KR" dirty="0" smtClean="0">
                <a:sym typeface="Wingdings" panose="05000000000000000000" pitchFamily="2" charset="2"/>
              </a:rPr>
              <a:t> 1.36(2019)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실제 출생아 수는 감소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106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 86</a:t>
            </a:r>
            <a:r>
              <a:rPr lang="ko-KR" altLang="en-US" dirty="0" smtClean="0">
                <a:sym typeface="Wingdings" panose="05000000000000000000" pitchFamily="2" charset="2"/>
              </a:rPr>
              <a:t>만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출생아 수의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800" dirty="0" smtClean="0"/>
              <a:t>1958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100</a:t>
            </a:r>
            <a:r>
              <a:rPr lang="ko-KR" altLang="en-US" sz="2800" dirty="0" smtClean="0"/>
              <a:t>만 이상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~ 1974</a:t>
            </a:r>
            <a:r>
              <a:rPr lang="ko-KR" altLang="en-US" sz="2800" dirty="0" smtClean="0"/>
              <a:t>년</a:t>
            </a:r>
            <a:r>
              <a:rPr lang="en-US" altLang="ko-KR" sz="2800" dirty="0" smtClean="0"/>
              <a:t> – 95</a:t>
            </a:r>
            <a:r>
              <a:rPr lang="ko-KR" altLang="en-US" sz="2800" dirty="0" err="1" smtClean="0"/>
              <a:t>만여명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1982</a:t>
            </a:r>
            <a:r>
              <a:rPr lang="ko-KR" altLang="en-US" sz="2800" dirty="0" smtClean="0"/>
              <a:t>년</a:t>
            </a:r>
            <a:r>
              <a:rPr lang="en-US" altLang="ko-KR" sz="2800" dirty="0" smtClean="0"/>
              <a:t> – 85</a:t>
            </a:r>
            <a:r>
              <a:rPr lang="ko-KR" altLang="en-US" sz="2800" dirty="0" smtClean="0"/>
              <a:t>만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1991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71</a:t>
            </a:r>
            <a:r>
              <a:rPr lang="ko-KR" altLang="en-US" sz="2800" dirty="0" smtClean="0"/>
              <a:t>만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2000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64</a:t>
            </a:r>
            <a:r>
              <a:rPr lang="ko-KR" altLang="en-US" sz="2800" dirty="0" smtClean="0"/>
              <a:t>만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2003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49</a:t>
            </a:r>
            <a:r>
              <a:rPr lang="ko-KR" altLang="en-US" sz="2800" dirty="0" smtClean="0"/>
              <a:t>만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천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~2016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40</a:t>
            </a:r>
            <a:r>
              <a:rPr lang="ko-KR" altLang="en-US" sz="2800" dirty="0" smtClean="0"/>
              <a:t>만 </a:t>
            </a:r>
            <a:r>
              <a:rPr lang="ko-KR" altLang="en-US" sz="2800" dirty="0" err="1" smtClean="0"/>
              <a:t>명대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2017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36</a:t>
            </a:r>
            <a:r>
              <a:rPr lang="ko-KR" altLang="en-US" sz="2800" dirty="0" smtClean="0"/>
              <a:t>만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2020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– 27</a:t>
            </a:r>
            <a:r>
              <a:rPr lang="ko-KR" altLang="en-US" sz="2800" dirty="0" smtClean="0"/>
              <a:t>만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천</a:t>
            </a:r>
            <a:r>
              <a:rPr lang="en-US" altLang="ko-KR" sz="2800" dirty="0" smtClean="0"/>
              <a:t>. 30</a:t>
            </a:r>
            <a:r>
              <a:rPr lang="ko-KR" altLang="en-US" sz="2800" dirty="0" smtClean="0"/>
              <a:t>만대 붕괴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코로나 영향</a:t>
            </a:r>
            <a:r>
              <a:rPr lang="en-US" altLang="ko-KR" sz="2800" dirty="0" smtClean="0"/>
              <a:t>?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69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저출산은</a:t>
            </a:r>
            <a:r>
              <a:rPr lang="ko-KR" altLang="en-US" dirty="0" smtClean="0"/>
              <a:t> 한국만의 현상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sz="2400" dirty="0" smtClean="0"/>
              <a:t>남유럽 </a:t>
            </a:r>
            <a:r>
              <a:rPr lang="en-US" altLang="ko-KR" sz="2400" dirty="0" smtClean="0"/>
              <a:t> – 1990</a:t>
            </a:r>
            <a:r>
              <a:rPr lang="ko-KR" altLang="en-US" sz="2400" dirty="0" smtClean="0"/>
              <a:t>년대에 </a:t>
            </a:r>
            <a:r>
              <a:rPr lang="en-US" altLang="ko-KR" sz="2400" dirty="0" smtClean="0"/>
              <a:t>1.3 </a:t>
            </a:r>
            <a:r>
              <a:rPr lang="ko-KR" altLang="en-US" sz="2400" dirty="0" smtClean="0"/>
              <a:t>이하 기록</a:t>
            </a:r>
            <a:endParaRPr lang="en-US" altLang="ko-KR" sz="2400" dirty="0" smtClean="0"/>
          </a:p>
          <a:p>
            <a:pPr marL="114300" indent="0">
              <a:buNone/>
            </a:pPr>
            <a:r>
              <a:rPr lang="ko-KR" altLang="en-US" sz="2400" dirty="0" smtClean="0"/>
              <a:t>동유럽 </a:t>
            </a:r>
            <a:r>
              <a:rPr lang="en-US" altLang="ko-KR" sz="2400" dirty="0" smtClean="0"/>
              <a:t>– 1990</a:t>
            </a:r>
            <a:r>
              <a:rPr lang="ko-KR" altLang="en-US" sz="2400" dirty="0" smtClean="0"/>
              <a:t>년대 후반</a:t>
            </a:r>
            <a:r>
              <a:rPr lang="en-US" altLang="ko-KR" sz="2400" dirty="0" smtClean="0"/>
              <a:t>~2000</a:t>
            </a:r>
            <a:r>
              <a:rPr lang="ko-KR" altLang="en-US" sz="2400" dirty="0" smtClean="0"/>
              <a:t>년대 초반 </a:t>
            </a:r>
            <a:r>
              <a:rPr lang="en-US" altLang="ko-KR" sz="2400" dirty="0" smtClean="0"/>
              <a:t>1.0~1.3</a:t>
            </a:r>
          </a:p>
          <a:p>
            <a:pPr marL="114300" indent="0">
              <a:buNone/>
            </a:pPr>
            <a:r>
              <a:rPr lang="ko-KR" altLang="en-US" sz="2400" dirty="0" smtClean="0"/>
              <a:t>일본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싱가포르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초저출산</a:t>
            </a:r>
            <a:endParaRPr lang="en-US" altLang="ko-KR" sz="2400" dirty="0" smtClean="0"/>
          </a:p>
          <a:p>
            <a:pPr marL="114300" indent="0">
              <a:buNone/>
            </a:pPr>
            <a:r>
              <a:rPr lang="ko-KR" altLang="en-US" sz="2400" dirty="0" smtClean="0"/>
              <a:t>방글라데시 </a:t>
            </a:r>
            <a:r>
              <a:rPr lang="en-US" altLang="ko-KR" sz="2400" dirty="0" smtClean="0"/>
              <a:t>– 2016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2.1</a:t>
            </a:r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 smtClean="0"/>
              <a:t>인구폭증 시점 이미 통과 </a:t>
            </a:r>
            <a:r>
              <a:rPr lang="en-US" altLang="ko-KR" sz="2400" dirty="0" smtClean="0"/>
              <a:t>– 2100</a:t>
            </a:r>
            <a:r>
              <a:rPr lang="ko-KR" altLang="en-US" sz="2400" dirty="0" smtClean="0"/>
              <a:t>년 즈음 세계 인구 </a:t>
            </a:r>
            <a:r>
              <a:rPr lang="en-US" altLang="ko-KR" sz="2400" dirty="0" smtClean="0"/>
              <a:t>109</a:t>
            </a:r>
            <a:r>
              <a:rPr lang="ko-KR" altLang="en-US" sz="2400" dirty="0" smtClean="0"/>
              <a:t>억 도달 후 감소 전망</a:t>
            </a:r>
            <a:r>
              <a:rPr lang="en-US" altLang="ko-KR" sz="2400" dirty="0" smtClean="0"/>
              <a:t>(2010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UN </a:t>
            </a:r>
            <a:r>
              <a:rPr lang="ko-KR" altLang="en-US" sz="2400" dirty="0" smtClean="0"/>
              <a:t>추계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400" dirty="0" smtClean="0"/>
          </a:p>
          <a:p>
            <a:pPr marL="114300" indent="0">
              <a:buNone/>
            </a:pPr>
            <a:r>
              <a:rPr lang="en-US" altLang="ko-KR" sz="2400" dirty="0" smtClean="0"/>
              <a:t>But, 2060</a:t>
            </a:r>
            <a:r>
              <a:rPr lang="ko-KR" altLang="en-US" sz="2400" dirty="0" smtClean="0"/>
              <a:t>년 경 </a:t>
            </a:r>
            <a:r>
              <a:rPr lang="en-US" altLang="ko-KR" sz="2400" dirty="0" smtClean="0"/>
              <a:t>97</a:t>
            </a:r>
            <a:r>
              <a:rPr lang="ko-KR" altLang="en-US" sz="2400" dirty="0" smtClean="0"/>
              <a:t>억 정점으로 감소하리라는 새로운 추계</a:t>
            </a:r>
            <a:r>
              <a:rPr lang="en-US" altLang="ko-KR" sz="2400" dirty="0" smtClean="0"/>
              <a:t>. 2100</a:t>
            </a:r>
            <a:r>
              <a:rPr lang="ko-KR" altLang="en-US" sz="2400" dirty="0" smtClean="0"/>
              <a:t>년에는 </a:t>
            </a:r>
            <a:r>
              <a:rPr lang="en-US" altLang="ko-KR" sz="2400" dirty="0" smtClean="0"/>
              <a:t>88</a:t>
            </a:r>
            <a:r>
              <a:rPr lang="ko-KR" altLang="en-US" sz="2400" dirty="0" smtClean="0"/>
              <a:t>억 명 예상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 smtClean="0"/>
              <a:t>한국만 추세에 역행해서 증가세로 돌아서기는 어려움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394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저출산의</a:t>
            </a:r>
            <a:r>
              <a:rPr lang="ko-KR" altLang="en-US" dirty="0" smtClean="0"/>
              <a:t> 문제는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초저출산</a:t>
            </a:r>
            <a:r>
              <a:rPr lang="ko-KR" altLang="en-US" sz="2800" dirty="0" smtClean="0"/>
              <a:t> 기간이 길어지는 것</a:t>
            </a:r>
            <a:endParaRPr lang="en-US" altLang="ko-KR" sz="2800" dirty="0" smtClean="0"/>
          </a:p>
          <a:p>
            <a:pPr marL="11430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출산율 감소 속도의 가파름</a:t>
            </a:r>
            <a:endParaRPr lang="en-US" altLang="ko-KR" sz="2800" dirty="0" smtClean="0"/>
          </a:p>
          <a:p>
            <a:pPr marL="114300" indent="0">
              <a:buNone/>
            </a:pPr>
            <a:endParaRPr lang="en-US" altLang="ko-KR" sz="2800" dirty="0" smtClean="0"/>
          </a:p>
          <a:p>
            <a:pPr>
              <a:buFontTx/>
              <a:buChar char="-"/>
            </a:pPr>
            <a:r>
              <a:rPr lang="ko-KR" altLang="en-US" sz="2800" dirty="0" err="1" smtClean="0"/>
              <a:t>초저출산</a:t>
            </a:r>
            <a:r>
              <a:rPr lang="ko-KR" altLang="en-US" sz="2800" dirty="0" smtClean="0"/>
              <a:t> 극복의 어려움</a:t>
            </a:r>
            <a:endParaRPr lang="en-US" altLang="ko-KR" sz="2800" dirty="0" smtClean="0"/>
          </a:p>
          <a:p>
            <a:pPr lvl="1">
              <a:buFontTx/>
              <a:buChar char="-"/>
            </a:pPr>
            <a:r>
              <a:rPr lang="en-US" altLang="ko-KR" sz="2600" dirty="0" smtClean="0"/>
              <a:t>“</a:t>
            </a:r>
            <a:r>
              <a:rPr lang="ko-KR" altLang="en-US" sz="2600" dirty="0" smtClean="0"/>
              <a:t>자녀를 원하지 않는 사회</a:t>
            </a:r>
            <a:r>
              <a:rPr lang="en-US" altLang="ko-KR" sz="2600" dirty="0" smtClean="0"/>
              <a:t>”</a:t>
            </a:r>
          </a:p>
          <a:p>
            <a:pPr lvl="1">
              <a:buFontTx/>
              <a:buChar char="-"/>
            </a:pPr>
            <a:r>
              <a:rPr lang="en-US" altLang="ko-KR" sz="2600" dirty="0" smtClean="0"/>
              <a:t>&lt;2020</a:t>
            </a:r>
            <a:r>
              <a:rPr lang="ko-KR" altLang="en-US" sz="2600" dirty="0" smtClean="0"/>
              <a:t>년 한국의 사회지표</a:t>
            </a:r>
            <a:r>
              <a:rPr lang="en-US" altLang="ko-KR" sz="2600" dirty="0" smtClean="0"/>
              <a:t>&gt;</a:t>
            </a:r>
          </a:p>
          <a:p>
            <a:pPr lvl="2">
              <a:buFontTx/>
              <a:buChar char="-"/>
            </a:pPr>
            <a:r>
              <a:rPr lang="en-US" altLang="ko-KR" sz="2400" dirty="0" smtClean="0"/>
              <a:t>20</a:t>
            </a:r>
            <a:r>
              <a:rPr lang="ko-KR" altLang="en-US" sz="2400" dirty="0" smtClean="0"/>
              <a:t>대의 </a:t>
            </a:r>
            <a:r>
              <a:rPr lang="en-US" altLang="ko-KR" sz="2400" dirty="0" smtClean="0"/>
              <a:t>52.5%, 30</a:t>
            </a:r>
            <a:r>
              <a:rPr lang="ko-KR" altLang="en-US" sz="2400" dirty="0" smtClean="0"/>
              <a:t>대의 </a:t>
            </a:r>
            <a:r>
              <a:rPr lang="en-US" altLang="ko-KR" sz="2400" dirty="0" smtClean="0"/>
              <a:t>41% “</a:t>
            </a:r>
            <a:r>
              <a:rPr lang="ko-KR" altLang="en-US" sz="2400" dirty="0" smtClean="0"/>
              <a:t>결혼 후 자녀 </a:t>
            </a:r>
            <a:r>
              <a:rPr lang="ko-KR" altLang="en-US" sz="2400" dirty="0" err="1" smtClean="0"/>
              <a:t>필요없다</a:t>
            </a:r>
            <a:r>
              <a:rPr lang="en-US" altLang="ko-KR" sz="2400" dirty="0" smtClean="0"/>
              <a:t>”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262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출생아 수 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출산 결정 요인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생의학적 요소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사회적 요소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생의학적 요소 </a:t>
            </a:r>
            <a:r>
              <a:rPr lang="en-US" altLang="ko-KR" dirty="0" smtClean="0"/>
              <a:t>–</a:t>
            </a:r>
          </a:p>
          <a:p>
            <a:pPr lvl="1"/>
            <a:r>
              <a:rPr lang="ko-KR" altLang="en-US" dirty="0" smtClean="0"/>
              <a:t>사회적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– </a:t>
            </a:r>
          </a:p>
          <a:p>
            <a:pPr marL="11430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출생아 수의 예측은 </a:t>
            </a:r>
            <a:r>
              <a:rPr lang="ko-KR" altLang="en-US" sz="2400" dirty="0" err="1" smtClean="0"/>
              <a:t>가임기</a:t>
            </a:r>
            <a:r>
              <a:rPr lang="ko-KR" altLang="en-US" sz="2400" dirty="0" smtClean="0"/>
              <a:t> 여성의 규모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생의학적 요소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출산을 결심하거나 미루게 하는 사회적 요소가 두루 작용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생의학적 요소만 고려해 보면 </a:t>
            </a:r>
            <a:r>
              <a:rPr lang="en-US" altLang="ko-KR" sz="2400" dirty="0" smtClean="0"/>
              <a:t>– “</a:t>
            </a:r>
            <a:r>
              <a:rPr lang="ko-KR" altLang="en-US" sz="2400" dirty="0" smtClean="0"/>
              <a:t>오늘의 출생아 수는 대략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후의 출생아 수를 결정</a:t>
            </a:r>
            <a:r>
              <a:rPr lang="en-US" altLang="ko-KR" sz="2400" dirty="0" smtClean="0"/>
              <a:t>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24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출생아 수 예측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한 세대에 </a:t>
            </a:r>
            <a:r>
              <a:rPr lang="en-US" altLang="ko-KR" sz="2800" dirty="0" smtClean="0"/>
              <a:t>80</a:t>
            </a:r>
            <a:r>
              <a:rPr lang="ko-KR" altLang="en-US" sz="2800" dirty="0" smtClean="0"/>
              <a:t>만 명이 태어나면</a:t>
            </a:r>
            <a:endParaRPr lang="en-US" altLang="ko-KR" sz="2800" dirty="0" smtClean="0"/>
          </a:p>
          <a:p>
            <a:r>
              <a:rPr lang="ko-KR" altLang="en-US" sz="2800" dirty="0" smtClean="0"/>
              <a:t>그 중 절반인 </a:t>
            </a:r>
            <a:r>
              <a:rPr lang="en-US" altLang="ko-KR" sz="2800" dirty="0" smtClean="0"/>
              <a:t>40</a:t>
            </a:r>
            <a:r>
              <a:rPr lang="ko-KR" altLang="en-US" sz="2800" dirty="0" smtClean="0"/>
              <a:t>만 명이 여성</a:t>
            </a:r>
            <a:endParaRPr lang="en-US" altLang="ko-KR" sz="2800" dirty="0" smtClean="0"/>
          </a:p>
          <a:p>
            <a:r>
              <a:rPr lang="ko-KR" altLang="en-US" sz="2800" dirty="0" smtClean="0"/>
              <a:t>이들이 성인이 되어 아이를 두 명씩 낳으면</a:t>
            </a:r>
            <a:endParaRPr lang="en-US" altLang="ko-KR" sz="2800" dirty="0" smtClean="0"/>
          </a:p>
          <a:p>
            <a:r>
              <a:rPr lang="ko-KR" altLang="en-US" sz="2800" dirty="0" smtClean="0"/>
              <a:t>한 세대 뒤인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년 뒤에도 출생아 수는 </a:t>
            </a:r>
            <a:r>
              <a:rPr lang="en-US" altLang="ko-KR" sz="2800" dirty="0" smtClean="0"/>
              <a:t>80</a:t>
            </a:r>
            <a:r>
              <a:rPr lang="ko-KR" altLang="en-US" sz="2800" dirty="0" smtClean="0"/>
              <a:t>만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따라서 인구 대체 수준의 </a:t>
            </a:r>
            <a:r>
              <a:rPr lang="en-US" altLang="ko-KR" sz="2800" dirty="0" smtClean="0"/>
              <a:t>TFR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____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023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출생아 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1-1]</a:t>
            </a:r>
          </a:p>
          <a:p>
            <a:pPr marL="114300" indent="0">
              <a:buNone/>
            </a:pPr>
            <a:endParaRPr lang="en-US" altLang="ko-KR" sz="2400" dirty="0" smtClean="0"/>
          </a:p>
          <a:p>
            <a:pPr marL="114300" indent="0">
              <a:buNone/>
            </a:pPr>
            <a:r>
              <a:rPr lang="en-US" altLang="ko-KR" sz="2400" dirty="0" smtClean="0"/>
              <a:t>1975</a:t>
            </a:r>
            <a:r>
              <a:rPr lang="ko-KR" altLang="en-US" sz="2400" dirty="0" smtClean="0"/>
              <a:t>년 약 </a:t>
            </a:r>
            <a:r>
              <a:rPr lang="en-US" altLang="ko-KR" sz="2400" dirty="0" smtClean="0"/>
              <a:t>87</a:t>
            </a:r>
            <a:r>
              <a:rPr lang="ko-KR" altLang="en-US" sz="2400" dirty="0" smtClean="0"/>
              <a:t>만 명 출생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이들이 아이를 한 명씩만 낳는다면</a:t>
            </a:r>
            <a:r>
              <a:rPr lang="en-US" altLang="ko-KR" sz="2400" dirty="0" smtClean="0"/>
              <a:t>, 28</a:t>
            </a:r>
            <a:r>
              <a:rPr lang="ko-KR" altLang="en-US" sz="2400" dirty="0" smtClean="0"/>
              <a:t>년 후인 </a:t>
            </a:r>
            <a:r>
              <a:rPr lang="en-US" altLang="ko-KR" sz="2400" dirty="0" smtClean="0"/>
              <a:t>2002</a:t>
            </a:r>
            <a:r>
              <a:rPr lang="ko-KR" altLang="en-US" sz="2400" dirty="0" smtClean="0"/>
              <a:t>년 </a:t>
            </a:r>
            <a:r>
              <a:rPr lang="ko-KR" altLang="en-US" sz="2400" dirty="0" err="1" smtClean="0"/>
              <a:t>출생아는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40</a:t>
            </a:r>
            <a:r>
              <a:rPr lang="ko-KR" altLang="en-US" sz="2400" dirty="0" err="1" smtClean="0"/>
              <a:t>만명대로</a:t>
            </a:r>
            <a:r>
              <a:rPr lang="ko-KR" altLang="en-US" sz="2400" dirty="0" smtClean="0"/>
              <a:t> 결정됨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 smtClean="0"/>
              <a:t>실제로 </a:t>
            </a:r>
            <a:r>
              <a:rPr lang="en-US" altLang="ko-KR" sz="2400" dirty="0" smtClean="0"/>
              <a:t>IMF </a:t>
            </a:r>
            <a:r>
              <a:rPr lang="ko-KR" altLang="en-US" sz="2400" dirty="0" smtClean="0"/>
              <a:t>겪으며 </a:t>
            </a:r>
            <a:r>
              <a:rPr lang="en-US" altLang="ko-KR" sz="2400" dirty="0" smtClean="0"/>
              <a:t>1997~2001</a:t>
            </a:r>
            <a:r>
              <a:rPr lang="ko-KR" altLang="en-US" sz="2400" dirty="0" smtClean="0"/>
              <a:t>에 아이를 거의 한 명 낳는 사회가 됨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9568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출생아 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1-2] </a:t>
            </a:r>
          </a:p>
          <a:p>
            <a:r>
              <a:rPr lang="ko-KR" altLang="en-US" sz="2400" dirty="0" smtClean="0"/>
              <a:t>출생아 </a:t>
            </a:r>
            <a:r>
              <a:rPr lang="en-US" altLang="ko-KR" sz="2400" dirty="0"/>
              <a:t>30</a:t>
            </a:r>
            <a:r>
              <a:rPr lang="ko-KR" altLang="en-US" sz="2400" dirty="0"/>
              <a:t>만 </a:t>
            </a:r>
            <a:r>
              <a:rPr lang="ko-KR" altLang="en-US" sz="2400" dirty="0" err="1"/>
              <a:t>명대의</a:t>
            </a:r>
            <a:r>
              <a:rPr lang="ko-KR" altLang="en-US" sz="2400" dirty="0"/>
              <a:t> 급속한 붕괴 </a:t>
            </a:r>
            <a:r>
              <a:rPr lang="en-US" altLang="ko-KR" sz="2400" dirty="0"/>
              <a:t>– </a:t>
            </a:r>
            <a:r>
              <a:rPr lang="ko-KR" altLang="en-US" sz="2400" dirty="0"/>
              <a:t>출생 시 성비의 영향</a:t>
            </a:r>
            <a:endParaRPr lang="en-US" altLang="ko-KR" sz="2400" dirty="0"/>
          </a:p>
          <a:p>
            <a:r>
              <a:rPr lang="ko-KR" altLang="en-US" sz="2400" dirty="0" smtClean="0"/>
              <a:t>여아 출생아 수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만 </a:t>
            </a:r>
            <a:r>
              <a:rPr lang="ko-KR" altLang="en-US" sz="2400" dirty="0" err="1" smtClean="0"/>
              <a:t>명대에서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1984~90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만으로  급감</a:t>
            </a:r>
            <a:r>
              <a:rPr lang="en-US" altLang="ko-KR" sz="2400" dirty="0" smtClean="0"/>
              <a:t>:</a:t>
            </a:r>
            <a:r>
              <a:rPr lang="en-US" altLang="ko-KR" sz="2400" dirty="0"/>
              <a:t>	</a:t>
            </a:r>
            <a:r>
              <a:rPr lang="ko-KR" altLang="en-US" sz="2400" dirty="0" smtClean="0"/>
              <a:t>산아제한 정책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남아선호사상 결합 결과</a:t>
            </a:r>
            <a:endParaRPr lang="en-US" altLang="ko-KR" sz="2400" dirty="0" smtClean="0"/>
          </a:p>
          <a:p>
            <a:r>
              <a:rPr lang="en-US" altLang="ko-KR" sz="2400" dirty="0" smtClean="0"/>
              <a:t>1970</a:t>
            </a:r>
            <a:r>
              <a:rPr lang="ko-KR" altLang="en-US" sz="2400" dirty="0" smtClean="0"/>
              <a:t>년 성비 </a:t>
            </a:r>
            <a:r>
              <a:rPr lang="en-US" altLang="ko-KR" sz="2400" dirty="0" smtClean="0"/>
              <a:t>109, 1990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116 </a:t>
            </a:r>
            <a:r>
              <a:rPr lang="ko-KR" altLang="en-US" sz="2400" dirty="0" smtClean="0"/>
              <a:t>정점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둘째 </a:t>
            </a:r>
            <a:r>
              <a:rPr lang="en-US" altLang="ko-KR" sz="2400" dirty="0" smtClean="0"/>
              <a:t>117, </a:t>
            </a:r>
            <a:r>
              <a:rPr lang="ko-KR" altLang="en-US" sz="2400" dirty="0" smtClean="0"/>
              <a:t>셋째 이상은 </a:t>
            </a:r>
            <a:r>
              <a:rPr lang="en-US" altLang="ko-KR" sz="2400" dirty="0" smtClean="0"/>
              <a:t>200) – </a:t>
            </a:r>
            <a:r>
              <a:rPr lang="ko-KR" altLang="en-US" sz="2400" dirty="0" smtClean="0"/>
              <a:t>이 상태에서는 </a:t>
            </a:r>
            <a:r>
              <a:rPr lang="en-US" altLang="ko-KR" sz="2400" dirty="0" smtClean="0"/>
              <a:t>TFR2.1</a:t>
            </a:r>
            <a:r>
              <a:rPr lang="ko-KR" altLang="en-US" sz="2400" dirty="0" smtClean="0"/>
              <a:t>에서도 인구 감소</a:t>
            </a:r>
            <a:endParaRPr lang="en-US" altLang="ko-KR" sz="2400" dirty="0" smtClean="0"/>
          </a:p>
          <a:p>
            <a:r>
              <a:rPr lang="en-US" altLang="ko-KR" sz="2400" dirty="0" smtClean="0"/>
              <a:t>1994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72</a:t>
            </a:r>
            <a:r>
              <a:rPr lang="ko-KR" altLang="en-US" sz="2400" dirty="0" smtClean="0"/>
              <a:t>만 출생 중 남아 </a:t>
            </a:r>
            <a:r>
              <a:rPr lang="en-US" altLang="ko-KR" sz="2400" dirty="0" smtClean="0"/>
              <a:t>38.6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여아 </a:t>
            </a:r>
            <a:r>
              <a:rPr lang="en-US" altLang="ko-KR" sz="2400" dirty="0" smtClean="0"/>
              <a:t>33.5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남아의 </a:t>
            </a:r>
            <a:r>
              <a:rPr lang="en-US" altLang="ko-KR" sz="2400" dirty="0" smtClean="0"/>
              <a:t>86%)</a:t>
            </a:r>
          </a:p>
          <a:p>
            <a:r>
              <a:rPr lang="ko-KR" altLang="en-US" sz="2400" dirty="0" smtClean="0"/>
              <a:t>왜곡된 성비 시기에 태어난 여성이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 뒤 출산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현재 </a:t>
            </a:r>
            <a:r>
              <a:rPr lang="en-US" altLang="ko-KR" sz="2400" dirty="0" smtClean="0"/>
              <a:t>TFR 1 </a:t>
            </a:r>
            <a:r>
              <a:rPr lang="ko-KR" altLang="en-US" sz="2400" dirty="0" smtClean="0"/>
              <a:t>이하이므로 이들이 낳는 자녀 수는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만을 하회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1639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813</Words>
  <Application>Microsoft Office PowerPoint</Application>
  <PresentationFormat>화면 슬라이드 쇼(4:3)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근접</vt:lpstr>
      <vt:lpstr>인구와 사회      3주차</vt:lpstr>
      <vt:lpstr>한국의 저출산</vt:lpstr>
      <vt:lpstr>출생아 수의 감소</vt:lpstr>
      <vt:lpstr>저출산은 한국만의 현상?</vt:lpstr>
      <vt:lpstr>한국 저출산의 문제는?</vt:lpstr>
      <vt:lpstr>출생아 수 예측</vt:lpstr>
      <vt:lpstr>출생아 수 예측</vt:lpstr>
      <vt:lpstr>한국의 출생아 수 감소</vt:lpstr>
      <vt:lpstr>한국의 출생아 수 감소</vt:lpstr>
      <vt:lpstr>한국의 출생아 수 감소</vt:lpstr>
      <vt:lpstr>미래 인구 추계</vt:lpstr>
      <vt:lpstr>인구 이야기</vt:lpstr>
      <vt:lpstr>인구 이야기</vt:lpstr>
      <vt:lpstr>인구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user</cp:lastModifiedBy>
  <cp:revision>38</cp:revision>
  <cp:lastPrinted>2024-03-21T05:03:31Z</cp:lastPrinted>
  <dcterms:created xsi:type="dcterms:W3CDTF">2020-03-16T04:15:53Z</dcterms:created>
  <dcterms:modified xsi:type="dcterms:W3CDTF">2024-03-21T05:10:17Z</dcterms:modified>
</cp:coreProperties>
</file>