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3" r:id="rId3"/>
    <p:sldId id="314" r:id="rId4"/>
    <p:sldId id="315" r:id="rId5"/>
    <p:sldId id="316" r:id="rId6"/>
    <p:sldId id="308" r:id="rId7"/>
    <p:sldId id="309" r:id="rId8"/>
    <p:sldId id="310" r:id="rId9"/>
    <p:sldId id="311" r:id="rId10"/>
    <p:sldId id="312" r:id="rId11"/>
    <p:sldId id="264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3A28-5F53-4E63-A7F4-9BE96FC6B4A8}" type="datetimeFigureOut">
              <a:rPr lang="ko-KR" altLang="en-US" smtClean="0"/>
              <a:t>2025-04-30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1EiZmp70J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1i4abfLEsE" TargetMode="External"/><Relationship Id="rId2" Type="http://schemas.openxmlformats.org/officeDocument/2006/relationships/hyperlink" Target="https://youtu.be/_YTNv27pga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6JkuD-PfPY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인구와 사회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sz="3200" dirty="0"/>
              <a:t>10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가구</a:t>
            </a:r>
            <a:r>
              <a:rPr lang="en-US" altLang="ko-KR"/>
              <a:t>, </a:t>
            </a:r>
            <a:r>
              <a:rPr lang="ko-KR" altLang="en-US"/>
              <a:t>한국적 </a:t>
            </a:r>
            <a:r>
              <a:rPr lang="ko-KR" altLang="en-US" dirty="0"/>
              <a:t>세대 구분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774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Life Segment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Life Stage vs Life Segment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표</a:t>
            </a:r>
            <a:r>
              <a:rPr lang="en-US" altLang="ko-KR" dirty="0"/>
              <a:t>2-5] </a:t>
            </a:r>
            <a:r>
              <a:rPr lang="ko-KR" altLang="en-US" dirty="0"/>
              <a:t>가구 다양성과 세그먼트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/>
              <a:t>세그먼트의 다른 라이프스타일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835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세대에 대한 높은 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/>
              <a:t>기대수명 증가 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세대들의 공존</a:t>
            </a:r>
            <a:r>
              <a:rPr lang="en-US" altLang="ko-KR" sz="2800" dirty="0"/>
              <a:t>/</a:t>
            </a:r>
            <a:r>
              <a:rPr lang="ko-KR" altLang="en-US" sz="2800" dirty="0"/>
              <a:t>동거 기간 증가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커뮤니케이션 증가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의견 충돌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부모와 자녀 세대가 함께 산 기간이 늘어난 첫 세대가 베이비부머와 </a:t>
            </a:r>
            <a:r>
              <a:rPr lang="ko-KR" altLang="en-US" sz="2800" dirty="0" err="1"/>
              <a:t>밀레니얼</a:t>
            </a:r>
            <a:r>
              <a:rPr lang="ko-KR" altLang="en-US" sz="2800" dirty="0"/>
              <a:t> 세대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세대의 이해는 다른 세대와의 관계 속에서 파악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566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D98E0-81C7-5B90-342A-C37D7F2E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세대 구분의 기준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94148E-C311-F920-2D4E-F7B1E742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합계출산율</a:t>
            </a:r>
            <a:r>
              <a:rPr lang="en-US" altLang="ko-KR" sz="2400" dirty="0"/>
              <a:t>: </a:t>
            </a:r>
            <a:r>
              <a:rPr lang="ko-KR" altLang="en-US" sz="2400" dirty="0"/>
              <a:t>형제가 몇 명인 환경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출생아 수</a:t>
            </a:r>
            <a:r>
              <a:rPr lang="en-US" altLang="ko-KR" sz="2400" dirty="0"/>
              <a:t>: </a:t>
            </a:r>
            <a:r>
              <a:rPr lang="ko-KR" altLang="en-US" sz="2400" dirty="0"/>
              <a:t>한 반에 몇 명이 공부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대학 진학률 및 입시제도</a:t>
            </a:r>
            <a:r>
              <a:rPr lang="en-US" altLang="ko-KR" sz="2400" dirty="0"/>
              <a:t>: </a:t>
            </a:r>
            <a:r>
              <a:rPr lang="ko-KR" altLang="en-US" sz="2400" dirty="0"/>
              <a:t>어떤 제도 하에 몇 명이 경쟁</a:t>
            </a:r>
            <a:r>
              <a:rPr lang="en-US" altLang="ko-KR" sz="2400" dirty="0"/>
              <a:t>?</a:t>
            </a:r>
          </a:p>
          <a:p>
            <a:r>
              <a:rPr lang="ko-KR" altLang="en-US" sz="2400" dirty="0"/>
              <a:t>취업 시기의 경제 이슈</a:t>
            </a:r>
            <a:r>
              <a:rPr lang="en-US" altLang="ko-KR" sz="2400" dirty="0"/>
              <a:t>: </a:t>
            </a:r>
            <a:r>
              <a:rPr lang="ko-KR" altLang="en-US" sz="2400" dirty="0"/>
              <a:t>외환위기</a:t>
            </a:r>
            <a:r>
              <a:rPr lang="en-US" altLang="ko-KR" sz="2400" dirty="0"/>
              <a:t>, </a:t>
            </a:r>
            <a:r>
              <a:rPr lang="ko-KR" altLang="en-US" sz="2400" dirty="0"/>
              <a:t>금융위기 등</a:t>
            </a:r>
            <a:endParaRPr lang="en-US" altLang="ko-KR" sz="2400" dirty="0"/>
          </a:p>
          <a:p>
            <a:r>
              <a:rPr lang="ko-KR" altLang="en-US" sz="2400" dirty="0"/>
              <a:t>여성의 대학 진학률 및 취업률</a:t>
            </a:r>
            <a:r>
              <a:rPr lang="en-US" altLang="ko-KR" sz="2400" dirty="0"/>
              <a:t>: </a:t>
            </a:r>
            <a:r>
              <a:rPr lang="ko-KR" altLang="en-US" sz="2400" dirty="0"/>
              <a:t>여성의 사회적 지위 변화</a:t>
            </a:r>
            <a:endParaRPr lang="en-US" altLang="ko-KR" sz="2400" dirty="0"/>
          </a:p>
          <a:p>
            <a:r>
              <a:rPr lang="ko-KR" altLang="en-US" sz="2400" dirty="0"/>
              <a:t>연령별 </a:t>
            </a:r>
            <a:r>
              <a:rPr lang="ko-KR" altLang="en-US" sz="2400" dirty="0" err="1"/>
              <a:t>혼인률</a:t>
            </a:r>
            <a:r>
              <a:rPr lang="en-US" altLang="ko-KR" sz="2400" dirty="0"/>
              <a:t>: </a:t>
            </a:r>
            <a:r>
              <a:rPr lang="ko-KR" altLang="en-US" sz="2400" dirty="0"/>
              <a:t>세그먼트의 특징 및 크기</a:t>
            </a:r>
            <a:endParaRPr lang="en-US" altLang="ko-KR" sz="2400" dirty="0"/>
          </a:p>
          <a:p>
            <a:r>
              <a:rPr lang="ko-KR" altLang="en-US" sz="2400" dirty="0"/>
              <a:t>청소년기에 누렸던 대중문화</a:t>
            </a:r>
            <a:r>
              <a:rPr lang="en-US" altLang="ko-KR" sz="2400" dirty="0"/>
              <a:t>: </a:t>
            </a:r>
            <a:r>
              <a:rPr lang="ko-KR" altLang="en-US" sz="2400" dirty="0"/>
              <a:t>가치관 형성기의 문화 요소</a:t>
            </a:r>
            <a:endParaRPr lang="en-US" altLang="ko-KR" sz="2400" dirty="0"/>
          </a:p>
          <a:p>
            <a:r>
              <a:rPr lang="ko-KR" altLang="en-US" sz="2400" dirty="0"/>
              <a:t>기술환경의 변화</a:t>
            </a:r>
            <a:r>
              <a:rPr lang="en-US" altLang="ko-KR" sz="2400" dirty="0"/>
              <a:t>: </a:t>
            </a:r>
            <a:r>
              <a:rPr lang="ko-KR" altLang="en-US" sz="2400" dirty="0"/>
              <a:t>스마트폰</a:t>
            </a:r>
            <a:r>
              <a:rPr lang="en-US" altLang="ko-KR" sz="2400" dirty="0"/>
              <a:t>, SNS </a:t>
            </a:r>
            <a:r>
              <a:rPr lang="ko-KR" altLang="en-US" sz="2400" dirty="0"/>
              <a:t>활용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361160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A0CEE-31B3-4909-A2B4-03CE50DF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세대 구분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3C5F2-321E-692F-9A2C-5D031B46F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세대명</a:t>
            </a:r>
            <a:r>
              <a:rPr lang="en-US" altLang="ko-KR" dirty="0"/>
              <a:t>(</a:t>
            </a:r>
            <a:r>
              <a:rPr lang="ko-KR" altLang="en-US" dirty="0"/>
              <a:t>출생연도</a:t>
            </a:r>
            <a:r>
              <a:rPr lang="en-US" altLang="ko-KR" dirty="0"/>
              <a:t>)/</a:t>
            </a:r>
            <a:r>
              <a:rPr lang="ko-KR" altLang="en-US" dirty="0"/>
              <a:t>역사적 사건</a:t>
            </a:r>
            <a:r>
              <a:rPr lang="en-US" altLang="ko-KR" dirty="0"/>
              <a:t>/</a:t>
            </a:r>
            <a:r>
              <a:rPr lang="ko-KR" altLang="en-US" dirty="0"/>
              <a:t>인구사회학적 특징</a:t>
            </a:r>
            <a:endParaRPr lang="en-US" altLang="ko-KR" dirty="0"/>
          </a:p>
          <a:p>
            <a:r>
              <a:rPr lang="ko-KR" altLang="en-US" b="1" dirty="0"/>
              <a:t>산업화세대</a:t>
            </a:r>
            <a:r>
              <a:rPr lang="en-US" altLang="ko-KR" dirty="0"/>
              <a:t>(1940~1954)/</a:t>
            </a:r>
            <a:r>
              <a:rPr lang="ko-KR" altLang="en-US" dirty="0"/>
              <a:t>한국전쟁</a:t>
            </a:r>
            <a:r>
              <a:rPr lang="en-US" altLang="ko-KR" dirty="0"/>
              <a:t>, </a:t>
            </a:r>
            <a:r>
              <a:rPr lang="ko-KR" altLang="en-US" dirty="0"/>
              <a:t>베트남전</a:t>
            </a:r>
            <a:r>
              <a:rPr lang="en-US" altLang="ko-KR" dirty="0"/>
              <a:t>/</a:t>
            </a:r>
            <a:r>
              <a:rPr lang="ko-KR" altLang="en-US" dirty="0" err="1"/>
              <a:t>실버산업세대</a:t>
            </a:r>
            <a:endParaRPr lang="en-US" altLang="ko-KR" dirty="0"/>
          </a:p>
          <a:p>
            <a:r>
              <a:rPr lang="ko-KR" altLang="en-US" b="1" dirty="0"/>
              <a:t>베이비붐</a:t>
            </a:r>
            <a:r>
              <a:rPr lang="en-US" altLang="ko-KR" b="1" dirty="0"/>
              <a:t>1</a:t>
            </a:r>
            <a:r>
              <a:rPr lang="ko-KR" altLang="en-US" b="1" dirty="0"/>
              <a:t>세대</a:t>
            </a:r>
            <a:r>
              <a:rPr lang="en-US" altLang="ko-KR" dirty="0"/>
              <a:t>(1955~1964)/</a:t>
            </a:r>
            <a:r>
              <a:rPr lang="ko-KR" altLang="en-US" dirty="0"/>
              <a:t>새마을운동</a:t>
            </a:r>
            <a:r>
              <a:rPr lang="en-US" altLang="ko-KR" dirty="0"/>
              <a:t>/</a:t>
            </a:r>
            <a:r>
              <a:rPr lang="ko-KR" altLang="en-US" dirty="0"/>
              <a:t>센서스 시작</a:t>
            </a:r>
            <a:r>
              <a:rPr lang="en-US" altLang="ko-KR" dirty="0"/>
              <a:t>, </a:t>
            </a:r>
            <a:r>
              <a:rPr lang="ko-KR" altLang="en-US" dirty="0"/>
              <a:t>합계출산율 </a:t>
            </a:r>
            <a:r>
              <a:rPr lang="en-US" altLang="ko-KR" dirty="0"/>
              <a:t>5~6, </a:t>
            </a:r>
            <a:r>
              <a:rPr lang="ko-KR" altLang="en-US" dirty="0"/>
              <a:t>대학진학률 </a:t>
            </a:r>
            <a:r>
              <a:rPr lang="en-US" altLang="ko-KR" dirty="0"/>
              <a:t>20%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ko-KR" altLang="en-US" b="1" dirty="0"/>
              <a:t>베이비붐</a:t>
            </a:r>
            <a:r>
              <a:rPr lang="en-US" altLang="ko-KR" b="1" dirty="0"/>
              <a:t>2</a:t>
            </a:r>
            <a:r>
              <a:rPr lang="ko-KR" altLang="en-US" b="1" dirty="0"/>
              <a:t>세대</a:t>
            </a:r>
            <a:r>
              <a:rPr lang="en-US" altLang="ko-KR" dirty="0"/>
              <a:t>(1965~1974)/</a:t>
            </a:r>
            <a:r>
              <a:rPr lang="ko-KR" altLang="en-US" dirty="0"/>
              <a:t>민주화운동</a:t>
            </a:r>
            <a:r>
              <a:rPr lang="en-US" altLang="ko-KR" dirty="0"/>
              <a:t>/</a:t>
            </a:r>
            <a:r>
              <a:rPr lang="ko-KR" altLang="en-US" dirty="0"/>
              <a:t>가조계획 이후 세대</a:t>
            </a:r>
            <a:r>
              <a:rPr lang="en-US" altLang="ko-KR" dirty="0"/>
              <a:t>, </a:t>
            </a:r>
            <a:r>
              <a:rPr lang="ko-KR" altLang="en-US" dirty="0"/>
              <a:t>합계출산율 </a:t>
            </a:r>
            <a:r>
              <a:rPr lang="en-US" altLang="ko-KR" dirty="0"/>
              <a:t>3~4, </a:t>
            </a:r>
            <a:r>
              <a:rPr lang="ko-KR" altLang="en-US" dirty="0"/>
              <a:t>대학진학률 </a:t>
            </a:r>
            <a:r>
              <a:rPr lang="en-US" altLang="ko-KR" dirty="0"/>
              <a:t>30%</a:t>
            </a:r>
            <a:r>
              <a:rPr lang="ko-KR" altLang="en-US" dirty="0"/>
              <a:t>대</a:t>
            </a:r>
            <a:endParaRPr lang="en-US" altLang="ko-KR" dirty="0"/>
          </a:p>
          <a:p>
            <a:r>
              <a:rPr lang="en-US" altLang="ko-KR" b="1" dirty="0"/>
              <a:t>X</a:t>
            </a:r>
            <a:r>
              <a:rPr lang="ko-KR" altLang="en-US" b="1" dirty="0"/>
              <a:t>세대</a:t>
            </a:r>
            <a:r>
              <a:rPr lang="en-US" altLang="ko-KR" dirty="0"/>
              <a:t>(1975~1985)/</a:t>
            </a:r>
            <a:r>
              <a:rPr lang="ko-KR" altLang="en-US" dirty="0"/>
              <a:t>대중문화시대</a:t>
            </a:r>
            <a:r>
              <a:rPr lang="en-US" altLang="ko-KR" dirty="0"/>
              <a:t>/</a:t>
            </a:r>
            <a:r>
              <a:rPr lang="ko-KR" altLang="en-US" dirty="0"/>
              <a:t>수능 세대</a:t>
            </a:r>
            <a:r>
              <a:rPr lang="en-US" altLang="ko-KR" dirty="0"/>
              <a:t>, </a:t>
            </a:r>
            <a:r>
              <a:rPr lang="ko-KR" altLang="en-US" dirty="0"/>
              <a:t>여성 교육수준 급상승</a:t>
            </a:r>
            <a:r>
              <a:rPr lang="en-US" altLang="ko-KR" dirty="0"/>
              <a:t>, </a:t>
            </a:r>
            <a:r>
              <a:rPr lang="ko-KR" altLang="en-US" dirty="0"/>
              <a:t>자녀 수 감소 본격화</a:t>
            </a:r>
            <a:r>
              <a:rPr lang="en-US" altLang="ko-KR" dirty="0"/>
              <a:t>, </a:t>
            </a:r>
            <a:r>
              <a:rPr lang="ko-KR" altLang="en-US" dirty="0"/>
              <a:t>대학진학률 급증</a:t>
            </a:r>
            <a:endParaRPr lang="en-US" altLang="ko-KR" dirty="0"/>
          </a:p>
          <a:p>
            <a:r>
              <a:rPr lang="ko-KR" altLang="en-US" b="1" dirty="0" err="1"/>
              <a:t>밀레니얼세대</a:t>
            </a:r>
            <a:r>
              <a:rPr lang="en-US" altLang="ko-KR" dirty="0"/>
              <a:t>(1986~1996)/</a:t>
            </a:r>
            <a:r>
              <a:rPr lang="ko-KR" altLang="en-US" dirty="0"/>
              <a:t>올림픽</a:t>
            </a:r>
            <a:r>
              <a:rPr lang="en-US" altLang="ko-KR" dirty="0"/>
              <a:t>/</a:t>
            </a:r>
            <a:r>
              <a:rPr lang="ko-KR" altLang="en-US" dirty="0"/>
              <a:t>저출산 고령화</a:t>
            </a:r>
            <a:r>
              <a:rPr lang="en-US" altLang="ko-KR" dirty="0"/>
              <a:t>, 1</a:t>
            </a:r>
            <a:r>
              <a:rPr lang="ko-KR" altLang="en-US" dirty="0" err="1"/>
              <a:t>인가구</a:t>
            </a:r>
            <a:r>
              <a:rPr lang="ko-KR" altLang="en-US" dirty="0"/>
              <a:t> 증가</a:t>
            </a:r>
            <a:r>
              <a:rPr lang="en-US" altLang="ko-KR" dirty="0"/>
              <a:t>, </a:t>
            </a:r>
            <a:r>
              <a:rPr lang="ko-KR" altLang="en-US" dirty="0"/>
              <a:t>대학진학률 </a:t>
            </a:r>
            <a:r>
              <a:rPr lang="en-US" altLang="ko-KR" dirty="0"/>
              <a:t>80%</a:t>
            </a:r>
            <a:r>
              <a:rPr lang="ko-KR" altLang="en-US" dirty="0"/>
              <a:t>대</a:t>
            </a:r>
            <a:r>
              <a:rPr lang="en-US" altLang="ko-KR" dirty="0"/>
              <a:t>(</a:t>
            </a:r>
            <a:r>
              <a:rPr lang="ko-KR" altLang="en-US" dirty="0"/>
              <a:t>여성</a:t>
            </a:r>
            <a:r>
              <a:rPr lang="en-US" altLang="ko-KR" dirty="0"/>
              <a:t>&gt;</a:t>
            </a:r>
            <a:r>
              <a:rPr lang="ko-KR" altLang="en-US" dirty="0"/>
              <a:t>남성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Z</a:t>
            </a:r>
            <a:r>
              <a:rPr lang="ko-KR" altLang="en-US" b="1" dirty="0"/>
              <a:t>세대</a:t>
            </a:r>
            <a:r>
              <a:rPr lang="en-US" altLang="ko-KR" dirty="0"/>
              <a:t>(1997~  )/</a:t>
            </a:r>
            <a:r>
              <a:rPr lang="ko-KR" altLang="en-US" dirty="0"/>
              <a:t>월드컵</a:t>
            </a:r>
            <a:r>
              <a:rPr lang="en-US" altLang="ko-KR" dirty="0"/>
              <a:t>, </a:t>
            </a:r>
            <a:r>
              <a:rPr lang="ko-KR" altLang="en-US" dirty="0"/>
              <a:t>외환위기</a:t>
            </a:r>
            <a:r>
              <a:rPr lang="en-US" altLang="ko-KR" dirty="0"/>
              <a:t>/</a:t>
            </a:r>
            <a:r>
              <a:rPr lang="ko-KR" altLang="en-US" dirty="0"/>
              <a:t>가구분화 증가</a:t>
            </a:r>
            <a:r>
              <a:rPr lang="en-US" altLang="ko-KR" dirty="0"/>
              <a:t>, </a:t>
            </a:r>
            <a:r>
              <a:rPr lang="ko-KR" altLang="en-US" dirty="0" err="1"/>
              <a:t>초저출산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5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11690-B002-88A7-CDF3-D36944AF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베이비붐 세대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D5CF63-8D9B-2C53-1C43-0BA86F216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세대 구분의 어려움</a:t>
            </a:r>
            <a:endParaRPr lang="en-US" altLang="ko-KR" dirty="0"/>
          </a:p>
          <a:p>
            <a:r>
              <a:rPr lang="en-US" altLang="ko-KR" dirty="0"/>
              <a:t>1955</a:t>
            </a:r>
            <a:r>
              <a:rPr lang="ko-KR" altLang="en-US" dirty="0"/>
              <a:t>년</a:t>
            </a:r>
            <a:r>
              <a:rPr lang="en-US" altLang="ko-KR" dirty="0"/>
              <a:t>~1974</a:t>
            </a:r>
            <a:r>
              <a:rPr lang="ko-KR" altLang="en-US" dirty="0"/>
              <a:t>년생</a:t>
            </a:r>
            <a:r>
              <a:rPr lang="en-US" altLang="ko-KR" dirty="0"/>
              <a:t>. </a:t>
            </a:r>
            <a:r>
              <a:rPr lang="ko-KR" altLang="en-US" dirty="0"/>
              <a:t>미국과 차이</a:t>
            </a:r>
            <a:endParaRPr lang="en-US" altLang="ko-KR" dirty="0"/>
          </a:p>
          <a:p>
            <a:r>
              <a:rPr lang="ko-KR" altLang="en-US" dirty="0"/>
              <a:t>베이비붐 전기와 후기 세대는 </a:t>
            </a:r>
            <a:r>
              <a:rPr lang="en-US" altLang="ko-KR" dirty="0"/>
              <a:t>TFR</a:t>
            </a:r>
            <a:r>
              <a:rPr lang="ko-KR" altLang="en-US" dirty="0"/>
              <a:t>과 영아사망률 큰 차이 </a:t>
            </a:r>
            <a:r>
              <a:rPr lang="en-US" altLang="ko-KR" dirty="0"/>
              <a:t>– 1</a:t>
            </a:r>
            <a:r>
              <a:rPr lang="ko-KR" altLang="en-US" dirty="0"/>
              <a:t>세대와 </a:t>
            </a:r>
            <a:r>
              <a:rPr lang="en-US" altLang="ko-KR" dirty="0"/>
              <a:t>2</a:t>
            </a:r>
            <a:r>
              <a:rPr lang="ko-KR" altLang="en-US" dirty="0"/>
              <a:t>세대 구분 필요</a:t>
            </a:r>
            <a:endParaRPr lang="en-US" altLang="ko-KR" dirty="0"/>
          </a:p>
          <a:p>
            <a:r>
              <a:rPr lang="ko-KR" altLang="en-US" dirty="0"/>
              <a:t>베이비붐 </a:t>
            </a:r>
            <a:r>
              <a:rPr lang="en-US" altLang="ko-KR" dirty="0"/>
              <a:t>1</a:t>
            </a:r>
            <a:r>
              <a:rPr lang="ko-KR" altLang="en-US" dirty="0"/>
              <a:t>세대</a:t>
            </a:r>
            <a:r>
              <a:rPr lang="en-US" altLang="ko-KR" dirty="0"/>
              <a:t>(1955~64)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높은 </a:t>
            </a:r>
            <a:r>
              <a:rPr lang="en-US" altLang="ko-KR" dirty="0"/>
              <a:t>TFR, </a:t>
            </a:r>
            <a:r>
              <a:rPr lang="ko-KR" altLang="en-US" dirty="0"/>
              <a:t>높은</a:t>
            </a:r>
            <a:r>
              <a:rPr lang="en-US" altLang="ko-KR" dirty="0"/>
              <a:t> </a:t>
            </a:r>
            <a:r>
              <a:rPr lang="ko-KR" altLang="en-US" dirty="0"/>
              <a:t>영아사망률</a:t>
            </a:r>
            <a:r>
              <a:rPr lang="en-US" altLang="ko-KR" dirty="0"/>
              <a:t>(60/1000)</a:t>
            </a:r>
          </a:p>
          <a:p>
            <a:pPr lvl="1"/>
            <a:r>
              <a:rPr lang="ko-KR" altLang="en-US" dirty="0"/>
              <a:t>혹독한 유년기</a:t>
            </a:r>
            <a:r>
              <a:rPr lang="en-US" altLang="ko-KR" dirty="0"/>
              <a:t>, </a:t>
            </a:r>
            <a:r>
              <a:rPr lang="ko-KR" altLang="en-US" dirty="0"/>
              <a:t>대학진학 </a:t>
            </a:r>
            <a:r>
              <a:rPr lang="en-US" altLang="ko-KR" dirty="0"/>
              <a:t>20%(</a:t>
            </a:r>
            <a:r>
              <a:rPr lang="ko-KR" altLang="en-US" dirty="0"/>
              <a:t>남성위주</a:t>
            </a:r>
            <a:r>
              <a:rPr lang="en-US" altLang="ko-KR" dirty="0"/>
              <a:t>), </a:t>
            </a:r>
            <a:r>
              <a:rPr lang="ko-KR" altLang="en-US" dirty="0"/>
              <a:t>맨주먹 성공 신화</a:t>
            </a:r>
            <a:endParaRPr lang="en-US" altLang="ko-KR" dirty="0"/>
          </a:p>
          <a:p>
            <a:pPr lvl="1"/>
            <a:r>
              <a:rPr lang="ko-KR" altLang="en-US" dirty="0"/>
              <a:t>큰 인구규모</a:t>
            </a:r>
            <a:r>
              <a:rPr lang="en-US" altLang="ko-KR" dirty="0"/>
              <a:t>(96~100</a:t>
            </a:r>
            <a:r>
              <a:rPr lang="ko-KR" altLang="en-US" dirty="0"/>
              <a:t>만</a:t>
            </a:r>
            <a:r>
              <a:rPr lang="en-US" altLang="ko-KR" dirty="0"/>
              <a:t>/</a:t>
            </a:r>
            <a:r>
              <a:rPr lang="ko-KR" altLang="en-US" dirty="0"/>
              <a:t>연령 출생</a:t>
            </a:r>
            <a:r>
              <a:rPr lang="en-US" altLang="ko-KR" dirty="0"/>
              <a:t>, 67~89/</a:t>
            </a:r>
            <a:r>
              <a:rPr lang="ko-KR" altLang="en-US" dirty="0"/>
              <a:t>연령 생존</a:t>
            </a:r>
            <a:r>
              <a:rPr lang="en-US" altLang="ko-KR" dirty="0"/>
              <a:t>) – </a:t>
            </a:r>
            <a:r>
              <a:rPr lang="ko-KR" altLang="en-US" dirty="0"/>
              <a:t>사회의 큰 변화를 또 한 번 이끌 세대</a:t>
            </a:r>
            <a:endParaRPr lang="en-US" altLang="ko-KR" dirty="0"/>
          </a:p>
          <a:p>
            <a:r>
              <a:rPr lang="ko-KR" altLang="en-US" dirty="0"/>
              <a:t>베이비붐 </a:t>
            </a:r>
            <a:r>
              <a:rPr lang="en-US" altLang="ko-KR" dirty="0"/>
              <a:t>2</a:t>
            </a:r>
            <a:r>
              <a:rPr lang="ko-KR" altLang="en-US" dirty="0"/>
              <a:t>세대</a:t>
            </a:r>
            <a:r>
              <a:rPr lang="en-US" altLang="ko-KR" dirty="0"/>
              <a:t>(1965~74)</a:t>
            </a:r>
          </a:p>
          <a:p>
            <a:pPr lvl="1"/>
            <a:r>
              <a:rPr lang="en-US" altLang="ko-KR" dirty="0"/>
              <a:t>90~100</a:t>
            </a:r>
            <a:r>
              <a:rPr lang="ko-KR" altLang="en-US" dirty="0"/>
              <a:t>만</a:t>
            </a:r>
            <a:r>
              <a:rPr lang="en-US" altLang="ko-KR" dirty="0"/>
              <a:t>/</a:t>
            </a:r>
            <a:r>
              <a:rPr lang="ko-KR" altLang="en-US" dirty="0"/>
              <a:t>연령 출생</a:t>
            </a:r>
            <a:r>
              <a:rPr lang="en-US" altLang="ko-KR" dirty="0"/>
              <a:t>. </a:t>
            </a:r>
            <a:r>
              <a:rPr lang="ko-KR" altLang="en-US" dirty="0"/>
              <a:t>낮아진 </a:t>
            </a:r>
            <a:r>
              <a:rPr lang="en-US" altLang="ko-KR" dirty="0"/>
              <a:t>TFR(3~4</a:t>
            </a:r>
            <a:r>
              <a:rPr lang="ko-KR" altLang="en-US" dirty="0"/>
              <a:t>명</a:t>
            </a:r>
            <a:r>
              <a:rPr lang="en-US" altLang="ko-KR" dirty="0"/>
              <a:t>). </a:t>
            </a:r>
            <a:r>
              <a:rPr lang="ko-KR" altLang="en-US" dirty="0"/>
              <a:t>대학진학률</a:t>
            </a:r>
            <a:r>
              <a:rPr lang="en-US" altLang="ko-KR" dirty="0"/>
              <a:t> 30%</a:t>
            </a:r>
            <a:r>
              <a:rPr lang="ko-KR" altLang="en-US" dirty="0"/>
              <a:t>대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세대가 경제성장 주역이라면 </a:t>
            </a:r>
            <a:r>
              <a:rPr lang="en-US" altLang="ko-KR" dirty="0"/>
              <a:t>2</a:t>
            </a:r>
            <a:r>
              <a:rPr lang="ko-KR" altLang="en-US" dirty="0"/>
              <a:t>세대는 정치변동 주역</a:t>
            </a:r>
            <a:endParaRPr lang="en-US" altLang="ko-KR" dirty="0"/>
          </a:p>
          <a:p>
            <a:pPr lvl="1"/>
            <a:r>
              <a:rPr lang="ko-KR" altLang="en-US" dirty="0"/>
              <a:t>정년 연장 혜택 가능성</a:t>
            </a:r>
            <a:r>
              <a:rPr lang="en-US" altLang="ko-KR" dirty="0"/>
              <a:t>. </a:t>
            </a:r>
            <a:r>
              <a:rPr lang="ko-KR" altLang="en-US" dirty="0"/>
              <a:t>자녀가 아직 어린 </a:t>
            </a:r>
            <a:r>
              <a:rPr lang="en-US" altLang="ko-KR" dirty="0"/>
              <a:t>Z</a:t>
            </a:r>
            <a:r>
              <a:rPr lang="ko-KR" altLang="en-US" dirty="0"/>
              <a:t>세대이므로 정년 연장에 큰 영향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74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120BE-551A-D02D-C210-5252ADF0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세대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5ABB4-B09D-2BF9-4F7A-AC338C688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1975~85</a:t>
            </a:r>
            <a:r>
              <a:rPr lang="ko-KR" altLang="en-US" dirty="0"/>
              <a:t>년생</a:t>
            </a:r>
            <a:r>
              <a:rPr lang="en-US" altLang="ko-KR" dirty="0"/>
              <a:t>. </a:t>
            </a:r>
            <a:r>
              <a:rPr lang="ko-KR" altLang="en-US" dirty="0"/>
              <a:t>대중문화를 선도한 세대</a:t>
            </a:r>
            <a:endParaRPr lang="en-US" altLang="ko-KR" dirty="0"/>
          </a:p>
          <a:p>
            <a:r>
              <a:rPr lang="en-US" altLang="ko-KR" dirty="0"/>
              <a:t>80</a:t>
            </a:r>
            <a:r>
              <a:rPr lang="ko-KR" altLang="en-US" dirty="0"/>
              <a:t>만 명대 출산 </a:t>
            </a:r>
            <a:r>
              <a:rPr lang="en-US" altLang="ko-KR" dirty="0"/>
              <a:t>– </a:t>
            </a:r>
            <a:r>
              <a:rPr lang="ko-KR" altLang="en-US" dirty="0"/>
              <a:t>이전 세대보다 급격히 감소</a:t>
            </a:r>
            <a:endParaRPr lang="en-US" altLang="ko-KR" dirty="0"/>
          </a:p>
          <a:p>
            <a:r>
              <a:rPr lang="ko-KR" altLang="en-US" dirty="0"/>
              <a:t>대중문화 향유 </a:t>
            </a:r>
            <a:r>
              <a:rPr lang="en-US" altLang="ko-KR" dirty="0"/>
              <a:t>– ‘</a:t>
            </a:r>
            <a:r>
              <a:rPr lang="ko-KR" altLang="en-US" dirty="0"/>
              <a:t>서태지와 아이들</a:t>
            </a:r>
            <a:r>
              <a:rPr lang="en-US" altLang="ko-KR" dirty="0"/>
              <a:t>＇</a:t>
            </a:r>
          </a:p>
          <a:p>
            <a:r>
              <a:rPr lang="ko-KR" altLang="en-US" dirty="0"/>
              <a:t>대학수학능력시험</a:t>
            </a:r>
            <a:r>
              <a:rPr lang="en-US" altLang="ko-KR" dirty="0"/>
              <a:t>. </a:t>
            </a:r>
            <a:r>
              <a:rPr lang="ko-KR" altLang="en-US" dirty="0"/>
              <a:t>대학진학률 급등</a:t>
            </a:r>
            <a:r>
              <a:rPr lang="en-US" altLang="ko-KR" dirty="0"/>
              <a:t>. </a:t>
            </a:r>
            <a:r>
              <a:rPr lang="ko-KR" altLang="en-US" dirty="0"/>
              <a:t>여성의 진학 보편화</a:t>
            </a:r>
            <a:endParaRPr lang="en-US" altLang="ko-KR" dirty="0"/>
          </a:p>
          <a:p>
            <a:r>
              <a:rPr lang="ko-KR" altLang="en-US" dirty="0"/>
              <a:t>그러나 대학 진학이 성공을 더이상 보증하지 않음</a:t>
            </a:r>
            <a:endParaRPr lang="en-US" altLang="ko-KR" dirty="0"/>
          </a:p>
          <a:p>
            <a:r>
              <a:rPr lang="en-US" altLang="ko-KR" dirty="0"/>
              <a:t>75</a:t>
            </a:r>
            <a:r>
              <a:rPr lang="ko-KR" altLang="en-US" dirty="0"/>
              <a:t>년생 대학 졸업 무렵 </a:t>
            </a:r>
            <a:r>
              <a:rPr lang="en-US" altLang="ko-KR" dirty="0"/>
              <a:t>IMF, 82</a:t>
            </a:r>
            <a:r>
              <a:rPr lang="ko-KR" altLang="en-US" dirty="0"/>
              <a:t>년생 졸업 무렵 금융위기</a:t>
            </a:r>
            <a:endParaRPr lang="en-US" altLang="ko-KR" dirty="0"/>
          </a:p>
          <a:p>
            <a:r>
              <a:rPr lang="ko-KR" altLang="en-US" dirty="0"/>
              <a:t>취업 어렵고</a:t>
            </a:r>
            <a:r>
              <a:rPr lang="en-US" altLang="ko-KR" dirty="0"/>
              <a:t>, </a:t>
            </a:r>
            <a:r>
              <a:rPr lang="ko-KR" altLang="en-US" dirty="0"/>
              <a:t>남성 위주 노동시장</a:t>
            </a:r>
            <a:endParaRPr lang="en-US" altLang="ko-KR" dirty="0"/>
          </a:p>
          <a:p>
            <a:r>
              <a:rPr lang="ko-KR" altLang="en-US" dirty="0"/>
              <a:t>강한 진보적 가치 </a:t>
            </a:r>
            <a:r>
              <a:rPr lang="en-US" altLang="ko-KR" dirty="0"/>
              <a:t>– “</a:t>
            </a:r>
            <a:r>
              <a:rPr lang="ko-KR" altLang="en-US" dirty="0"/>
              <a:t>사회가 좀 이상한 것 아닌가</a:t>
            </a:r>
            <a:r>
              <a:rPr lang="en-US" altLang="ko-KR" dirty="0"/>
              <a:t>?”. </a:t>
            </a:r>
            <a:r>
              <a:rPr lang="ko-KR" altLang="en-US" dirty="0"/>
              <a:t>베이비붐 세대가 만들어 놓은 사회질서에 저항</a:t>
            </a:r>
            <a:endParaRPr lang="en-US" altLang="ko-KR" dirty="0"/>
          </a:p>
          <a:p>
            <a:r>
              <a:rPr lang="ko-KR" altLang="en-US" dirty="0"/>
              <a:t>반드시 결혼해야 한다는 관념에서 벗어난 </a:t>
            </a:r>
            <a:r>
              <a:rPr lang="en-US" altLang="ko-KR" dirty="0"/>
              <a:t>‘1</a:t>
            </a:r>
            <a:r>
              <a:rPr lang="ko-KR" altLang="en-US" dirty="0" err="1"/>
              <a:t>코노미</a:t>
            </a:r>
            <a:r>
              <a:rPr lang="en-US" altLang="ko-KR" dirty="0"/>
              <a:t>‘ </a:t>
            </a:r>
            <a:r>
              <a:rPr lang="ko-KR" altLang="en-US" dirty="0"/>
              <a:t>의 효시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45913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5ED76-6F1A-EB0B-7C36-BC2AE87A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밀레니얼</a:t>
            </a:r>
            <a:r>
              <a:rPr lang="ko-KR" altLang="en-US" dirty="0"/>
              <a:t> 세대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99F0C-5158-1704-85BF-7BC76489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세대와 구분 어려움</a:t>
            </a:r>
            <a:endParaRPr lang="en-US" altLang="ko-KR" dirty="0"/>
          </a:p>
          <a:p>
            <a:r>
              <a:rPr lang="en-US" altLang="ko-KR" dirty="0"/>
              <a:t>1986</a:t>
            </a:r>
            <a:r>
              <a:rPr lang="ko-KR" altLang="en-US" dirty="0"/>
              <a:t>년생부터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교육</a:t>
            </a:r>
            <a:r>
              <a:rPr lang="en-US" altLang="ko-KR" dirty="0"/>
              <a:t>’ </a:t>
            </a:r>
            <a:r>
              <a:rPr lang="ko-KR" altLang="en-US" dirty="0"/>
              <a:t>변수 </a:t>
            </a:r>
            <a:endParaRPr lang="en-US" altLang="ko-KR" dirty="0"/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차 교육과정 시작</a:t>
            </a:r>
            <a:r>
              <a:rPr lang="en-US" altLang="ko-KR" dirty="0"/>
              <a:t>. ‘</a:t>
            </a:r>
            <a:r>
              <a:rPr lang="ko-KR" altLang="en-US" dirty="0"/>
              <a:t>초등학교</a:t>
            </a:r>
            <a:r>
              <a:rPr lang="en-US" altLang="ko-KR" dirty="0"/>
              <a:t>’. </a:t>
            </a:r>
          </a:p>
          <a:p>
            <a:pPr lvl="1"/>
            <a:r>
              <a:rPr lang="ko-KR" altLang="en-US" dirty="0"/>
              <a:t>우리나라 색채 강한 교육</a:t>
            </a:r>
            <a:r>
              <a:rPr lang="en-US" altLang="ko-KR" dirty="0"/>
              <a:t>. </a:t>
            </a:r>
            <a:r>
              <a:rPr lang="ko-KR" altLang="en-US" dirty="0"/>
              <a:t>영어 의무교육 </a:t>
            </a:r>
            <a:r>
              <a:rPr lang="en-US" altLang="ko-KR" dirty="0"/>
              <a:t>, ‘</a:t>
            </a:r>
            <a:r>
              <a:rPr lang="ko-KR" altLang="en-US" dirty="0"/>
              <a:t>세계화</a:t>
            </a:r>
            <a:r>
              <a:rPr lang="en-US" altLang="ko-KR" dirty="0"/>
              <a:t>’</a:t>
            </a:r>
            <a:r>
              <a:rPr lang="ko-KR" altLang="en-US" dirty="0"/>
              <a:t> 교육 세대</a:t>
            </a:r>
            <a:endParaRPr lang="en-US" altLang="ko-KR" dirty="0"/>
          </a:p>
          <a:p>
            <a:r>
              <a:rPr lang="ko-KR" altLang="en-US" dirty="0"/>
              <a:t>남아선호 정점 </a:t>
            </a:r>
            <a:r>
              <a:rPr lang="en-US" altLang="ko-KR" dirty="0"/>
              <a:t>– </a:t>
            </a:r>
            <a:r>
              <a:rPr lang="ko-KR" altLang="en-US" dirty="0"/>
              <a:t>성비 </a:t>
            </a:r>
            <a:r>
              <a:rPr lang="en-US" altLang="ko-KR" dirty="0"/>
              <a:t>116.5</a:t>
            </a:r>
          </a:p>
          <a:p>
            <a:pPr lvl="1"/>
            <a:r>
              <a:rPr lang="ko-KR" altLang="en-US" dirty="0"/>
              <a:t>그러나 여성 대학진학률이 남성에 역전</a:t>
            </a:r>
            <a:r>
              <a:rPr lang="en-US" altLang="ko-KR" dirty="0"/>
              <a:t>(82.4% vs 81.6%, 2009)</a:t>
            </a:r>
          </a:p>
          <a:p>
            <a:pPr lvl="1"/>
            <a:r>
              <a:rPr lang="ko-KR" altLang="en-US" dirty="0"/>
              <a:t>딸 낳기는 기피했지만 일단 낳은 딸은 최선을 다해 키움</a:t>
            </a:r>
            <a:endParaRPr lang="en-US" altLang="ko-KR" dirty="0"/>
          </a:p>
          <a:p>
            <a:r>
              <a:rPr lang="ko-KR" altLang="en-US" dirty="0"/>
              <a:t>아이폰 보급</a:t>
            </a:r>
            <a:r>
              <a:rPr lang="en-US" altLang="ko-KR" dirty="0"/>
              <a:t>. </a:t>
            </a:r>
            <a:r>
              <a:rPr lang="ko-KR" altLang="en-US" dirty="0"/>
              <a:t>인터넷 대중화</a:t>
            </a:r>
            <a:r>
              <a:rPr lang="en-US" altLang="ko-KR" dirty="0"/>
              <a:t>. SNS </a:t>
            </a:r>
            <a:r>
              <a:rPr lang="ko-KR" altLang="en-US" dirty="0"/>
              <a:t>생활</a:t>
            </a:r>
            <a:r>
              <a:rPr lang="en-US" altLang="ko-KR" dirty="0"/>
              <a:t> </a:t>
            </a:r>
            <a:r>
              <a:rPr lang="ko-KR" altLang="en-US" dirty="0"/>
              <a:t>시작 </a:t>
            </a:r>
            <a:r>
              <a:rPr lang="en-US" altLang="ko-KR" dirty="0"/>
              <a:t>– </a:t>
            </a:r>
            <a:r>
              <a:rPr lang="ko-KR" altLang="en-US" dirty="0"/>
              <a:t>전 세계 </a:t>
            </a:r>
            <a:r>
              <a:rPr lang="ko-KR" altLang="en-US" dirty="0" err="1"/>
              <a:t>밀레니얼</a:t>
            </a:r>
            <a:r>
              <a:rPr lang="ko-KR" altLang="en-US" dirty="0"/>
              <a:t> 세대의 </a:t>
            </a:r>
            <a:r>
              <a:rPr lang="en-US" altLang="ko-KR" dirty="0"/>
              <a:t>‘</a:t>
            </a:r>
            <a:r>
              <a:rPr lang="ko-KR" altLang="en-US" dirty="0"/>
              <a:t>공유</a:t>
            </a:r>
            <a:r>
              <a:rPr lang="en-US" altLang="ko-KR" dirty="0"/>
              <a:t>‘ </a:t>
            </a:r>
            <a:r>
              <a:rPr lang="ko-KR" altLang="en-US" dirty="0"/>
              <a:t>가치 등장</a:t>
            </a:r>
            <a:endParaRPr lang="en-US" altLang="ko-KR" dirty="0"/>
          </a:p>
          <a:p>
            <a:r>
              <a:rPr lang="ko-KR" altLang="en-US" dirty="0"/>
              <a:t>노동시장에서 이전 세대의 큰 인구규모에 눌림</a:t>
            </a:r>
            <a:r>
              <a:rPr lang="en-US" altLang="ko-KR" dirty="0"/>
              <a:t>. </a:t>
            </a:r>
            <a:r>
              <a:rPr lang="ko-KR" altLang="en-US" dirty="0"/>
              <a:t>직장 다니면서도 스펙 쌓아야 함</a:t>
            </a:r>
            <a:r>
              <a:rPr lang="en-US" altLang="ko-KR" dirty="0"/>
              <a:t>. </a:t>
            </a:r>
            <a:r>
              <a:rPr lang="ko-KR" altLang="en-US" dirty="0"/>
              <a:t>경쟁이 극심해 </a:t>
            </a:r>
            <a:r>
              <a:rPr lang="en-US" altLang="ko-KR" dirty="0"/>
              <a:t>‘</a:t>
            </a:r>
            <a:r>
              <a:rPr lang="ko-KR" altLang="en-US" dirty="0"/>
              <a:t>게임의 규칙</a:t>
            </a:r>
            <a:r>
              <a:rPr lang="en-US" altLang="ko-KR" dirty="0"/>
              <a:t>’ </a:t>
            </a:r>
            <a:r>
              <a:rPr lang="ko-KR" altLang="en-US" dirty="0"/>
              <a:t>중시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세대 </a:t>
            </a:r>
            <a:r>
              <a:rPr lang="en-US" altLang="ko-KR" dirty="0"/>
              <a:t>‘</a:t>
            </a:r>
            <a:r>
              <a:rPr lang="ko-KR" altLang="en-US" dirty="0"/>
              <a:t>정의로움</a:t>
            </a:r>
            <a:r>
              <a:rPr lang="en-US" altLang="ko-KR" dirty="0"/>
              <a:t>’ </a:t>
            </a:r>
            <a:r>
              <a:rPr lang="ko-KR" altLang="en-US" dirty="0"/>
              <a:t>가치</a:t>
            </a:r>
            <a:r>
              <a:rPr lang="en-US" altLang="ko-KR" dirty="0"/>
              <a:t>, M</a:t>
            </a:r>
            <a:r>
              <a:rPr lang="ko-KR" altLang="en-US" dirty="0"/>
              <a:t>세대 </a:t>
            </a:r>
            <a:r>
              <a:rPr lang="en-US" altLang="ko-KR" dirty="0"/>
              <a:t>‘</a:t>
            </a:r>
            <a:r>
              <a:rPr lang="ko-KR" altLang="en-US" dirty="0"/>
              <a:t>공정성</a:t>
            </a:r>
            <a:r>
              <a:rPr lang="en-US" altLang="ko-KR" dirty="0"/>
              <a:t>‘ </a:t>
            </a:r>
            <a:r>
              <a:rPr lang="ko-KR" altLang="en-US" dirty="0"/>
              <a:t>가치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846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BACAD-A553-9968-D691-B2CA3BA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밀레니얼</a:t>
            </a:r>
            <a:r>
              <a:rPr lang="ko-KR" altLang="en-US" dirty="0"/>
              <a:t> 세대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BBE43-9128-6BFB-F213-31364E6F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부모가 주로 베이비붐 </a:t>
            </a:r>
            <a:r>
              <a:rPr lang="en-US" altLang="ko-KR" dirty="0"/>
              <a:t>1</a:t>
            </a:r>
            <a:r>
              <a:rPr lang="ko-KR" altLang="en-US" dirty="0"/>
              <a:t>세대</a:t>
            </a:r>
            <a:endParaRPr lang="en-US" altLang="ko-KR" dirty="0"/>
          </a:p>
          <a:p>
            <a:pPr lvl="1"/>
            <a:r>
              <a:rPr lang="ko-KR" altLang="en-US" dirty="0"/>
              <a:t>안정적인 환경</a:t>
            </a:r>
            <a:r>
              <a:rPr lang="en-US" altLang="ko-KR" dirty="0"/>
              <a:t>, </a:t>
            </a:r>
            <a:r>
              <a:rPr lang="ko-KR" altLang="en-US" dirty="0"/>
              <a:t>아낌 없는 투자 혜택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완벽한 부모</a:t>
            </a:r>
            <a:r>
              <a:rPr lang="en-US" altLang="ko-KR" dirty="0"/>
              <a:t>‘ </a:t>
            </a:r>
            <a:r>
              <a:rPr lang="ko-KR" altLang="en-US" dirty="0"/>
              <a:t>신드롬의 중심이 되는 세대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높은 </a:t>
            </a:r>
            <a:r>
              <a:rPr lang="ko-KR" altLang="en-US" dirty="0" err="1"/>
              <a:t>퇴사율</a:t>
            </a:r>
            <a:endParaRPr lang="en-US" altLang="ko-KR" dirty="0"/>
          </a:p>
          <a:p>
            <a:pPr lvl="1"/>
            <a:r>
              <a:rPr lang="ko-KR" altLang="en-US" dirty="0"/>
              <a:t>경제적 지원을 해줄 부모의 존재</a:t>
            </a:r>
            <a:endParaRPr lang="en-US" altLang="ko-KR" dirty="0"/>
          </a:p>
          <a:p>
            <a:pPr lvl="1"/>
            <a:r>
              <a:rPr lang="ko-KR" altLang="en-US" dirty="0"/>
              <a:t>부양가족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세대와 확연히 구별되는 성장배경과 가치관</a:t>
            </a:r>
            <a:r>
              <a:rPr lang="en-US" altLang="ko-KR" dirty="0"/>
              <a:t>, </a:t>
            </a:r>
            <a:r>
              <a:rPr lang="ko-KR" altLang="en-US" dirty="0"/>
              <a:t>특유의 재치와 </a:t>
            </a:r>
            <a:r>
              <a:rPr lang="ko-KR" altLang="en-US" dirty="0" err="1"/>
              <a:t>트렌디한</a:t>
            </a:r>
            <a:r>
              <a:rPr lang="ko-KR" altLang="en-US" dirty="0"/>
              <a:t> 소비력으로 우리나라 변화의 중심이 되어가고 있음</a:t>
            </a:r>
          </a:p>
        </p:txBody>
      </p:sp>
    </p:spTree>
    <p:extLst>
      <p:ext uri="{BB962C8B-B14F-4D97-AF65-F5344CB8AC3E}">
        <p14:creationId xmlns:p14="http://schemas.microsoft.com/office/powerpoint/2010/main" val="3916473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D0A1-C11B-0526-E5BC-4EAC415D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세대</a:t>
            </a:r>
            <a:r>
              <a:rPr lang="en-US" altLang="ko-KR" dirty="0"/>
              <a:t>(</a:t>
            </a:r>
            <a:r>
              <a:rPr lang="ko-KR" altLang="en-US" dirty="0"/>
              <a:t>와 알파세대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BE781-2FEA-02AD-369F-85D22810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Z</a:t>
            </a:r>
            <a:r>
              <a:rPr lang="ko-KR" altLang="en-US" dirty="0"/>
              <a:t>세대의 키워드 </a:t>
            </a:r>
            <a:r>
              <a:rPr lang="en-US" altLang="ko-KR" dirty="0"/>
              <a:t>– </a:t>
            </a:r>
            <a:r>
              <a:rPr lang="ko-KR" altLang="en-US" dirty="0"/>
              <a:t>스마트폰</a:t>
            </a:r>
            <a:r>
              <a:rPr lang="en-US" altLang="ko-KR" dirty="0"/>
              <a:t>, </a:t>
            </a:r>
            <a:r>
              <a:rPr lang="ko-KR" altLang="en-US" dirty="0"/>
              <a:t>다양성</a:t>
            </a:r>
            <a:r>
              <a:rPr lang="en-US" altLang="ko-KR" dirty="0"/>
              <a:t>, </a:t>
            </a:r>
            <a:r>
              <a:rPr lang="ko-KR" altLang="en-US" dirty="0"/>
              <a:t>글로벌</a:t>
            </a:r>
            <a:endParaRPr lang="en-US" altLang="ko-KR" dirty="0"/>
          </a:p>
          <a:p>
            <a:r>
              <a:rPr lang="en-US" altLang="ko-KR" dirty="0"/>
              <a:t>1997</a:t>
            </a:r>
            <a:r>
              <a:rPr lang="ko-KR" altLang="en-US" dirty="0"/>
              <a:t>년 이후 출생 세대</a:t>
            </a:r>
            <a:endParaRPr lang="en-US" altLang="ko-KR" dirty="0"/>
          </a:p>
          <a:p>
            <a:r>
              <a:rPr lang="ko-KR" altLang="en-US" dirty="0"/>
              <a:t>부모의 연령대가 다양</a:t>
            </a:r>
            <a:endParaRPr lang="en-US" altLang="ko-KR" dirty="0"/>
          </a:p>
          <a:p>
            <a:r>
              <a:rPr lang="ko-KR" altLang="en-US" dirty="0"/>
              <a:t>국가별 차이가 줄어든 세대 </a:t>
            </a:r>
            <a:r>
              <a:rPr lang="en-US" altLang="ko-KR" dirty="0"/>
              <a:t>– </a:t>
            </a:r>
            <a:r>
              <a:rPr lang="ko-KR" altLang="en-US" dirty="0"/>
              <a:t>전세계 문화적 동질감</a:t>
            </a:r>
            <a:endParaRPr lang="en-US" altLang="ko-KR" dirty="0"/>
          </a:p>
          <a:p>
            <a:pPr lvl="1"/>
            <a:r>
              <a:rPr lang="en-US" altLang="ko-KR" dirty="0"/>
              <a:t>TFR [</a:t>
            </a:r>
            <a:r>
              <a:rPr lang="ko-KR" altLang="en-US" dirty="0"/>
              <a:t>도표</a:t>
            </a:r>
            <a:r>
              <a:rPr lang="en-US" altLang="ko-KR" dirty="0"/>
              <a:t>2-9]</a:t>
            </a:r>
          </a:p>
          <a:p>
            <a:pPr lvl="1"/>
            <a:r>
              <a:rPr lang="ko-KR" altLang="en-US" dirty="0"/>
              <a:t>교육수준의 고른 상승</a:t>
            </a:r>
            <a:endParaRPr lang="en-US" altLang="ko-KR" dirty="0"/>
          </a:p>
          <a:p>
            <a:pPr lvl="1"/>
            <a:r>
              <a:rPr lang="en-US" altLang="ko-KR" dirty="0"/>
              <a:t>2006</a:t>
            </a:r>
            <a:r>
              <a:rPr lang="ko-KR" altLang="en-US" dirty="0"/>
              <a:t>년 스마트폰 등장 </a:t>
            </a:r>
            <a:r>
              <a:rPr lang="en-US" altLang="ko-KR" dirty="0"/>
              <a:t>– </a:t>
            </a:r>
            <a:r>
              <a:rPr lang="ko-KR" altLang="en-US" dirty="0"/>
              <a:t>의사소통이 국경 초월</a:t>
            </a:r>
            <a:endParaRPr lang="en-US" altLang="ko-KR" dirty="0"/>
          </a:p>
          <a:p>
            <a:pPr lvl="1"/>
            <a:r>
              <a:rPr lang="en-US" altLang="ko-KR" dirty="0"/>
              <a:t>2017 </a:t>
            </a:r>
            <a:r>
              <a:rPr lang="ko-KR" altLang="en-US" dirty="0"/>
              <a:t>전세계 </a:t>
            </a:r>
            <a:r>
              <a:rPr lang="en-US" altLang="ko-KR" dirty="0"/>
              <a:t>16~20</a:t>
            </a:r>
            <a:r>
              <a:rPr lang="ko-KR" altLang="en-US" dirty="0"/>
              <a:t>세 </a:t>
            </a:r>
            <a:r>
              <a:rPr lang="en-US" altLang="ko-KR" dirty="0"/>
              <a:t>98%</a:t>
            </a:r>
            <a:r>
              <a:rPr lang="ko-KR" altLang="en-US" dirty="0"/>
              <a:t>가 스마트폰 사용</a:t>
            </a:r>
            <a:endParaRPr lang="en-US" altLang="ko-KR" dirty="0"/>
          </a:p>
          <a:p>
            <a:pPr lvl="1"/>
            <a:r>
              <a:rPr lang="ko-KR" altLang="en-US" dirty="0"/>
              <a:t>유튜브</a:t>
            </a:r>
            <a:r>
              <a:rPr lang="en-US" altLang="ko-KR" dirty="0"/>
              <a:t>, </a:t>
            </a:r>
            <a:r>
              <a:rPr lang="ko-KR" altLang="en-US" dirty="0" err="1"/>
              <a:t>넷플릭스</a:t>
            </a:r>
            <a:r>
              <a:rPr lang="ko-KR" altLang="en-US" dirty="0"/>
              <a:t> 등 통해 영상 공유</a:t>
            </a:r>
            <a:endParaRPr lang="en-US" altLang="ko-KR" dirty="0"/>
          </a:p>
          <a:p>
            <a:pPr lvl="1"/>
            <a:r>
              <a:rPr lang="en-US" altLang="ko-KR" dirty="0"/>
              <a:t>SNS</a:t>
            </a:r>
          </a:p>
          <a:p>
            <a:r>
              <a:rPr lang="ko-KR" altLang="en-US"/>
              <a:t>글로벌</a:t>
            </a:r>
            <a:r>
              <a:rPr lang="en-US" altLang="ko-KR"/>
              <a:t> </a:t>
            </a:r>
            <a:r>
              <a:rPr lang="ko-KR" altLang="en-US"/>
              <a:t>동질성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9940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55D47-B3B8-8CB9-CCA1-D1E9362F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5B594-5F20-3FE2-2633-C6341136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국내 인구 비중은 작으나 </a:t>
            </a:r>
            <a:r>
              <a:rPr lang="en-US" altLang="ko-KR" dirty="0"/>
              <a:t>2025</a:t>
            </a:r>
            <a:r>
              <a:rPr lang="ko-KR" altLang="en-US" dirty="0"/>
              <a:t>년부터 세계 노동시장의 가장 큰 인구집단이 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 세대와 달리 지구적으로 공유하는 문화와 가치관에 교육수준도 높고 큰 규모라는 것은</a:t>
            </a:r>
            <a:r>
              <a:rPr lang="en-US" altLang="ko-KR" dirty="0"/>
              <a:t>, </a:t>
            </a:r>
            <a:r>
              <a:rPr lang="ko-KR" altLang="en-US" dirty="0"/>
              <a:t>미래에 한국 뿐만 아니라 전 세계가 </a:t>
            </a:r>
            <a:r>
              <a:rPr lang="en-US" altLang="ko-KR" dirty="0"/>
              <a:t>Z</a:t>
            </a:r>
            <a:r>
              <a:rPr lang="ko-KR" altLang="en-US" dirty="0"/>
              <a:t>세대가 만들어 놓은 새로운 노동과 부가가치의 영향을 받게 될 것임을 시사</a:t>
            </a:r>
          </a:p>
        </p:txBody>
      </p:sp>
    </p:spTree>
    <p:extLst>
      <p:ext uri="{BB962C8B-B14F-4D97-AF65-F5344CB8AC3E}">
        <p14:creationId xmlns:p14="http://schemas.microsoft.com/office/powerpoint/2010/main" val="26318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1914</a:t>
            </a:r>
            <a:r>
              <a:rPr lang="ko-KR" altLang="en-US" dirty="0">
                <a:ea typeface="Adobe 명조 Std M"/>
              </a:rPr>
              <a:t>년 </a:t>
            </a:r>
            <a:r>
              <a:rPr lang="ko-KR" altLang="en-US" dirty="0" err="1">
                <a:ea typeface="Adobe 명조 Std M"/>
              </a:rPr>
              <a:t>시흥군</a:t>
            </a:r>
            <a:r>
              <a:rPr lang="ko-KR" altLang="en-US" dirty="0">
                <a:ea typeface="Adobe 명조 Std M"/>
              </a:rPr>
              <a:t> 탄생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ea typeface="Adobe 명조 Std M"/>
              </a:rPr>
              <a:t>이후로 인근 </a:t>
            </a:r>
            <a:r>
              <a:rPr lang="ko-KR" altLang="en-US" dirty="0" err="1">
                <a:ea typeface="Adobe 명조 Std M"/>
              </a:rPr>
              <a:t>시군들과</a:t>
            </a:r>
            <a:r>
              <a:rPr lang="ko-KR" altLang="en-US" dirty="0">
                <a:ea typeface="Adobe 명조 Std M"/>
              </a:rPr>
              <a:t> 통합 및 분리 반복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1989</a:t>
            </a:r>
            <a:r>
              <a:rPr lang="ko-KR" altLang="en-US" dirty="0">
                <a:ea typeface="Adobe 명조 Std M"/>
              </a:rPr>
              <a:t>년 시 승격 당시 인구 </a:t>
            </a:r>
            <a:r>
              <a:rPr lang="en-US" altLang="ko-KR" dirty="0">
                <a:ea typeface="Adobe 명조 Std M"/>
              </a:rPr>
              <a:t>9</a:t>
            </a:r>
            <a:r>
              <a:rPr lang="ko-KR" altLang="en-US" dirty="0">
                <a:ea typeface="Adobe 명조 Std M"/>
              </a:rPr>
              <a:t>만</a:t>
            </a:r>
            <a:r>
              <a:rPr lang="en-US" altLang="ko-KR" dirty="0">
                <a:ea typeface="Adobe 명조 Std M"/>
              </a:rPr>
              <a:t>3</a:t>
            </a:r>
            <a:r>
              <a:rPr lang="ko-KR" altLang="en-US" dirty="0">
                <a:ea typeface="Adobe 명조 Std M"/>
              </a:rPr>
              <a:t>천명</a:t>
            </a:r>
            <a:endParaRPr lang="en-US" altLang="ko-KR" dirty="0">
              <a:ea typeface="Adobe 명조 Std 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ea typeface="Adobe 명조 Std M"/>
              </a:rPr>
              <a:t>2020</a:t>
            </a:r>
            <a:r>
              <a:rPr lang="ko-KR" altLang="en-US" dirty="0">
                <a:ea typeface="Adobe 명조 Std M"/>
              </a:rPr>
              <a:t>년 인구 </a:t>
            </a:r>
            <a:r>
              <a:rPr lang="en-US" altLang="ko-KR" dirty="0">
                <a:ea typeface="Adobe 명조 Std M"/>
              </a:rPr>
              <a:t>54</a:t>
            </a:r>
            <a:r>
              <a:rPr lang="ko-KR" altLang="en-US" dirty="0">
                <a:ea typeface="Adobe 명조 Std M"/>
              </a:rPr>
              <a:t>만</a:t>
            </a:r>
            <a:r>
              <a:rPr lang="en-US" altLang="ko-KR" dirty="0">
                <a:ea typeface="Adobe 명조 Std M"/>
              </a:rPr>
              <a:t>4</a:t>
            </a:r>
            <a:r>
              <a:rPr lang="ko-KR" altLang="en-US" dirty="0">
                <a:ea typeface="Adobe 명조 Std M"/>
              </a:rPr>
              <a:t>천명 </a:t>
            </a:r>
            <a:r>
              <a:rPr lang="en-US" altLang="ko-KR" dirty="0">
                <a:ea typeface="Adobe 명조 Std M"/>
              </a:rPr>
              <a:t>– </a:t>
            </a:r>
            <a:r>
              <a:rPr lang="ko-KR" altLang="en-US" dirty="0">
                <a:ea typeface="Adobe 명조 Std M"/>
              </a:rPr>
              <a:t>외부에서 대규모 인구 유입</a:t>
            </a:r>
            <a:endParaRPr lang="en-US" altLang="ko-KR" dirty="0">
              <a:ea typeface="Adobe 명조 Std M"/>
            </a:endParaRPr>
          </a:p>
          <a:p>
            <a:r>
              <a:rPr lang="en-US" altLang="ko-KR" dirty="0">
                <a:ea typeface="a뉴고딕M" panose="02020600000000000000"/>
              </a:rPr>
              <a:t>2022</a:t>
            </a:r>
            <a:r>
              <a:rPr lang="ko-KR" altLang="en-US" dirty="0">
                <a:ea typeface="a뉴고딕M" panose="02020600000000000000"/>
              </a:rPr>
              <a:t>년 </a:t>
            </a:r>
            <a:r>
              <a:rPr lang="en-US" altLang="ko-KR" dirty="0">
                <a:ea typeface="a뉴고딕M" panose="02020600000000000000"/>
              </a:rPr>
              <a:t>6</a:t>
            </a:r>
            <a:r>
              <a:rPr lang="ko-KR" altLang="en-US" dirty="0">
                <a:ea typeface="a뉴고딕M" panose="02020600000000000000"/>
              </a:rPr>
              <a:t>월 인구 </a:t>
            </a:r>
            <a:r>
              <a:rPr lang="en-US" altLang="ko-KR" dirty="0">
                <a:ea typeface="a뉴고딕M" panose="02020600000000000000"/>
              </a:rPr>
              <a:t>569,814</a:t>
            </a:r>
            <a:r>
              <a:rPr lang="ko-KR" altLang="en-US" dirty="0">
                <a:ea typeface="a뉴고딕M" panose="02020600000000000000"/>
              </a:rPr>
              <a:t>명</a:t>
            </a:r>
            <a:r>
              <a:rPr lang="en-US" altLang="ko-KR" dirty="0">
                <a:ea typeface="a뉴고딕M" panose="02020600000000000000"/>
              </a:rPr>
              <a:t>. </a:t>
            </a:r>
            <a:r>
              <a:rPr lang="ko-KR" altLang="en-US" dirty="0">
                <a:ea typeface="a뉴고딕M" panose="02020600000000000000"/>
              </a:rPr>
              <a:t>이중 외국인 </a:t>
            </a:r>
            <a:r>
              <a:rPr lang="en-US" altLang="ko-KR" dirty="0">
                <a:ea typeface="a뉴고딕M" panose="02020600000000000000"/>
              </a:rPr>
              <a:t>55,886</a:t>
            </a:r>
            <a:r>
              <a:rPr lang="ko-KR" altLang="en-US" dirty="0">
                <a:ea typeface="a뉴고딕M" panose="02020600000000000000"/>
              </a:rPr>
              <a:t>명</a:t>
            </a:r>
            <a:endParaRPr lang="en-US" altLang="ko-KR" dirty="0">
              <a:ea typeface="a뉴고딕M" panose="0202060000000000000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75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64BA0-16D4-7148-1776-95E31D59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D9754-4B16-5D3A-665F-5699BB7B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Z</a:t>
            </a:r>
            <a:r>
              <a:rPr lang="ko-KR" altLang="en-US" dirty="0"/>
              <a:t>세대의 묘사</a:t>
            </a:r>
            <a:r>
              <a:rPr lang="en-US" altLang="ko-KR" dirty="0"/>
              <a:t>. </a:t>
            </a:r>
            <a:r>
              <a:rPr lang="ko-KR" altLang="en-US" dirty="0"/>
              <a:t>동의</a:t>
            </a:r>
            <a:r>
              <a:rPr lang="en-US" altLang="ko-KR" dirty="0"/>
              <a:t>? </a:t>
            </a:r>
            <a:r>
              <a:rPr lang="ko-KR" altLang="en-US" dirty="0"/>
              <a:t>부동의</a:t>
            </a:r>
            <a:r>
              <a:rPr lang="en-US" altLang="ko-KR" dirty="0"/>
              <a:t>?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>
                <a:hlinkClick r:id="rId2"/>
              </a:rPr>
              <a:t>[</a:t>
            </a:r>
            <a:r>
              <a:rPr lang="ko-KR" altLang="en-US" dirty="0">
                <a:hlinkClick r:id="rId2"/>
              </a:rPr>
              <a:t>은밀하게 과감하게 </a:t>
            </a:r>
            <a:r>
              <a:rPr lang="en-US" altLang="ko-KR" dirty="0">
                <a:hlinkClick r:id="rId2"/>
              </a:rPr>
              <a:t>– </a:t>
            </a:r>
            <a:r>
              <a:rPr lang="ko-KR" altLang="en-US" dirty="0">
                <a:hlinkClick r:id="rId2"/>
              </a:rPr>
              <a:t>요즘 젊은 것들의 퇴사</a:t>
            </a:r>
            <a:r>
              <a:rPr lang="en-US" altLang="ko-KR" dirty="0">
                <a:hlinkClick r:id="rId2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8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001268" y="2994660"/>
          <a:ext cx="6531864" cy="1838706"/>
        </p:xfrm>
        <a:graphic>
          <a:graphicData uri="http://schemas.openxmlformats.org/drawingml/2006/table">
            <a:tbl>
              <a:tblPr/>
              <a:tblGrid>
                <a:gridCol w="98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6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0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0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06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1432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구 분</a:t>
                      </a:r>
                      <a:endParaRPr lang="ko-KR" alt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2016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2017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2018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2019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2020</a:t>
                      </a:r>
                      <a:endParaRPr lang="en-US" sz="10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55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시흥시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5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총 인구</a:t>
                      </a:r>
                      <a:r>
                        <a:rPr lang="en-US" altLang="ko-KR" sz="1000" kern="0" spc="5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(</a:t>
                      </a:r>
                      <a:r>
                        <a:rPr lang="ko-KR" altLang="en-US" sz="1000" kern="0" spc="5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명</a:t>
                      </a:r>
                      <a:r>
                        <a:rPr lang="en-US" altLang="ko-KR" sz="1000" kern="0" spc="5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) (</a:t>
                      </a:r>
                      <a:r>
                        <a:rPr lang="en-US" sz="1000" kern="0" spc="5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a)</a:t>
                      </a:r>
                      <a:endParaRPr lang="en-US" sz="1000" kern="0" spc="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402,888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419,664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448,687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473,682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481,430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7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5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65</a:t>
                      </a:r>
                      <a:r>
                        <a:rPr lang="ko-KR" altLang="en-US" sz="1000" kern="0" spc="5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세 이상 인구</a:t>
                      </a:r>
                      <a:r>
                        <a:rPr lang="en-US" altLang="ko-KR" sz="1000" kern="0" spc="5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(</a:t>
                      </a:r>
                      <a:r>
                        <a:rPr lang="ko-KR" altLang="en-US" sz="1000" kern="0" spc="5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명</a:t>
                      </a:r>
                      <a:r>
                        <a:rPr lang="en-US" altLang="ko-KR" sz="1000" kern="0" spc="5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) (b)</a:t>
                      </a:r>
                      <a:endParaRPr lang="ko-KR" altLang="en-US" sz="1000" kern="0" spc="5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31,650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34,511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37,552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41,403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43,814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고령화지수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[(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b/a)*100]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시 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7.9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8.2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8.4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8.7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9.1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81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경기도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10.8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11.4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11.9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12.5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81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전 국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13.5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14.2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14.8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15.5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16.1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238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01713" y="29940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8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098867" y="1600205"/>
          <a:ext cx="4336665" cy="4800590"/>
        </p:xfrm>
        <a:graphic>
          <a:graphicData uri="http://schemas.openxmlformats.org/drawingml/2006/table">
            <a:tbl>
              <a:tblPr/>
              <a:tblGrid>
                <a:gridCol w="1507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3584">
                <a:tc>
                  <a:txBody>
                    <a:bodyPr/>
                    <a:lstStyle/>
                    <a:p>
                      <a:pPr marL="417830" marR="0" indent="-4178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행정동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17830" marR="0" indent="-4178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전체 인구 수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17830" marR="0" indent="-4178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65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세 이상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17830" marR="0" indent="-41783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</a:pP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65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세이상비율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%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58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계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481,430 (100%)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43,814(9.1%)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9.1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대야동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38,533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4,413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11.45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신천동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37,401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4,736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11.66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신현동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10,185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1,705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16.74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은행동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49,196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4,138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8.41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매화동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12,405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1,944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15.67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목감동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43,067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4,244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9.85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군자동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22,687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2,974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13.11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월곶동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15,702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1,833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11.67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정왕본동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20,368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1,503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7.38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정왕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22,576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1,771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7.84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정왕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32,075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2,358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7.35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정왕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3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23,114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2,062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8.92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정왕</a:t>
                      </a:r>
                      <a:r>
                        <a:rPr lang="en-US" altLang="ko-KR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4</a:t>
                      </a: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21,594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1,665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7.71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배곧동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70,330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2,480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3.53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과림동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1,955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544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27.83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연성동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24,309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2,368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9.74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장곡동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17,308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1,142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6.60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407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>
                          <a:solidFill>
                            <a:srgbClr val="000000"/>
                          </a:solidFill>
                          <a:effectLst/>
                          <a:ea typeface="함초롬돋움"/>
                        </a:rPr>
                        <a:t>능곡동 </a:t>
                      </a:r>
                      <a:endParaRPr lang="ko-KR" alt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18,625 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6567" marR="66567" marT="33284" marB="33284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1,934</a:t>
                      </a:r>
                      <a:endParaRPr lang="en-US" sz="7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solidFill>
                            <a:srgbClr val="000000"/>
                          </a:solidFill>
                          <a:effectLst/>
                          <a:latin typeface="함초롬돋움"/>
                        </a:rPr>
                        <a:t>10.38</a:t>
                      </a:r>
                      <a:endParaRPr lang="en-US" sz="7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152" marR="47152" marT="13036" marB="13036" anchor="ctr">
                    <a:lnL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98675" y="160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9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996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인구문제</a:t>
            </a:r>
            <a:r>
              <a:rPr lang="en-US" altLang="ko-KR" sz="2800" dirty="0"/>
              <a:t>: </a:t>
            </a:r>
            <a:r>
              <a:rPr lang="ko-KR" altLang="en-US" sz="2800" dirty="0"/>
              <a:t>저출산</a:t>
            </a:r>
            <a:r>
              <a:rPr lang="en-US" altLang="ko-KR" sz="2800" dirty="0"/>
              <a:t>, </a:t>
            </a:r>
            <a:r>
              <a:rPr lang="ko-KR" altLang="en-US" sz="2800" dirty="0"/>
              <a:t>고령화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개별인구 문제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ko-KR" altLang="en-US" sz="2800" dirty="0">
                <a:sym typeface="Wingdings" panose="05000000000000000000" pitchFamily="2" charset="2"/>
              </a:rPr>
              <a:t>시장이나 국가정책의 관점에서는</a:t>
            </a:r>
            <a:r>
              <a:rPr lang="en-US" altLang="ko-KR" sz="2800" dirty="0">
                <a:sym typeface="Wingdings" panose="05000000000000000000" pitchFamily="2" charset="2"/>
              </a:rPr>
              <a:t>? </a:t>
            </a:r>
          </a:p>
          <a:p>
            <a:pPr marL="114300" indent="0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 - </a:t>
            </a:r>
            <a:r>
              <a:rPr lang="ko-KR" altLang="en-US" sz="2800" dirty="0">
                <a:sym typeface="Wingdings" panose="05000000000000000000" pitchFamily="2" charset="2"/>
              </a:rPr>
              <a:t>인구보다 가구가 중요한 경우가 많음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marL="114300" indent="0">
              <a:buNone/>
            </a:pPr>
            <a:r>
              <a:rPr lang="ko-KR" altLang="en-US" sz="2800" dirty="0">
                <a:sym typeface="Wingdings" panose="05000000000000000000" pitchFamily="2" charset="2"/>
              </a:rPr>
              <a:t>가구 단위로 소비되는 재화</a:t>
            </a:r>
            <a:r>
              <a:rPr lang="en-US" altLang="ko-KR" sz="2800" dirty="0">
                <a:sym typeface="Wingdings" panose="05000000000000000000" pitchFamily="2" charset="2"/>
              </a:rPr>
              <a:t>?</a:t>
            </a:r>
          </a:p>
          <a:p>
            <a:pPr marL="114300" indent="0">
              <a:buNone/>
            </a:pPr>
            <a:r>
              <a:rPr lang="en-US" altLang="ko-KR" sz="2800" dirty="0"/>
              <a:t> - </a:t>
            </a:r>
            <a:r>
              <a:rPr lang="ko-KR" altLang="en-US" sz="2800" dirty="0"/>
              <a:t>집</a:t>
            </a:r>
            <a:r>
              <a:rPr lang="en-US" altLang="ko-KR" sz="2800" dirty="0"/>
              <a:t>, </a:t>
            </a:r>
            <a:r>
              <a:rPr lang="ko-KR" altLang="en-US" sz="2800" dirty="0"/>
              <a:t>자동차</a:t>
            </a:r>
            <a:r>
              <a:rPr lang="en-US" altLang="ko-KR" sz="2800" dirty="0"/>
              <a:t>, </a:t>
            </a:r>
            <a:r>
              <a:rPr lang="ko-KR" altLang="en-US" sz="2800" dirty="0"/>
              <a:t>생필품</a:t>
            </a:r>
            <a:r>
              <a:rPr lang="en-US" altLang="ko-KR" sz="2800" dirty="0"/>
              <a:t>, </a:t>
            </a:r>
            <a:r>
              <a:rPr lang="ko-KR" altLang="en-US" sz="2800" dirty="0"/>
              <a:t>가전제품</a:t>
            </a:r>
            <a:r>
              <a:rPr lang="en-US" altLang="ko-KR" sz="2800" dirty="0"/>
              <a:t>, </a:t>
            </a:r>
            <a:r>
              <a:rPr lang="ko-KR" altLang="en-US" sz="2800" dirty="0"/>
              <a:t>가구 등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66285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가구 수의 변동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sz="2800" dirty="0"/>
              <a:t>2000~2019</a:t>
            </a:r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인구 </a:t>
            </a:r>
            <a:r>
              <a:rPr lang="en-US" altLang="ko-KR" sz="2800" dirty="0"/>
              <a:t>– 470</a:t>
            </a:r>
            <a:r>
              <a:rPr lang="ko-KR" altLang="en-US" sz="2800" dirty="0"/>
              <a:t>만 명 증가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가구 </a:t>
            </a:r>
            <a:r>
              <a:rPr lang="en-US" altLang="ko-KR" sz="2800" dirty="0"/>
              <a:t>– 560</a:t>
            </a:r>
            <a:r>
              <a:rPr lang="ko-KR" altLang="en-US" sz="2800" dirty="0"/>
              <a:t>만 호 증가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개별로 분화하는 가구가 많았음을 의미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2020</a:t>
            </a:r>
            <a:r>
              <a:rPr lang="ko-KR" altLang="en-US" sz="2800" dirty="0"/>
              <a:t>년부터 인구는 감소하기 시작했으나</a:t>
            </a:r>
            <a:r>
              <a:rPr lang="en-US" altLang="ko-KR" sz="2800" dirty="0"/>
              <a:t>, </a:t>
            </a:r>
            <a:r>
              <a:rPr lang="ko-KR" altLang="en-US" sz="2800" dirty="0"/>
              <a:t>가구는 당분간 증가할 예정 </a:t>
            </a:r>
            <a:r>
              <a:rPr lang="en-US" altLang="ko-KR" sz="2800" dirty="0"/>
              <a:t>[</a:t>
            </a:r>
            <a:r>
              <a:rPr lang="ko-KR" altLang="en-US" sz="2800" dirty="0"/>
              <a:t>도표</a:t>
            </a:r>
            <a:r>
              <a:rPr lang="en-US" altLang="ko-KR" sz="2800" dirty="0"/>
              <a:t>2-4]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시장에 주는 시사점</a:t>
            </a:r>
            <a:r>
              <a:rPr lang="en-US" altLang="ko-KR" sz="2800" dirty="0"/>
              <a:t>? – </a:t>
            </a:r>
            <a:r>
              <a:rPr lang="ko-KR" altLang="en-US" sz="2800" dirty="0"/>
              <a:t>가구가 소비의 단위가 되는 재화시장은 성장 가능성</a:t>
            </a:r>
            <a:endParaRPr lang="en-US" altLang="ko-KR" sz="2800" dirty="0"/>
          </a:p>
          <a:p>
            <a:pPr marL="11430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 다양성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다양성 </a:t>
            </a:r>
            <a:r>
              <a:rPr lang="en-US" altLang="ko-KR" dirty="0"/>
              <a:t>in </a:t>
            </a:r>
            <a:r>
              <a:rPr lang="ko-KR" altLang="en-US" dirty="0" err="1"/>
              <a:t>인구학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인구를 이루는 축이 다양해질수록 높은 다양성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성</a:t>
            </a:r>
            <a:r>
              <a:rPr lang="en-US" altLang="ko-KR" dirty="0"/>
              <a:t>,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인종 등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다양한 연령대가 한 사회에 골고루 분포할수록</a:t>
            </a:r>
            <a:r>
              <a:rPr lang="en-US" altLang="ko-KR" dirty="0"/>
              <a:t>, </a:t>
            </a:r>
            <a:r>
              <a:rPr lang="ko-KR" altLang="en-US" dirty="0"/>
              <a:t>인종이 다양할수록 사회의 다양성이 높다</a:t>
            </a:r>
            <a:r>
              <a:rPr lang="en-US" altLang="ko-KR" dirty="0"/>
              <a:t>. </a:t>
            </a:r>
            <a:r>
              <a:rPr lang="ko-KR" altLang="en-US" dirty="0"/>
              <a:t>살아가는 조합의 형태가 다양해질수록 다양성이 높다</a:t>
            </a:r>
            <a:r>
              <a:rPr lang="en-US" altLang="ko-KR" dirty="0"/>
              <a:t>.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729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가구 다양성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/>
              <a:t>가족 </a:t>
            </a:r>
            <a:r>
              <a:rPr lang="en-US" altLang="ko-KR" dirty="0"/>
              <a:t>vs </a:t>
            </a:r>
            <a:r>
              <a:rPr lang="ko-KR" altLang="en-US" dirty="0"/>
              <a:t>가구 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1</a:t>
            </a:r>
            <a:r>
              <a:rPr lang="ko-KR" altLang="en-US" dirty="0" err="1"/>
              <a:t>인가구의</a:t>
            </a:r>
            <a:r>
              <a:rPr lang="ko-KR" altLang="en-US" dirty="0"/>
              <a:t> 증가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2"/>
              </a:rPr>
              <a:t>1</a:t>
            </a:r>
            <a:r>
              <a:rPr lang="ko-KR" altLang="en-US" dirty="0" err="1">
                <a:hlinkClick r:id="rId2"/>
              </a:rPr>
              <a:t>인가구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1000</a:t>
            </a:r>
            <a:r>
              <a:rPr lang="ko-KR" altLang="en-US" dirty="0">
                <a:hlinkClick r:id="rId2"/>
              </a:rPr>
              <a:t>만 호 육박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3"/>
              </a:rPr>
              <a:t>1</a:t>
            </a:r>
            <a:r>
              <a:rPr lang="ko-KR" altLang="en-US" dirty="0" err="1">
                <a:hlinkClick r:id="rId3"/>
              </a:rPr>
              <a:t>인가구</a:t>
            </a:r>
            <a:r>
              <a:rPr lang="ko-KR" altLang="en-US" dirty="0">
                <a:hlinkClick r:id="rId3"/>
              </a:rPr>
              <a:t> 만족도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hlinkClick r:id="rId4"/>
              </a:rPr>
              <a:t>1</a:t>
            </a:r>
            <a:r>
              <a:rPr lang="ko-KR" altLang="en-US" dirty="0" err="1">
                <a:hlinkClick r:id="rId4"/>
              </a:rPr>
              <a:t>인가구와</a:t>
            </a:r>
            <a:r>
              <a:rPr lang="ko-KR" altLang="en-US" dirty="0">
                <a:hlinkClick r:id="rId4"/>
              </a:rPr>
              <a:t> 빈곤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736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1106</Words>
  <Application>Microsoft Office PowerPoint</Application>
  <PresentationFormat>화면 슬라이드 쇼(4:3)</PresentationFormat>
  <Paragraphs>269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Adobe 명조 Std M</vt:lpstr>
      <vt:lpstr>a뉴고딕M</vt:lpstr>
      <vt:lpstr>함초롬돋움</vt:lpstr>
      <vt:lpstr>Arial</vt:lpstr>
      <vt:lpstr>Calibri</vt:lpstr>
      <vt:lpstr>Cambria</vt:lpstr>
      <vt:lpstr>Wingdings</vt:lpstr>
      <vt:lpstr>근접</vt:lpstr>
      <vt:lpstr>인구와 사회      10주차</vt:lpstr>
      <vt:lpstr>시흥</vt:lpstr>
      <vt:lpstr>PowerPoint 프레젠테이션</vt:lpstr>
      <vt:lpstr>PowerPoint 프레젠테이션</vt:lpstr>
      <vt:lpstr>과제</vt:lpstr>
      <vt:lpstr>PowerPoint 프레젠테이션</vt:lpstr>
      <vt:lpstr>가구 수의 변동</vt:lpstr>
      <vt:lpstr>인구 다양성</vt:lpstr>
      <vt:lpstr>가구 다양성</vt:lpstr>
      <vt:lpstr>Life Segment</vt:lpstr>
      <vt:lpstr>세대에 대한 높은 관심</vt:lpstr>
      <vt:lpstr>세대 구분의 기준</vt:lpstr>
      <vt:lpstr>세대 구분</vt:lpstr>
      <vt:lpstr>베이비붐 세대</vt:lpstr>
      <vt:lpstr>X세대</vt:lpstr>
      <vt:lpstr>밀레니얼 세대 </vt:lpstr>
      <vt:lpstr>밀레니얼 세대</vt:lpstr>
      <vt:lpstr>Z세대(와 알파세대)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and Society</dc:title>
  <dc:creator>ParkHankyoung</dc:creator>
  <cp:lastModifiedBy>박한경(A0328)</cp:lastModifiedBy>
  <cp:revision>90</cp:revision>
  <dcterms:created xsi:type="dcterms:W3CDTF">2020-03-16T04:15:53Z</dcterms:created>
  <dcterms:modified xsi:type="dcterms:W3CDTF">2025-04-30T07:07:40Z</dcterms:modified>
</cp:coreProperties>
</file>