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307" r:id="rId3"/>
    <p:sldId id="308" r:id="rId4"/>
    <p:sldId id="309" r:id="rId5"/>
    <p:sldId id="310" r:id="rId6"/>
    <p:sldId id="311" r:id="rId7"/>
    <p:sldId id="312" r:id="rId8"/>
    <p:sldId id="313" r:id="rId9"/>
    <p:sldId id="314" r:id="rId10"/>
    <p:sldId id="306" r:id="rId1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1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2000"/>
            <a:ext cx="64617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</a:defRPr>
            </a:lvl1pPr>
          </a:lstStyle>
          <a:p>
            <a:fld id="{6CD35CD1-B13A-4F00-B8FD-5F2B353D45A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fld id="{BF923A28-5F53-4E63-A7F4-9BE96FC6B4A8}" type="datetimeFigureOut">
              <a:rPr lang="ko-KR" altLang="en-US" smtClean="0"/>
              <a:t>2025-05-29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2860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1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1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1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1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1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2zIMJ52izOQ" TargetMode="External"/><Relationship Id="rId2" Type="http://schemas.openxmlformats.org/officeDocument/2006/relationships/hyperlink" Target="https://youtu.be/F67VnUmF8A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youtu.be/MwA8Y0HvvkU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인구와 사회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				</a:t>
            </a:r>
            <a:r>
              <a:rPr lang="en-US" altLang="ko-KR" sz="3200" dirty="0"/>
              <a:t>13</a:t>
            </a:r>
            <a:r>
              <a:rPr lang="ko-KR" altLang="en-US" sz="3200" dirty="0"/>
              <a:t>주차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생산인구 부족과 대책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77487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>
                <a:hlinkClick r:id="rId2"/>
              </a:rPr>
              <a:t>정년 연장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>
                <a:hlinkClick r:id="rId3"/>
              </a:rPr>
              <a:t>정년</a:t>
            </a:r>
            <a:r>
              <a:rPr lang="en-US" altLang="ko-KR" dirty="0">
                <a:hlinkClick r:id="rId3"/>
              </a:rPr>
              <a:t> </a:t>
            </a:r>
            <a:r>
              <a:rPr lang="ko-KR" altLang="en-US" dirty="0">
                <a:hlinkClick r:id="rId3"/>
              </a:rPr>
              <a:t>연장 반대</a:t>
            </a:r>
            <a:endParaRPr lang="en-US" altLang="ko-KR" dirty="0"/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r>
              <a:rPr lang="ko-KR" altLang="en-US" dirty="0">
                <a:hlinkClick r:id="rId4"/>
              </a:rPr>
              <a:t>정년 연장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</a:p>
          <a:p>
            <a:pPr marL="114300" indent="0">
              <a:buNone/>
            </a:pPr>
            <a:endParaRPr lang="en-US" altLang="ko-KR" dirty="0"/>
          </a:p>
          <a:p>
            <a:pPr marL="11430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33912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생산인구 부족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과학기술이</a:t>
            </a:r>
            <a:r>
              <a:rPr lang="en-US" altLang="ko-KR" dirty="0"/>
              <a:t> </a:t>
            </a:r>
            <a:r>
              <a:rPr lang="ko-KR" altLang="en-US" dirty="0"/>
              <a:t>해법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과학기술의 발전이 일자리를 줄여왔으므로 인구의 필요성도 감소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그러나 과도기를 살아가는 우리는</a:t>
            </a:r>
            <a:r>
              <a:rPr lang="en-US" altLang="ko-KR" dirty="0"/>
              <a:t>? – </a:t>
            </a:r>
            <a:r>
              <a:rPr lang="ko-KR" altLang="en-US" dirty="0"/>
              <a:t>생산인력 급감 시점과 발전한 과학기술 적용 타이밍이 들어맞는다면 문제 없겠지만</a:t>
            </a:r>
            <a:r>
              <a:rPr lang="en-US" altLang="ko-KR" dirty="0"/>
              <a:t>, </a:t>
            </a:r>
            <a:r>
              <a:rPr lang="ko-KR" altLang="en-US" dirty="0"/>
              <a:t>타이밍도 딱 들어맞지 않고 인력이 부족한 곳부터 순서대로 적용될 것이라는 보장도 없음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2196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토론</a:t>
            </a:r>
            <a:r>
              <a:rPr lang="en-US" altLang="ko-KR" dirty="0"/>
              <a:t>: </a:t>
            </a:r>
            <a:r>
              <a:rPr lang="ko-KR" altLang="en-US" dirty="0"/>
              <a:t>이민이 인력부족 해결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기술적으로 가능한 일 </a:t>
            </a:r>
            <a:r>
              <a:rPr lang="en-US" altLang="ko-KR" dirty="0"/>
              <a:t>- </a:t>
            </a:r>
            <a:r>
              <a:rPr lang="ko-KR" altLang="en-US" dirty="0"/>
              <a:t>외국인을 받아서 공백을 메우면 단기간에 인구피라미드에 균형을 가져올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인구변동단계설</a:t>
            </a:r>
            <a:r>
              <a:rPr lang="ko-KR" altLang="en-US" dirty="0"/>
              <a:t> </a:t>
            </a:r>
            <a:r>
              <a:rPr lang="en-US" altLang="ko-KR" dirty="0"/>
              <a:t>– </a:t>
            </a:r>
            <a:r>
              <a:rPr lang="ko-KR" altLang="en-US" dirty="0"/>
              <a:t>출산율</a:t>
            </a:r>
            <a:r>
              <a:rPr lang="en-US" altLang="ko-KR" dirty="0"/>
              <a:t>, </a:t>
            </a:r>
            <a:r>
              <a:rPr lang="ko-KR" altLang="en-US" dirty="0"/>
              <a:t>사망률</a:t>
            </a:r>
            <a:r>
              <a:rPr lang="en-US" altLang="ko-KR" dirty="0"/>
              <a:t>, </a:t>
            </a:r>
            <a:r>
              <a:rPr lang="ko-KR" altLang="en-US" dirty="0"/>
              <a:t>인구이동 등의 인구요소가 어떻게 변하는지를 기반으로 사회가 어떤 변화를 경험하게 되는지 설명하는 가설</a:t>
            </a:r>
            <a:endParaRPr lang="en-US" altLang="ko-KR" dirty="0"/>
          </a:p>
          <a:p>
            <a:pPr lvl="1"/>
            <a:r>
              <a:rPr lang="en-US" altLang="ko-KR" dirty="0"/>
              <a:t>1</a:t>
            </a:r>
            <a:r>
              <a:rPr lang="ko-KR" altLang="en-US" dirty="0"/>
              <a:t>단계 변동 </a:t>
            </a:r>
            <a:r>
              <a:rPr lang="en-US" altLang="ko-KR" dirty="0"/>
              <a:t>– </a:t>
            </a:r>
            <a:r>
              <a:rPr lang="ko-KR" altLang="en-US" dirty="0" err="1"/>
              <a:t>고출산율</a:t>
            </a:r>
            <a:r>
              <a:rPr lang="en-US" altLang="ko-KR" dirty="0"/>
              <a:t>, </a:t>
            </a:r>
            <a:r>
              <a:rPr lang="ko-KR" altLang="en-US" dirty="0" err="1"/>
              <a:t>고사망률</a:t>
            </a:r>
            <a:r>
              <a:rPr lang="ko-KR" altLang="en-US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저출산율</a:t>
            </a:r>
            <a:r>
              <a:rPr lang="en-US" altLang="ko-KR" dirty="0">
                <a:sym typeface="Wingdings" panose="05000000000000000000" pitchFamily="2" charset="2"/>
              </a:rPr>
              <a:t>, </a:t>
            </a:r>
            <a:r>
              <a:rPr lang="ko-KR" altLang="en-US" dirty="0" err="1">
                <a:sym typeface="Wingdings" panose="05000000000000000000" pitchFamily="2" charset="2"/>
              </a:rPr>
              <a:t>저사망률</a:t>
            </a:r>
            <a:r>
              <a:rPr lang="en-US" altLang="ko-KR" dirty="0">
                <a:sym typeface="Wingdings" panose="05000000000000000000" pitchFamily="2" charset="2"/>
              </a:rPr>
              <a:t>. </a:t>
            </a:r>
            <a:r>
              <a:rPr lang="ko-KR" altLang="en-US" dirty="0">
                <a:sym typeface="Wingdings" panose="05000000000000000000" pitchFamily="2" charset="2"/>
              </a:rPr>
              <a:t>개인과 사회적 </a:t>
            </a:r>
            <a:r>
              <a:rPr lang="ko-KR" altLang="en-US" dirty="0" err="1">
                <a:sym typeface="Wingdings" panose="05000000000000000000" pitchFamily="2" charset="2"/>
              </a:rPr>
              <a:t>웰빙</a:t>
            </a:r>
            <a:r>
              <a:rPr lang="ko-KR" altLang="en-US" dirty="0">
                <a:sym typeface="Wingdings" panose="05000000000000000000" pitchFamily="2" charset="2"/>
              </a:rPr>
              <a:t> 수준의 급상승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2</a:t>
            </a:r>
            <a:r>
              <a:rPr lang="ko-KR" altLang="en-US" dirty="0">
                <a:sym typeface="Wingdings" panose="05000000000000000000" pitchFamily="2" charset="2"/>
              </a:rPr>
              <a:t>단계 변동 </a:t>
            </a:r>
            <a:r>
              <a:rPr lang="en-US" altLang="ko-KR" dirty="0">
                <a:sym typeface="Wingdings" panose="05000000000000000000" pitchFamily="2" charset="2"/>
              </a:rPr>
              <a:t>– </a:t>
            </a:r>
            <a:r>
              <a:rPr lang="ko-KR" altLang="en-US" dirty="0">
                <a:sym typeface="Wingdings" panose="05000000000000000000" pitchFamily="2" charset="2"/>
              </a:rPr>
              <a:t>기대수명이 크게 높아지고 가족 형태가 바뀌어 반드시 결혼하지 않고도 자녀를 출산할 수 있게 되는 단계</a:t>
            </a:r>
            <a:endParaRPr lang="en-US" altLang="ko-KR" dirty="0">
              <a:sym typeface="Wingdings" panose="05000000000000000000" pitchFamily="2" charset="2"/>
            </a:endParaRPr>
          </a:p>
          <a:p>
            <a:pPr lvl="1"/>
            <a:r>
              <a:rPr lang="en-US" altLang="ko-KR" dirty="0">
                <a:sym typeface="Wingdings" panose="05000000000000000000" pitchFamily="2" charset="2"/>
              </a:rPr>
              <a:t>3</a:t>
            </a:r>
            <a:r>
              <a:rPr lang="ko-KR" altLang="en-US" dirty="0">
                <a:sym typeface="Wingdings" panose="05000000000000000000" pitchFamily="2" charset="2"/>
              </a:rPr>
              <a:t>차 변천 </a:t>
            </a:r>
            <a:r>
              <a:rPr lang="en-US" altLang="ko-KR" dirty="0">
                <a:sym typeface="Wingdings" panose="05000000000000000000" pitchFamily="2" charset="2"/>
              </a:rPr>
              <a:t>– 1,2</a:t>
            </a:r>
            <a:r>
              <a:rPr lang="ko-KR" altLang="en-US" dirty="0">
                <a:sym typeface="Wingdings" panose="05000000000000000000" pitchFamily="2" charset="2"/>
              </a:rPr>
              <a:t>단계 완료된 후 다른 나라의 젊은 인구 유입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6094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고령화 </a:t>
            </a:r>
            <a:r>
              <a:rPr lang="ko-KR" altLang="en-US" dirty="0" err="1"/>
              <a:t>초저출산</a:t>
            </a:r>
            <a:r>
              <a:rPr lang="ko-KR" altLang="en-US" dirty="0"/>
              <a:t> 겪은 이탈리아</a:t>
            </a:r>
            <a:r>
              <a:rPr lang="en-US" altLang="ko-KR" dirty="0"/>
              <a:t>, </a:t>
            </a:r>
            <a:r>
              <a:rPr lang="ko-KR" altLang="en-US" dirty="0"/>
              <a:t>독일</a:t>
            </a:r>
            <a:r>
              <a:rPr lang="en-US" altLang="ko-KR" dirty="0"/>
              <a:t>, </a:t>
            </a:r>
            <a:r>
              <a:rPr lang="ko-KR" altLang="en-US" dirty="0"/>
              <a:t>스페인</a:t>
            </a:r>
            <a:r>
              <a:rPr lang="en-US" altLang="ko-KR" dirty="0"/>
              <a:t>, </a:t>
            </a:r>
            <a:r>
              <a:rPr lang="ko-KR" altLang="en-US" dirty="0"/>
              <a:t>일본 중 인구문제로 심각한 타격을 입은 국가는 일본뿐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다른 나라가 일본 같은 타격을 입지 않은 이유는</a:t>
            </a:r>
            <a:r>
              <a:rPr lang="en-US" altLang="ko-KR" dirty="0"/>
              <a:t>? </a:t>
            </a:r>
            <a:r>
              <a:rPr lang="ko-KR" altLang="en-US" dirty="0"/>
              <a:t>이민 덕분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서유럽은 </a:t>
            </a:r>
            <a:endParaRPr lang="en-US" altLang="ko-KR" dirty="0"/>
          </a:p>
          <a:p>
            <a:pPr lvl="1"/>
            <a:r>
              <a:rPr lang="ko-KR" altLang="en-US" dirty="0"/>
              <a:t>출산율이 낮아도 </a:t>
            </a:r>
            <a:r>
              <a:rPr lang="en-US" altLang="ko-KR" dirty="0"/>
              <a:t>EU</a:t>
            </a:r>
            <a:r>
              <a:rPr lang="ko-KR" altLang="en-US" dirty="0"/>
              <a:t>로 하나가 되고 동유럽 몰락으로 젊은이들이 유입</a:t>
            </a:r>
            <a:endParaRPr lang="en-US" altLang="ko-KR" dirty="0"/>
          </a:p>
          <a:p>
            <a:pPr lvl="1"/>
            <a:r>
              <a:rPr lang="ko-KR" altLang="en-US" dirty="0"/>
              <a:t>북아프리카와 중동에서 젊은이들 유입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미국은 </a:t>
            </a:r>
            <a:r>
              <a:rPr lang="en-US" altLang="ko-KR" dirty="0"/>
              <a:t>– </a:t>
            </a:r>
            <a:r>
              <a:rPr lang="ko-KR" altLang="en-US" dirty="0" err="1"/>
              <a:t>히스패닉과</a:t>
            </a:r>
            <a:r>
              <a:rPr lang="ko-KR" altLang="en-US" dirty="0"/>
              <a:t> 동양인 이주민이 백인 인구 공백 메움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674158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이민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pPr lvl="1"/>
            <a:r>
              <a:rPr lang="ko-KR" altLang="en-US" dirty="0"/>
              <a:t>현실성 있는 대안처럼 보임</a:t>
            </a:r>
            <a:endParaRPr lang="en-US" altLang="ko-KR" dirty="0"/>
          </a:p>
          <a:p>
            <a:pPr lvl="1"/>
            <a:r>
              <a:rPr lang="en-US" altLang="ko-KR" dirty="0"/>
              <a:t>2006</a:t>
            </a:r>
            <a:r>
              <a:rPr lang="ko-KR" altLang="en-US" dirty="0"/>
              <a:t>년 </a:t>
            </a:r>
            <a:r>
              <a:rPr lang="en-US" altLang="ko-KR" dirty="0"/>
              <a:t>‘</a:t>
            </a:r>
            <a:r>
              <a:rPr lang="ko-KR" altLang="en-US" dirty="0" err="1"/>
              <a:t>이민청</a:t>
            </a:r>
            <a:r>
              <a:rPr lang="en-US" altLang="ko-KR" dirty="0"/>
              <a:t>’ </a:t>
            </a:r>
            <a:r>
              <a:rPr lang="ko-KR" altLang="en-US" dirty="0"/>
              <a:t>도입 의견 제시</a:t>
            </a:r>
            <a:endParaRPr lang="en-US" altLang="ko-KR" dirty="0"/>
          </a:p>
          <a:p>
            <a:pPr lvl="1"/>
            <a:r>
              <a:rPr lang="en-US" altLang="ko-KR" dirty="0"/>
              <a:t>750</a:t>
            </a:r>
            <a:r>
              <a:rPr lang="ko-KR" altLang="en-US" dirty="0"/>
              <a:t>만 재외동포</a:t>
            </a:r>
            <a:endParaRPr lang="en-US" altLang="ko-KR" dirty="0"/>
          </a:p>
          <a:p>
            <a:pPr lvl="1"/>
            <a:r>
              <a:rPr lang="ko-KR" altLang="en-US" dirty="0"/>
              <a:t>현재도 제조업</a:t>
            </a:r>
            <a:r>
              <a:rPr lang="en-US" altLang="ko-KR" dirty="0"/>
              <a:t>, </a:t>
            </a:r>
            <a:r>
              <a:rPr lang="ko-KR" altLang="en-US" dirty="0"/>
              <a:t>건설업</a:t>
            </a:r>
            <a:r>
              <a:rPr lang="en-US" altLang="ko-KR" dirty="0"/>
              <a:t>,</a:t>
            </a:r>
            <a:r>
              <a:rPr lang="ko-KR" altLang="en-US" dirty="0"/>
              <a:t> 농수산업 등에서 외국인 의존도 높음</a:t>
            </a:r>
            <a:endParaRPr lang="en-US" altLang="ko-KR" dirty="0"/>
          </a:p>
          <a:p>
            <a:pPr lvl="1"/>
            <a:r>
              <a:rPr lang="ko-KR" altLang="en-US" dirty="0"/>
              <a:t>대학 </a:t>
            </a:r>
            <a:r>
              <a:rPr lang="en-US" altLang="ko-KR" dirty="0"/>
              <a:t>– </a:t>
            </a:r>
            <a:r>
              <a:rPr lang="ko-KR" altLang="en-US" dirty="0"/>
              <a:t>외국인 유학생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‘</a:t>
            </a:r>
            <a:r>
              <a:rPr lang="ko-KR" altLang="en-US" dirty="0"/>
              <a:t>지금 당장은 아니다</a:t>
            </a:r>
            <a:r>
              <a:rPr lang="en-US" altLang="ko-KR" dirty="0"/>
              <a:t>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791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생산인구 부족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/>
              <a:t>도표</a:t>
            </a:r>
            <a:r>
              <a:rPr lang="en-US" altLang="ko-KR" dirty="0"/>
              <a:t>3-4] </a:t>
            </a:r>
            <a:r>
              <a:rPr lang="ko-KR" altLang="en-US" dirty="0"/>
              <a:t>현재 인구절벽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아직은 인구절벽 상태는 아님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2027</a:t>
            </a:r>
            <a:r>
              <a:rPr lang="ko-KR" altLang="en-US" dirty="0"/>
              <a:t>년 </a:t>
            </a:r>
            <a:r>
              <a:rPr lang="en-US" altLang="ko-KR" dirty="0"/>
              <a:t>25~59</a:t>
            </a:r>
            <a:r>
              <a:rPr lang="ko-KR" altLang="en-US" dirty="0"/>
              <a:t>세 인구가 </a:t>
            </a:r>
            <a:r>
              <a:rPr lang="en-US" altLang="ko-KR" dirty="0"/>
              <a:t>2500</a:t>
            </a:r>
            <a:r>
              <a:rPr lang="ko-KR" altLang="en-US" dirty="0"/>
              <a:t>만 하회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2028</a:t>
            </a:r>
            <a:r>
              <a:rPr lang="ko-KR" altLang="en-US" dirty="0"/>
              <a:t>년 일하는 인구 비중이 전체의 </a:t>
            </a:r>
            <a:r>
              <a:rPr lang="en-US" altLang="ko-KR" dirty="0"/>
              <a:t>50% </a:t>
            </a:r>
            <a:r>
              <a:rPr lang="ko-KR" altLang="en-US" dirty="0"/>
              <a:t>하회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2031</a:t>
            </a:r>
            <a:r>
              <a:rPr lang="ko-KR" altLang="en-US" dirty="0"/>
              <a:t>년 일하는 인구가 </a:t>
            </a:r>
            <a:r>
              <a:rPr lang="en-US" altLang="ko-KR" dirty="0"/>
              <a:t>2021</a:t>
            </a:r>
            <a:r>
              <a:rPr lang="ko-KR" altLang="en-US" dirty="0"/>
              <a:t>년 대비 </a:t>
            </a:r>
            <a:r>
              <a:rPr lang="en-US" altLang="ko-KR" dirty="0"/>
              <a:t>315</a:t>
            </a:r>
            <a:r>
              <a:rPr lang="ko-KR" altLang="en-US" dirty="0"/>
              <a:t>만 명 감소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인구절벽 시작되면 이주민 수용</a:t>
            </a:r>
            <a:r>
              <a:rPr lang="en-US" altLang="ko-KR" dirty="0"/>
              <a:t>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9890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정년 연장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정년이 연장되면 인구절벽 시점도 연기될 것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토론</a:t>
            </a:r>
            <a:r>
              <a:rPr lang="en-US" altLang="ko-KR" dirty="0"/>
              <a:t>: </a:t>
            </a:r>
            <a:r>
              <a:rPr lang="ko-KR" altLang="en-US" dirty="0"/>
              <a:t>정년연장 찬성</a:t>
            </a:r>
            <a:r>
              <a:rPr lang="en-US" altLang="ko-KR" dirty="0"/>
              <a:t>? </a:t>
            </a:r>
            <a:r>
              <a:rPr lang="ko-KR" altLang="en-US" dirty="0"/>
              <a:t>반대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정년 연장은 연금</a:t>
            </a:r>
            <a:r>
              <a:rPr lang="en-US" altLang="ko-KR" dirty="0"/>
              <a:t>, </a:t>
            </a:r>
            <a:r>
              <a:rPr lang="ko-KR" altLang="en-US" dirty="0"/>
              <a:t>건강보험 등 고령자들이 먼저 쓸 수밖에 없는 기금에 부담을 덜 주기 위해서</a:t>
            </a:r>
            <a:endParaRPr lang="en-US" altLang="ko-KR" dirty="0"/>
          </a:p>
          <a:p>
            <a:r>
              <a:rPr lang="ko-KR" altLang="en-US" dirty="0"/>
              <a:t>동시에 미래 청년들이 가파른 세금 인상 없이 우리가 내던 정도만 내고도 사회보장제도를 유지하기 위해서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정년 연장이 청년 일자를 뺏지 않을까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 err="1"/>
              <a:t>초저출산</a:t>
            </a:r>
            <a:r>
              <a:rPr lang="ko-KR" altLang="en-US" dirty="0"/>
              <a:t> 세대인 </a:t>
            </a:r>
            <a:r>
              <a:rPr lang="en-US" altLang="ko-KR" dirty="0"/>
              <a:t>Z</a:t>
            </a:r>
            <a:r>
              <a:rPr lang="ko-KR" altLang="en-US" dirty="0"/>
              <a:t>세대가 노동시장에 본격 진입할 때까지</a:t>
            </a:r>
            <a:r>
              <a:rPr lang="en-US" altLang="ko-KR" dirty="0"/>
              <a:t>, </a:t>
            </a:r>
            <a:r>
              <a:rPr lang="ko-KR" altLang="en-US" dirty="0"/>
              <a:t>정년 연장에 대한 대책 마련해야 할 것</a:t>
            </a:r>
          </a:p>
        </p:txBody>
      </p:sp>
    </p:spTree>
    <p:extLst>
      <p:ext uri="{BB962C8B-B14F-4D97-AF65-F5344CB8AC3E}">
        <p14:creationId xmlns:p14="http://schemas.microsoft.com/office/powerpoint/2010/main" val="4121457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한국은 이주민에게 매력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외국인에 대해 배타적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거주 외국인 적고 언어 등 불편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임금 수준도 일본보다 낮음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‘</a:t>
            </a:r>
            <a:r>
              <a:rPr lang="ko-KR" altLang="en-US" dirty="0"/>
              <a:t>고급인력</a:t>
            </a:r>
            <a:r>
              <a:rPr lang="en-US" altLang="ko-KR" dirty="0"/>
              <a:t>’</a:t>
            </a:r>
            <a:r>
              <a:rPr lang="ko-KR" altLang="en-US" dirty="0"/>
              <a:t>이 미국</a:t>
            </a:r>
            <a:r>
              <a:rPr lang="en-US" altLang="ko-KR" dirty="0"/>
              <a:t>, </a:t>
            </a:r>
            <a:r>
              <a:rPr lang="ko-KR" altLang="en-US" dirty="0"/>
              <a:t>유럽</a:t>
            </a:r>
            <a:r>
              <a:rPr lang="en-US" altLang="ko-KR" dirty="0"/>
              <a:t>, </a:t>
            </a:r>
            <a:r>
              <a:rPr lang="ko-KR" altLang="en-US" dirty="0"/>
              <a:t>싱가포르</a:t>
            </a:r>
            <a:r>
              <a:rPr lang="en-US" altLang="ko-KR" dirty="0"/>
              <a:t>, </a:t>
            </a:r>
            <a:r>
              <a:rPr lang="ko-KR" altLang="en-US" dirty="0"/>
              <a:t>일본 등을 뒤로하고 한국 선택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해외동포</a:t>
            </a:r>
            <a:r>
              <a:rPr lang="en-US" altLang="ko-KR" dirty="0"/>
              <a:t>?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566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한국의 노동시장의 현행 제도와 구조를 그대로 둔 채 외국인이나 동포들의 이주로 </a:t>
            </a:r>
            <a:r>
              <a:rPr lang="en-US" altLang="ko-KR" dirty="0"/>
              <a:t>2030</a:t>
            </a:r>
            <a:r>
              <a:rPr lang="ko-KR" altLang="en-US" dirty="0"/>
              <a:t>년의 인구절벽을 막기보다는</a:t>
            </a:r>
            <a:r>
              <a:rPr lang="en-US" altLang="ko-KR" dirty="0"/>
              <a:t>, </a:t>
            </a:r>
            <a:r>
              <a:rPr lang="ko-KR" altLang="en-US" dirty="0"/>
              <a:t>우선은 내국인을 대상으로 노동시장의 구조를 바꾸어 인구절벽 시작 시점을 뒤로 미루고</a:t>
            </a:r>
            <a:r>
              <a:rPr lang="en-US" altLang="ko-KR" dirty="0"/>
              <a:t>, </a:t>
            </a:r>
            <a:r>
              <a:rPr lang="ko-KR" altLang="en-US" dirty="0"/>
              <a:t>그사이에 외국인의 이주 혹은 다른 대안을 준비하는 것이 현실적인 공존전략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국내에서 출생하는 외국인 아이들에게 더 많은 신경 쓸 것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Z</a:t>
            </a:r>
            <a:r>
              <a:rPr lang="ko-KR" altLang="en-US" dirty="0"/>
              <a:t>세대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4945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근접">
  <a:themeElements>
    <a:clrScheme name="근접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A9A57C"/>
      </a:accent1>
      <a:accent2>
        <a:srgbClr val="9CBEBD"/>
      </a:accent2>
      <a:accent3>
        <a:srgbClr val="D2CB6C"/>
      </a:accent3>
      <a:accent4>
        <a:srgbClr val="95A39D"/>
      </a:accent4>
      <a:accent5>
        <a:srgbClr val="C89F5D"/>
      </a:accent5>
      <a:accent6>
        <a:srgbClr val="B1A089"/>
      </a:accent6>
      <a:hlink>
        <a:srgbClr val="D25814"/>
      </a:hlink>
      <a:folHlink>
        <a:srgbClr val="849A0A"/>
      </a:folHlink>
    </a:clrScheme>
    <a:fontScheme name="Office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근접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1952</TotalTime>
  <Words>440</Words>
  <Application>Microsoft Office PowerPoint</Application>
  <PresentationFormat>화면 슬라이드 쇼(4:3)</PresentationFormat>
  <Paragraphs>83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Arial</vt:lpstr>
      <vt:lpstr>Calibri</vt:lpstr>
      <vt:lpstr>Cambria</vt:lpstr>
      <vt:lpstr>Wingdings</vt:lpstr>
      <vt:lpstr>근접</vt:lpstr>
      <vt:lpstr>인구와 사회      13주차</vt:lpstr>
      <vt:lpstr>생산인구 부족</vt:lpstr>
      <vt:lpstr>이민</vt:lpstr>
      <vt:lpstr>이민</vt:lpstr>
      <vt:lpstr>이민</vt:lpstr>
      <vt:lpstr>생산인구 부족?</vt:lpstr>
      <vt:lpstr>정년 연장</vt:lpstr>
      <vt:lpstr>한국은 이주민에게 매력?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Culture and Society</dc:title>
  <dc:creator>ParkHankyoung</dc:creator>
  <cp:lastModifiedBy>박한경(A0328)</cp:lastModifiedBy>
  <cp:revision>104</cp:revision>
  <dcterms:created xsi:type="dcterms:W3CDTF">2020-03-16T04:15:53Z</dcterms:created>
  <dcterms:modified xsi:type="dcterms:W3CDTF">2025-05-29T01:50:39Z</dcterms:modified>
</cp:coreProperties>
</file>