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65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26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198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25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62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14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644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018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326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3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8/9/2024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12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8/9/2024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5970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01A9-1CE1-643E-CD33-FD582CF187FD}"/>
              </a:ext>
            </a:extLst>
          </p:cNvPr>
          <p:cNvSpPr>
            <a:spLocks noGrp="1"/>
          </p:cNvSpPr>
          <p:nvPr>
            <p:ph type="ctrTitle"/>
          </p:nvPr>
        </p:nvSpPr>
        <p:spPr>
          <a:xfrm>
            <a:off x="4624754" y="1758461"/>
            <a:ext cx="6180992" cy="2453054"/>
          </a:xfrm>
        </p:spPr>
        <p:txBody>
          <a:bodyPr>
            <a:noAutofit/>
          </a:bodyPr>
          <a:lstStyle/>
          <a:p>
            <a:pPr algn="l"/>
            <a:r>
              <a:rPr lang="en-IN" sz="8000" dirty="0">
                <a:solidFill>
                  <a:schemeClr val="tx1">
                    <a:lumMod val="85000"/>
                  </a:schemeClr>
                </a:solidFill>
                <a:latin typeface="Algerian" panose="04020705040A02060702" pitchFamily="82" charset="0"/>
              </a:rPr>
              <a:t>Democracy</a:t>
            </a:r>
            <a:r>
              <a:rPr lang="en-IN" sz="8000" dirty="0">
                <a:latin typeface="Algerian" panose="04020705040A02060702" pitchFamily="82" charset="0"/>
              </a:rPr>
              <a:t> </a:t>
            </a:r>
            <a:r>
              <a:rPr lang="en-IN" sz="8000" dirty="0">
                <a:solidFill>
                  <a:schemeClr val="tx1">
                    <a:lumMod val="75000"/>
                  </a:schemeClr>
                </a:solidFill>
                <a:latin typeface="Algerian" panose="04020705040A02060702" pitchFamily="82" charset="0"/>
              </a:rPr>
              <a:t>chain</a:t>
            </a:r>
          </a:p>
        </p:txBody>
      </p:sp>
      <p:pic>
        <p:nvPicPr>
          <p:cNvPr id="5" name="Picture 4">
            <a:extLst>
              <a:ext uri="{FF2B5EF4-FFF2-40B4-BE49-F238E27FC236}">
                <a16:creationId xmlns:a16="http://schemas.microsoft.com/office/drawing/2014/main" id="{85ABCBC0-E086-BD91-7385-502DE35E8495}"/>
              </a:ext>
            </a:extLst>
          </p:cNvPr>
          <p:cNvPicPr>
            <a:picLocks noChangeAspect="1"/>
          </p:cNvPicPr>
          <p:nvPr/>
        </p:nvPicPr>
        <p:blipFill>
          <a:blip r:embed="rId2"/>
          <a:stretch>
            <a:fillRect/>
          </a:stretch>
        </p:blipFill>
        <p:spPr>
          <a:xfrm>
            <a:off x="282881" y="907073"/>
            <a:ext cx="4762500" cy="4762500"/>
          </a:xfrm>
          <a:prstGeom prst="rect">
            <a:avLst/>
          </a:prstGeom>
        </p:spPr>
      </p:pic>
    </p:spTree>
    <p:extLst>
      <p:ext uri="{BB962C8B-B14F-4D97-AF65-F5344CB8AC3E}">
        <p14:creationId xmlns:p14="http://schemas.microsoft.com/office/powerpoint/2010/main" val="3636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97C9-F768-AE27-A652-66B1B4953A8F}"/>
              </a:ext>
            </a:extLst>
          </p:cNvPr>
          <p:cNvSpPr>
            <a:spLocks noGrp="1"/>
          </p:cNvSpPr>
          <p:nvPr>
            <p:ph type="title"/>
          </p:nvPr>
        </p:nvSpPr>
        <p:spPr/>
        <p:txBody>
          <a:bodyPr>
            <a:normAutofit/>
          </a:bodyPr>
          <a:lstStyle/>
          <a:p>
            <a:r>
              <a:rPr lang="en-IN" sz="4000" dirty="0">
                <a:solidFill>
                  <a:schemeClr val="accent2">
                    <a:lumMod val="60000"/>
                    <a:lumOff val="40000"/>
                  </a:schemeClr>
                </a:solidFill>
                <a:latin typeface="Algerian" panose="04020705040A02060702" pitchFamily="82" charset="0"/>
              </a:rPr>
              <a:t>Our team</a:t>
            </a:r>
          </a:p>
        </p:txBody>
      </p:sp>
      <p:sp>
        <p:nvSpPr>
          <p:cNvPr id="3" name="Content Placeholder 2">
            <a:extLst>
              <a:ext uri="{FF2B5EF4-FFF2-40B4-BE49-F238E27FC236}">
                <a16:creationId xmlns:a16="http://schemas.microsoft.com/office/drawing/2014/main" id="{DEF02417-FBC6-14EC-7449-C8A7DDEB884D}"/>
              </a:ext>
            </a:extLst>
          </p:cNvPr>
          <p:cNvSpPr>
            <a:spLocks noGrp="1"/>
          </p:cNvSpPr>
          <p:nvPr>
            <p:ph idx="1"/>
          </p:nvPr>
        </p:nvSpPr>
        <p:spPr>
          <a:xfrm>
            <a:off x="1451578" y="2015732"/>
            <a:ext cx="5696567" cy="3286029"/>
          </a:xfrm>
        </p:spPr>
        <p:txBody>
          <a:bodyPr>
            <a:noAutofit/>
          </a:bodyPr>
          <a:lstStyle/>
          <a:p>
            <a:r>
              <a:rPr lang="en-IN" sz="3200" dirty="0"/>
              <a:t>Rahil Saini</a:t>
            </a:r>
          </a:p>
          <a:p>
            <a:r>
              <a:rPr lang="en-IN" sz="3200" dirty="0"/>
              <a:t>Hardik Pradhan</a:t>
            </a:r>
          </a:p>
          <a:p>
            <a:r>
              <a:rPr lang="en-IN" sz="3200" dirty="0"/>
              <a:t>Shashank </a:t>
            </a:r>
            <a:r>
              <a:rPr lang="en-IN" sz="3200" dirty="0" err="1"/>
              <a:t>Jangid</a:t>
            </a:r>
            <a:endParaRPr lang="en-IN" sz="3200" dirty="0"/>
          </a:p>
          <a:p>
            <a:r>
              <a:rPr lang="en-IN" sz="3200" dirty="0"/>
              <a:t>Tanish Sunita Pareek</a:t>
            </a:r>
          </a:p>
        </p:txBody>
      </p:sp>
    </p:spTree>
    <p:extLst>
      <p:ext uri="{BB962C8B-B14F-4D97-AF65-F5344CB8AC3E}">
        <p14:creationId xmlns:p14="http://schemas.microsoft.com/office/powerpoint/2010/main" val="135621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A5F8-3339-8AF3-ADD0-EF1340B73769}"/>
              </a:ext>
            </a:extLst>
          </p:cNvPr>
          <p:cNvSpPr>
            <a:spLocks noGrp="1"/>
          </p:cNvSpPr>
          <p:nvPr>
            <p:ph type="title"/>
          </p:nvPr>
        </p:nvSpPr>
        <p:spPr/>
        <p:txBody>
          <a:bodyPr>
            <a:normAutofit/>
          </a:bodyPr>
          <a:lstStyle/>
          <a:p>
            <a:r>
              <a:rPr lang="en-IN" sz="4000"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06CD7023-7E21-E4F6-0365-6A8ACC04462F}"/>
              </a:ext>
            </a:extLst>
          </p:cNvPr>
          <p:cNvSpPr>
            <a:spLocks noGrp="1"/>
          </p:cNvSpPr>
          <p:nvPr>
            <p:ph idx="1"/>
          </p:nvPr>
        </p:nvSpPr>
        <p:spPr>
          <a:xfrm>
            <a:off x="1451579" y="2015732"/>
            <a:ext cx="9291215" cy="2863999"/>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The integrity and accessibility of electoral processes are crucial for democracy, yet traditional voting methods face issues like fraud, lack of transparency, and participation barriers. There is a need for a secure and transparent digital voting system that utilizes blockchain technology to enhance election reliability and ensure that every vote is accurately recorded and counted. This initiative aims to create a trustworthy electoral framework that boosts public confidence in the democratic process.</a:t>
            </a:r>
          </a:p>
        </p:txBody>
      </p:sp>
    </p:spTree>
    <p:extLst>
      <p:ext uri="{BB962C8B-B14F-4D97-AF65-F5344CB8AC3E}">
        <p14:creationId xmlns:p14="http://schemas.microsoft.com/office/powerpoint/2010/main" val="368926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79D7-DD43-E75D-61B4-8420E3541578}"/>
              </a:ext>
            </a:extLst>
          </p:cNvPr>
          <p:cNvSpPr>
            <a:spLocks noGrp="1"/>
          </p:cNvSpPr>
          <p:nvPr>
            <p:ph type="title"/>
          </p:nvPr>
        </p:nvSpPr>
        <p:spPr/>
        <p:txBody>
          <a:bodyPr>
            <a:normAutofit/>
          </a:bodyPr>
          <a:lstStyle/>
          <a:p>
            <a:r>
              <a:rPr lang="en-IN" sz="4000" dirty="0">
                <a:latin typeface="Algerian" panose="04020705040A02060702" pitchFamily="82" charset="0"/>
              </a:rPr>
              <a:t>SOLUTION</a:t>
            </a:r>
          </a:p>
        </p:txBody>
      </p:sp>
      <p:sp>
        <p:nvSpPr>
          <p:cNvPr id="3" name="Content Placeholder 2">
            <a:extLst>
              <a:ext uri="{FF2B5EF4-FFF2-40B4-BE49-F238E27FC236}">
                <a16:creationId xmlns:a16="http://schemas.microsoft.com/office/drawing/2014/main" id="{E34FFD4C-C285-6F57-7902-7049C8980021}"/>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Our team has developed a blockchain-based voting system utilizing Aptos smart contracts to enhance the electoral process. This innovative solution ensures the security, transparency, and integrity of votes cast in elections. By leveraging the decentralized nature of blockchain, our system eliminates the risk of fraud and manipulation, providing a tamper-proof record of all transactions.</a:t>
            </a:r>
          </a:p>
        </p:txBody>
      </p:sp>
    </p:spTree>
    <p:extLst>
      <p:ext uri="{BB962C8B-B14F-4D97-AF65-F5344CB8AC3E}">
        <p14:creationId xmlns:p14="http://schemas.microsoft.com/office/powerpoint/2010/main" val="200905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F397-A0BB-ED8A-328C-A4846295BFAD}"/>
              </a:ext>
            </a:extLst>
          </p:cNvPr>
          <p:cNvSpPr>
            <a:spLocks noGrp="1"/>
          </p:cNvSpPr>
          <p:nvPr>
            <p:ph type="title"/>
          </p:nvPr>
        </p:nvSpPr>
        <p:spPr/>
        <p:txBody>
          <a:bodyPr>
            <a:noAutofit/>
          </a:bodyPr>
          <a:lstStyle/>
          <a:p>
            <a:r>
              <a:rPr lang="en-IN" sz="4000" dirty="0">
                <a:latin typeface="Algerian" panose="04020705040A02060702" pitchFamily="82" charset="0"/>
              </a:rPr>
              <a:t>Key features of our voting system include:</a:t>
            </a:r>
          </a:p>
        </p:txBody>
      </p:sp>
      <p:sp>
        <p:nvSpPr>
          <p:cNvPr id="3" name="Content Placeholder 2">
            <a:extLst>
              <a:ext uri="{FF2B5EF4-FFF2-40B4-BE49-F238E27FC236}">
                <a16:creationId xmlns:a16="http://schemas.microsoft.com/office/drawing/2014/main" id="{D2AAF423-71A2-F641-2E1A-A54995E44754}"/>
              </a:ext>
            </a:extLst>
          </p:cNvPr>
          <p:cNvSpPr>
            <a:spLocks noGrp="1"/>
          </p:cNvSpPr>
          <p:nvPr>
            <p:ph idx="1"/>
          </p:nvPr>
        </p:nvSpPr>
        <p:spPr>
          <a:xfrm>
            <a:off x="606670" y="2015732"/>
            <a:ext cx="10999176" cy="3672891"/>
          </a:xfrm>
        </p:spPr>
        <p:txBody>
          <a:bodyPr>
            <a:normAutofit/>
          </a:bodyPr>
          <a:lstStyle/>
          <a:p>
            <a:pPr algn="just"/>
            <a:r>
              <a:rPr lang="en-IN" b="1" dirty="0">
                <a:latin typeface="Times New Roman" panose="02020603050405020304" pitchFamily="18" charset="0"/>
                <a:cs typeface="Times New Roman" panose="02020603050405020304" pitchFamily="18" charset="0"/>
              </a:rPr>
              <a:t>Enhanced Security:</a:t>
            </a:r>
            <a:r>
              <a:rPr lang="en-IN" dirty="0">
                <a:latin typeface="Times New Roman" panose="02020603050405020304" pitchFamily="18" charset="0"/>
                <a:cs typeface="Times New Roman" panose="02020603050405020304" pitchFamily="18" charset="0"/>
              </a:rPr>
              <a:t> Aptos smart contracts enable secure execution of voting processes, ensuring that only eligible voters can cast their votes.</a:t>
            </a:r>
          </a:p>
          <a:p>
            <a:pPr algn="just"/>
            <a:r>
              <a:rPr lang="en-IN" b="1" dirty="0">
                <a:latin typeface="Times New Roman" panose="02020603050405020304" pitchFamily="18" charset="0"/>
                <a:cs typeface="Times New Roman" panose="02020603050405020304" pitchFamily="18" charset="0"/>
              </a:rPr>
              <a:t>Transparency:</a:t>
            </a:r>
            <a:r>
              <a:rPr lang="en-IN" dirty="0">
                <a:latin typeface="Times New Roman" panose="02020603050405020304" pitchFamily="18" charset="0"/>
                <a:cs typeface="Times New Roman" panose="02020603050405020304" pitchFamily="18" charset="0"/>
              </a:rPr>
              <a:t> Every vote is recorded on the blockchain, allowing for real-time tracking and verification, which builds public trust in the election outcome.</a:t>
            </a:r>
          </a:p>
          <a:p>
            <a:pPr algn="just"/>
            <a:r>
              <a:rPr lang="en-IN" b="1" dirty="0">
                <a:latin typeface="Times New Roman" panose="02020603050405020304" pitchFamily="18" charset="0"/>
                <a:cs typeface="Times New Roman" panose="02020603050405020304" pitchFamily="18" charset="0"/>
              </a:rPr>
              <a:t>Accessibility:</a:t>
            </a:r>
            <a:r>
              <a:rPr lang="en-IN" dirty="0">
                <a:latin typeface="Times New Roman" panose="02020603050405020304" pitchFamily="18" charset="0"/>
                <a:cs typeface="Times New Roman" panose="02020603050405020304" pitchFamily="18" charset="0"/>
              </a:rPr>
              <a:t> The digital platform is designed to be user-friendly, facilitating participation from a diverse range of voters, including those with disabilities.</a:t>
            </a:r>
          </a:p>
          <a:p>
            <a:pPr algn="just"/>
            <a:r>
              <a:rPr lang="en-IN" b="1" dirty="0">
                <a:latin typeface="Times New Roman" panose="02020603050405020304" pitchFamily="18" charset="0"/>
                <a:cs typeface="Times New Roman" panose="02020603050405020304" pitchFamily="18" charset="0"/>
              </a:rPr>
              <a:t>Auditability:</a:t>
            </a:r>
            <a:r>
              <a:rPr lang="en-IN" dirty="0">
                <a:latin typeface="Times New Roman" panose="02020603050405020304" pitchFamily="18" charset="0"/>
                <a:cs typeface="Times New Roman" panose="02020603050405020304" pitchFamily="18" charset="0"/>
              </a:rPr>
              <a:t> The immutable nature of blockchain allows for comprehensive audits of the voting process, ensuring accountability and reliability.</a:t>
            </a:r>
          </a:p>
        </p:txBody>
      </p:sp>
    </p:spTree>
    <p:extLst>
      <p:ext uri="{BB962C8B-B14F-4D97-AF65-F5344CB8AC3E}">
        <p14:creationId xmlns:p14="http://schemas.microsoft.com/office/powerpoint/2010/main" val="89392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8F7C-54D2-DAB6-6F74-61E8EDB77D71}"/>
              </a:ext>
            </a:extLst>
          </p:cNvPr>
          <p:cNvSpPr>
            <a:spLocks noGrp="1"/>
          </p:cNvSpPr>
          <p:nvPr>
            <p:ph type="title"/>
          </p:nvPr>
        </p:nvSpPr>
        <p:spPr/>
        <p:txBody>
          <a:bodyPr>
            <a:normAutofit/>
          </a:bodyPr>
          <a:lstStyle/>
          <a:p>
            <a:r>
              <a:rPr lang="en-IN" sz="4000" dirty="0">
                <a:latin typeface="Algerian" panose="04020705040A02060702" pitchFamily="82" charset="0"/>
              </a:rPr>
              <a:t>ELEMENTS WE HAVE USED</a:t>
            </a:r>
          </a:p>
        </p:txBody>
      </p:sp>
      <p:sp>
        <p:nvSpPr>
          <p:cNvPr id="3" name="Content Placeholder 2">
            <a:extLst>
              <a:ext uri="{FF2B5EF4-FFF2-40B4-BE49-F238E27FC236}">
                <a16:creationId xmlns:a16="http://schemas.microsoft.com/office/drawing/2014/main" id="{03B4985C-39EC-1F96-4E73-09BA9F514C78}"/>
              </a:ext>
            </a:extLst>
          </p:cNvPr>
          <p:cNvSpPr>
            <a:spLocks noGrp="1"/>
          </p:cNvSpPr>
          <p:nvPr>
            <p:ph idx="1"/>
          </p:nvPr>
        </p:nvSpPr>
        <p:spPr>
          <a:xfrm>
            <a:off x="1451578" y="2015733"/>
            <a:ext cx="7006622" cy="3101390"/>
          </a:xfrm>
        </p:spPr>
        <p:txBody>
          <a:bodyPr>
            <a:normAutofit fontScale="77500" lnSpcReduction="20000"/>
          </a:bodyPr>
          <a:lstStyle/>
          <a:p>
            <a:r>
              <a:rPr lang="en-IN" sz="4600" dirty="0"/>
              <a:t>Aptos smart contract</a:t>
            </a:r>
          </a:p>
          <a:p>
            <a:r>
              <a:rPr lang="en-IN" sz="4600" dirty="0"/>
              <a:t>Well done wallet</a:t>
            </a:r>
          </a:p>
          <a:p>
            <a:r>
              <a:rPr lang="en-IN" sz="4600" dirty="0"/>
              <a:t>Move programming language</a:t>
            </a:r>
          </a:p>
          <a:p>
            <a:r>
              <a:rPr lang="en-IN" sz="4600" dirty="0"/>
              <a:t>Aptos blockchain</a:t>
            </a:r>
          </a:p>
          <a:p>
            <a:pPr marL="0" indent="0">
              <a:buNone/>
            </a:pPr>
            <a:endParaRPr lang="en-IN" dirty="0"/>
          </a:p>
        </p:txBody>
      </p:sp>
    </p:spTree>
    <p:extLst>
      <p:ext uri="{BB962C8B-B14F-4D97-AF65-F5344CB8AC3E}">
        <p14:creationId xmlns:p14="http://schemas.microsoft.com/office/powerpoint/2010/main" val="14646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FD369-2ABC-0C92-13AB-6F73C8FC8D5B}"/>
              </a:ext>
            </a:extLst>
          </p:cNvPr>
          <p:cNvSpPr>
            <a:spLocks noGrp="1"/>
          </p:cNvSpPr>
          <p:nvPr>
            <p:ph idx="1"/>
          </p:nvPr>
        </p:nvSpPr>
        <p:spPr>
          <a:xfrm>
            <a:off x="1451579" y="2015733"/>
            <a:ext cx="9291215" cy="1756168"/>
          </a:xfrm>
        </p:spPr>
        <p:txBody>
          <a:bodyPr>
            <a:noAutofit/>
          </a:bodyPr>
          <a:lstStyle/>
          <a:p>
            <a:pPr marL="0" indent="0" algn="ctr">
              <a:buNone/>
            </a:pPr>
            <a:r>
              <a:rPr lang="en-IN" sz="13000" dirty="0">
                <a:solidFill>
                  <a:schemeClr val="accent1"/>
                </a:solidFill>
                <a:latin typeface="Algerian" panose="04020705040A02060702" pitchFamily="82" charset="0"/>
              </a:rPr>
              <a:t>THANK YOU</a:t>
            </a:r>
          </a:p>
        </p:txBody>
      </p:sp>
    </p:spTree>
    <p:extLst>
      <p:ext uri="{BB962C8B-B14F-4D97-AF65-F5344CB8AC3E}">
        <p14:creationId xmlns:p14="http://schemas.microsoft.com/office/powerpoint/2010/main" val="3968201253"/>
      </p:ext>
    </p:extLst>
  </p:cSld>
  <p:clrMapOvr>
    <a:masterClrMapping/>
  </p:clrMapOvr>
</p:sld>
</file>

<file path=ppt/theme/theme1.xml><?xml version="1.0" encoding="utf-8"?>
<a:theme xmlns:a="http://schemas.openxmlformats.org/drawingml/2006/main" name="Gallery">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72</TotalTime>
  <Words>275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Arial</vt:lpstr>
      <vt:lpstr>Rockwell</vt:lpstr>
      <vt:lpstr>Times New Roman</vt:lpstr>
      <vt:lpstr>Gallery</vt:lpstr>
      <vt:lpstr>Democracy chain</vt:lpstr>
      <vt:lpstr>Our team</vt:lpstr>
      <vt:lpstr>PROBLEM STATEMENT</vt:lpstr>
      <vt:lpstr>SOLUTION</vt:lpstr>
      <vt:lpstr>Key features of our voting system include:</vt:lpstr>
      <vt:lpstr>ELEMENTS WE HAVE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 Pareek</dc:creator>
  <cp:lastModifiedBy>Tanish Pareek</cp:lastModifiedBy>
  <cp:revision>2</cp:revision>
  <dcterms:created xsi:type="dcterms:W3CDTF">2024-08-09T05:58:42Z</dcterms:created>
  <dcterms:modified xsi:type="dcterms:W3CDTF">2024-08-09T07:10:46Z</dcterms:modified>
</cp:coreProperties>
</file>