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48" r:id="rId2"/>
  </p:sldMasterIdLst>
  <p:notesMasterIdLst>
    <p:notesMasterId r:id="rId32"/>
  </p:notesMasterIdLst>
  <p:handoutMasterIdLst>
    <p:handoutMasterId r:id="rId33"/>
  </p:handoutMasterIdLst>
  <p:sldIdLst>
    <p:sldId id="258" r:id="rId3"/>
    <p:sldId id="261" r:id="rId4"/>
    <p:sldId id="259" r:id="rId5"/>
    <p:sldId id="270" r:id="rId6"/>
    <p:sldId id="299" r:id="rId7"/>
    <p:sldId id="298" r:id="rId8"/>
    <p:sldId id="271" r:id="rId9"/>
    <p:sldId id="312" r:id="rId10"/>
    <p:sldId id="313" r:id="rId11"/>
    <p:sldId id="311" r:id="rId12"/>
    <p:sldId id="324" r:id="rId13"/>
    <p:sldId id="310" r:id="rId14"/>
    <p:sldId id="325" r:id="rId15"/>
    <p:sldId id="326" r:id="rId16"/>
    <p:sldId id="327" r:id="rId17"/>
    <p:sldId id="300" r:id="rId18"/>
    <p:sldId id="309" r:id="rId19"/>
    <p:sldId id="314" r:id="rId20"/>
    <p:sldId id="315" r:id="rId21"/>
    <p:sldId id="316" r:id="rId22"/>
    <p:sldId id="301" r:id="rId23"/>
    <p:sldId id="318" r:id="rId24"/>
    <p:sldId id="317" r:id="rId25"/>
    <p:sldId id="321" r:id="rId26"/>
    <p:sldId id="323" r:id="rId27"/>
    <p:sldId id="307" r:id="rId28"/>
    <p:sldId id="322" r:id="rId29"/>
    <p:sldId id="308" r:id="rId30"/>
    <p:sldId id="293" r:id="rId31"/>
  </p:sldIdLst>
  <p:sldSz cx="18286413" cy="10287000"/>
  <p:notesSz cx="6858000" cy="9144000"/>
  <p:photoAlbum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FF0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46" autoAdjust="0"/>
  </p:normalViewPr>
  <p:slideViewPr>
    <p:cSldViewPr showGuides="1">
      <p:cViewPr>
        <p:scale>
          <a:sx n="40" d="100"/>
          <a:sy n="40" d="100"/>
        </p:scale>
        <p:origin x="900" y="20"/>
      </p:cViewPr>
      <p:guideLst>
        <p:guide orient="horz" pos="3240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48198-A268-4A2C-A520-FBB84E35C3C2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83ACB-D9F9-4ADF-A7FC-E9E289D74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296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912F2-0011-47BA-B0C8-0509829BA6FB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B2B19-2213-4B06-9122-430E4115A3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60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9883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D4D4D4"/>
                </a:solidFill>
                <a:effectLst/>
              </a:rPr>
              <a:t>unique_key</a:t>
            </a:r>
            <a:r>
              <a:rPr lang="en-US" dirty="0">
                <a:solidFill>
                  <a:srgbClr val="D4D4D4"/>
                </a:solidFill>
                <a:effectLst/>
              </a:rPr>
              <a:t>: Unique identifier for the crime incident.</a:t>
            </a:r>
            <a:br>
              <a:rPr lang="en-US" dirty="0"/>
            </a:br>
            <a:r>
              <a:rPr lang="en-US" dirty="0" err="1">
                <a:solidFill>
                  <a:srgbClr val="D4D4D4"/>
                </a:solidFill>
                <a:effectLst/>
              </a:rPr>
              <a:t>case_number</a:t>
            </a:r>
            <a:r>
              <a:rPr lang="en-US" dirty="0">
                <a:solidFill>
                  <a:srgbClr val="D4D4D4"/>
                </a:solidFill>
                <a:effectLst/>
              </a:rPr>
              <a:t>: Records Division Number assigned to the incident.</a:t>
            </a:r>
            <a:br>
              <a:rPr lang="en-US" dirty="0"/>
            </a:br>
            <a:r>
              <a:rPr lang="en-US" dirty="0">
                <a:solidFill>
                  <a:srgbClr val="D4D4D4"/>
                </a:solidFill>
                <a:effectLst/>
              </a:rPr>
              <a:t>date: Date when the incident occurred.</a:t>
            </a:r>
            <a:br>
              <a:rPr lang="en-US" dirty="0"/>
            </a:br>
            <a:r>
              <a:rPr lang="en-US" dirty="0">
                <a:solidFill>
                  <a:srgbClr val="D4D4D4"/>
                </a:solidFill>
                <a:effectLst/>
              </a:rPr>
              <a:t>block: Block address of the incident.</a:t>
            </a:r>
            <a:br>
              <a:rPr lang="en-US" dirty="0"/>
            </a:br>
            <a:r>
              <a:rPr lang="en-US" dirty="0" err="1">
                <a:solidFill>
                  <a:srgbClr val="D4D4D4"/>
                </a:solidFill>
                <a:effectLst/>
              </a:rPr>
              <a:t>iucr</a:t>
            </a:r>
            <a:r>
              <a:rPr lang="en-US" dirty="0">
                <a:solidFill>
                  <a:srgbClr val="D4D4D4"/>
                </a:solidFill>
                <a:effectLst/>
              </a:rPr>
              <a:t>: The Illinois Uniform Crime Reporting code.</a:t>
            </a:r>
            <a:br>
              <a:rPr lang="en-US" dirty="0"/>
            </a:br>
            <a:r>
              <a:rPr lang="en-US" dirty="0" err="1">
                <a:solidFill>
                  <a:srgbClr val="D4D4D4"/>
                </a:solidFill>
                <a:effectLst/>
              </a:rPr>
              <a:t>primary_type</a:t>
            </a:r>
            <a:r>
              <a:rPr lang="en-US" dirty="0">
                <a:solidFill>
                  <a:srgbClr val="D4D4D4"/>
                </a:solidFill>
                <a:effectLst/>
              </a:rPr>
              <a:t>: The primary description of the crime according to the IUCR code.</a:t>
            </a:r>
            <a:br>
              <a:rPr lang="en-US" dirty="0"/>
            </a:br>
            <a:r>
              <a:rPr lang="en-US" dirty="0">
                <a:solidFill>
                  <a:srgbClr val="D4D4D4"/>
                </a:solidFill>
                <a:effectLst/>
              </a:rPr>
              <a:t>description: Secondary description of the incident.</a:t>
            </a:r>
            <a:br>
              <a:rPr lang="en-US" dirty="0"/>
            </a:br>
            <a:r>
              <a:rPr lang="en-US" dirty="0" err="1">
                <a:solidFill>
                  <a:srgbClr val="D4D4D4"/>
                </a:solidFill>
                <a:effectLst/>
              </a:rPr>
              <a:t>location_description</a:t>
            </a:r>
            <a:r>
              <a:rPr lang="en-US" dirty="0">
                <a:solidFill>
                  <a:srgbClr val="D4D4D4"/>
                </a:solidFill>
                <a:effectLst/>
              </a:rPr>
              <a:t>: Description of the location where the incident occurred.</a:t>
            </a:r>
            <a:br>
              <a:rPr lang="en-US" dirty="0"/>
            </a:br>
            <a:r>
              <a:rPr lang="en-US" dirty="0">
                <a:solidFill>
                  <a:srgbClr val="D4D4D4"/>
                </a:solidFill>
                <a:effectLst/>
              </a:rPr>
              <a:t>arrest: True or False if the convict was arrested.</a:t>
            </a:r>
            <a:br>
              <a:rPr lang="en-US" dirty="0"/>
            </a:br>
            <a:r>
              <a:rPr lang="en-US" dirty="0">
                <a:solidFill>
                  <a:srgbClr val="D4D4D4"/>
                </a:solidFill>
                <a:effectLst/>
              </a:rPr>
              <a:t>domestic: True or False if the incident was domestic-related.</a:t>
            </a:r>
            <a:br>
              <a:rPr lang="en-US" dirty="0"/>
            </a:br>
            <a:r>
              <a:rPr lang="en-US" dirty="0">
                <a:solidFill>
                  <a:srgbClr val="D4D4D4"/>
                </a:solidFill>
                <a:effectLst/>
              </a:rPr>
              <a:t>beat: A beat is the smallest police geographic area — each beat has a dedicated police beat car.</a:t>
            </a:r>
            <a:br>
              <a:rPr lang="en-US" dirty="0"/>
            </a:br>
            <a:r>
              <a:rPr lang="en-US" dirty="0">
                <a:solidFill>
                  <a:srgbClr val="D4D4D4"/>
                </a:solidFill>
                <a:effectLst/>
              </a:rPr>
              <a:t>district: District where the incident occurred.</a:t>
            </a:r>
            <a:br>
              <a:rPr lang="en-US" dirty="0"/>
            </a:br>
            <a:r>
              <a:rPr lang="en-US" dirty="0">
                <a:solidFill>
                  <a:srgbClr val="D4D4D4"/>
                </a:solidFill>
                <a:effectLst/>
              </a:rPr>
              <a:t>ward: The City Council district where the incident occurred.</a:t>
            </a:r>
            <a:br>
              <a:rPr lang="en-US" dirty="0"/>
            </a:br>
            <a:r>
              <a:rPr lang="en-US" dirty="0" err="1">
                <a:solidFill>
                  <a:srgbClr val="D4D4D4"/>
                </a:solidFill>
                <a:effectLst/>
              </a:rPr>
              <a:t>community_area</a:t>
            </a:r>
            <a:r>
              <a:rPr lang="en-US" dirty="0">
                <a:solidFill>
                  <a:srgbClr val="D4D4D4"/>
                </a:solidFill>
                <a:effectLst/>
              </a:rPr>
              <a:t>: Chicago has 77 community areas.</a:t>
            </a:r>
            <a:br>
              <a:rPr lang="en-US" dirty="0"/>
            </a:br>
            <a:r>
              <a:rPr lang="en-US" dirty="0" err="1">
                <a:solidFill>
                  <a:srgbClr val="D4D4D4"/>
                </a:solidFill>
                <a:effectLst/>
              </a:rPr>
              <a:t>fbi_code</a:t>
            </a:r>
            <a:r>
              <a:rPr lang="en-US" dirty="0">
                <a:solidFill>
                  <a:srgbClr val="D4D4D4"/>
                </a:solidFill>
                <a:effectLst/>
              </a:rPr>
              <a:t>: Crime classification according to FBI’s National Incident-Based Reporting System (NIBRS).</a:t>
            </a:r>
            <a:br>
              <a:rPr lang="en-US" dirty="0"/>
            </a:br>
            <a:r>
              <a:rPr lang="en-US" dirty="0" err="1">
                <a:solidFill>
                  <a:srgbClr val="D4D4D4"/>
                </a:solidFill>
                <a:effectLst/>
              </a:rPr>
              <a:t>x_coordinate</a:t>
            </a:r>
            <a:r>
              <a:rPr lang="en-US" dirty="0">
                <a:solidFill>
                  <a:srgbClr val="D4D4D4"/>
                </a:solidFill>
                <a:effectLst/>
              </a:rPr>
              <a:t>: The x coordinate of the incident.</a:t>
            </a:r>
            <a:br>
              <a:rPr lang="en-US" dirty="0"/>
            </a:br>
            <a:r>
              <a:rPr lang="en-US" dirty="0" err="1">
                <a:solidFill>
                  <a:srgbClr val="D4D4D4"/>
                </a:solidFill>
                <a:effectLst/>
              </a:rPr>
              <a:t>y_coordinate</a:t>
            </a:r>
            <a:r>
              <a:rPr lang="en-US" dirty="0">
                <a:solidFill>
                  <a:srgbClr val="D4D4D4"/>
                </a:solidFill>
                <a:effectLst/>
              </a:rPr>
              <a:t>: The y coordinate of the incident.</a:t>
            </a:r>
            <a:br>
              <a:rPr lang="en-US" dirty="0"/>
            </a:br>
            <a:r>
              <a:rPr lang="en-US" dirty="0">
                <a:solidFill>
                  <a:srgbClr val="D4D4D4"/>
                </a:solidFill>
                <a:effectLst/>
              </a:rPr>
              <a:t>year: Year the incident occurred.</a:t>
            </a:r>
            <a:br>
              <a:rPr lang="en-US" dirty="0"/>
            </a:br>
            <a:r>
              <a:rPr lang="en-US" dirty="0" err="1">
                <a:solidFill>
                  <a:srgbClr val="D4D4D4"/>
                </a:solidFill>
                <a:effectLst/>
              </a:rPr>
              <a:t>updated_on</a:t>
            </a:r>
            <a:r>
              <a:rPr lang="en-US" dirty="0">
                <a:solidFill>
                  <a:srgbClr val="D4D4D4"/>
                </a:solidFill>
                <a:effectLst/>
              </a:rPr>
              <a:t>: Date and time the record was last updated.</a:t>
            </a:r>
            <a:br>
              <a:rPr lang="en-US" dirty="0"/>
            </a:br>
            <a:r>
              <a:rPr lang="en-US" dirty="0">
                <a:solidFill>
                  <a:srgbClr val="D4D4D4"/>
                </a:solidFill>
                <a:effectLst/>
              </a:rPr>
              <a:t>latitude: The latitude of the incident.</a:t>
            </a:r>
            <a:br>
              <a:rPr lang="en-US" dirty="0"/>
            </a:br>
            <a:r>
              <a:rPr lang="en-US" dirty="0">
                <a:solidFill>
                  <a:srgbClr val="D4D4D4"/>
                </a:solidFill>
                <a:effectLst/>
              </a:rPr>
              <a:t>longitude: The longitude of the incident.</a:t>
            </a:r>
            <a:br>
              <a:rPr lang="en-US" dirty="0"/>
            </a:br>
            <a:r>
              <a:rPr lang="en-US" dirty="0">
                <a:solidFill>
                  <a:srgbClr val="D4D4D4"/>
                </a:solidFill>
                <a:effectLst/>
              </a:rPr>
              <a:t>location: The location of the incident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1496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D4D4D4"/>
                </a:solidFill>
                <a:effectLst/>
              </a:rPr>
              <a:t>unique_key</a:t>
            </a:r>
            <a:r>
              <a:rPr lang="en-US" dirty="0">
                <a:solidFill>
                  <a:srgbClr val="D4D4D4"/>
                </a:solidFill>
                <a:effectLst/>
              </a:rPr>
              <a:t>: Unique identifier for the crime incident.</a:t>
            </a:r>
            <a:br>
              <a:rPr lang="en-US" dirty="0"/>
            </a:br>
            <a:r>
              <a:rPr lang="en-US" dirty="0" err="1">
                <a:solidFill>
                  <a:srgbClr val="D4D4D4"/>
                </a:solidFill>
                <a:effectLst/>
              </a:rPr>
              <a:t>case_number</a:t>
            </a:r>
            <a:r>
              <a:rPr lang="en-US" dirty="0">
                <a:solidFill>
                  <a:srgbClr val="D4D4D4"/>
                </a:solidFill>
                <a:effectLst/>
              </a:rPr>
              <a:t>: Records Division Number assigned to the incident.</a:t>
            </a:r>
            <a:br>
              <a:rPr lang="en-US" dirty="0"/>
            </a:br>
            <a:r>
              <a:rPr lang="en-US" dirty="0">
                <a:solidFill>
                  <a:srgbClr val="D4D4D4"/>
                </a:solidFill>
                <a:effectLst/>
              </a:rPr>
              <a:t>date: Date when the incident occurred.</a:t>
            </a:r>
            <a:br>
              <a:rPr lang="en-US" dirty="0"/>
            </a:br>
            <a:r>
              <a:rPr lang="en-US" dirty="0">
                <a:solidFill>
                  <a:srgbClr val="D4D4D4"/>
                </a:solidFill>
                <a:effectLst/>
              </a:rPr>
              <a:t>block: Block address of the incident.</a:t>
            </a:r>
            <a:br>
              <a:rPr lang="en-US" dirty="0"/>
            </a:br>
            <a:r>
              <a:rPr lang="en-US" dirty="0" err="1">
                <a:solidFill>
                  <a:srgbClr val="D4D4D4"/>
                </a:solidFill>
                <a:effectLst/>
              </a:rPr>
              <a:t>iucr</a:t>
            </a:r>
            <a:r>
              <a:rPr lang="en-US" dirty="0">
                <a:solidFill>
                  <a:srgbClr val="D4D4D4"/>
                </a:solidFill>
                <a:effectLst/>
              </a:rPr>
              <a:t>: The Illinois Uniform Crime Reporting code.</a:t>
            </a:r>
            <a:br>
              <a:rPr lang="en-US" dirty="0"/>
            </a:br>
            <a:r>
              <a:rPr lang="en-US" dirty="0" err="1">
                <a:solidFill>
                  <a:srgbClr val="D4D4D4"/>
                </a:solidFill>
                <a:effectLst/>
              </a:rPr>
              <a:t>primary_type</a:t>
            </a:r>
            <a:r>
              <a:rPr lang="en-US" dirty="0">
                <a:solidFill>
                  <a:srgbClr val="D4D4D4"/>
                </a:solidFill>
                <a:effectLst/>
              </a:rPr>
              <a:t>: The primary description of the crime according to the IUCR code.</a:t>
            </a:r>
            <a:br>
              <a:rPr lang="en-US" dirty="0"/>
            </a:br>
            <a:r>
              <a:rPr lang="en-US" dirty="0">
                <a:solidFill>
                  <a:srgbClr val="D4D4D4"/>
                </a:solidFill>
                <a:effectLst/>
              </a:rPr>
              <a:t>description: Secondary description of the incident.</a:t>
            </a:r>
            <a:br>
              <a:rPr lang="en-US" dirty="0"/>
            </a:br>
            <a:r>
              <a:rPr lang="en-US" dirty="0" err="1">
                <a:solidFill>
                  <a:srgbClr val="D4D4D4"/>
                </a:solidFill>
                <a:effectLst/>
              </a:rPr>
              <a:t>location_description</a:t>
            </a:r>
            <a:r>
              <a:rPr lang="en-US" dirty="0">
                <a:solidFill>
                  <a:srgbClr val="D4D4D4"/>
                </a:solidFill>
                <a:effectLst/>
              </a:rPr>
              <a:t>: Description of the location where the incident occurred.</a:t>
            </a:r>
            <a:br>
              <a:rPr lang="en-US" dirty="0"/>
            </a:br>
            <a:r>
              <a:rPr lang="en-US" dirty="0">
                <a:solidFill>
                  <a:srgbClr val="D4D4D4"/>
                </a:solidFill>
                <a:effectLst/>
              </a:rPr>
              <a:t>arrest: True or False if the convict was arrested.</a:t>
            </a:r>
            <a:br>
              <a:rPr lang="en-US" dirty="0"/>
            </a:br>
            <a:r>
              <a:rPr lang="en-US" dirty="0">
                <a:solidFill>
                  <a:srgbClr val="D4D4D4"/>
                </a:solidFill>
                <a:effectLst/>
              </a:rPr>
              <a:t>domestic: True or False if the incident was domestic-related.</a:t>
            </a:r>
            <a:br>
              <a:rPr lang="en-US" dirty="0"/>
            </a:br>
            <a:r>
              <a:rPr lang="en-US" dirty="0">
                <a:solidFill>
                  <a:srgbClr val="D4D4D4"/>
                </a:solidFill>
                <a:effectLst/>
              </a:rPr>
              <a:t>beat: A beat is the smallest police geographic area — each beat has a dedicated police beat car.</a:t>
            </a:r>
            <a:br>
              <a:rPr lang="en-US" dirty="0"/>
            </a:br>
            <a:r>
              <a:rPr lang="en-US" dirty="0">
                <a:solidFill>
                  <a:srgbClr val="D4D4D4"/>
                </a:solidFill>
                <a:effectLst/>
              </a:rPr>
              <a:t>district: District where the incident occurred.</a:t>
            </a:r>
            <a:br>
              <a:rPr lang="en-US" dirty="0"/>
            </a:br>
            <a:r>
              <a:rPr lang="en-US" dirty="0">
                <a:solidFill>
                  <a:srgbClr val="D4D4D4"/>
                </a:solidFill>
                <a:effectLst/>
              </a:rPr>
              <a:t>ward: The City Council district where the incident occurred.</a:t>
            </a:r>
            <a:br>
              <a:rPr lang="en-US" dirty="0"/>
            </a:br>
            <a:r>
              <a:rPr lang="en-US" dirty="0" err="1">
                <a:solidFill>
                  <a:srgbClr val="D4D4D4"/>
                </a:solidFill>
                <a:effectLst/>
              </a:rPr>
              <a:t>community_area</a:t>
            </a:r>
            <a:r>
              <a:rPr lang="en-US" dirty="0">
                <a:solidFill>
                  <a:srgbClr val="D4D4D4"/>
                </a:solidFill>
                <a:effectLst/>
              </a:rPr>
              <a:t>: Chicago has 77 community areas.</a:t>
            </a:r>
            <a:br>
              <a:rPr lang="en-US" dirty="0"/>
            </a:br>
            <a:r>
              <a:rPr lang="en-US" dirty="0" err="1">
                <a:solidFill>
                  <a:srgbClr val="D4D4D4"/>
                </a:solidFill>
                <a:effectLst/>
              </a:rPr>
              <a:t>fbi_code</a:t>
            </a:r>
            <a:r>
              <a:rPr lang="en-US" dirty="0">
                <a:solidFill>
                  <a:srgbClr val="D4D4D4"/>
                </a:solidFill>
                <a:effectLst/>
              </a:rPr>
              <a:t>: Crime classification according to FBI’s National Incident-Based Reporting System (NIBRS).</a:t>
            </a:r>
            <a:br>
              <a:rPr lang="en-US" dirty="0"/>
            </a:br>
            <a:r>
              <a:rPr lang="en-US" dirty="0" err="1">
                <a:solidFill>
                  <a:srgbClr val="D4D4D4"/>
                </a:solidFill>
                <a:effectLst/>
              </a:rPr>
              <a:t>x_coordinate</a:t>
            </a:r>
            <a:r>
              <a:rPr lang="en-US" dirty="0">
                <a:solidFill>
                  <a:srgbClr val="D4D4D4"/>
                </a:solidFill>
                <a:effectLst/>
              </a:rPr>
              <a:t>: The x coordinate of the incident.</a:t>
            </a:r>
            <a:br>
              <a:rPr lang="en-US" dirty="0"/>
            </a:br>
            <a:r>
              <a:rPr lang="en-US" dirty="0" err="1">
                <a:solidFill>
                  <a:srgbClr val="D4D4D4"/>
                </a:solidFill>
                <a:effectLst/>
              </a:rPr>
              <a:t>y_coordinate</a:t>
            </a:r>
            <a:r>
              <a:rPr lang="en-US" dirty="0">
                <a:solidFill>
                  <a:srgbClr val="D4D4D4"/>
                </a:solidFill>
                <a:effectLst/>
              </a:rPr>
              <a:t>: The y coordinate of the incident.</a:t>
            </a:r>
            <a:br>
              <a:rPr lang="en-US" dirty="0"/>
            </a:br>
            <a:r>
              <a:rPr lang="en-US" dirty="0">
                <a:solidFill>
                  <a:srgbClr val="D4D4D4"/>
                </a:solidFill>
                <a:effectLst/>
              </a:rPr>
              <a:t>year: Year the incident occurred.</a:t>
            </a:r>
            <a:br>
              <a:rPr lang="en-US" dirty="0"/>
            </a:br>
            <a:r>
              <a:rPr lang="en-US" dirty="0" err="1">
                <a:solidFill>
                  <a:srgbClr val="D4D4D4"/>
                </a:solidFill>
                <a:effectLst/>
              </a:rPr>
              <a:t>updated_on</a:t>
            </a:r>
            <a:r>
              <a:rPr lang="en-US" dirty="0">
                <a:solidFill>
                  <a:srgbClr val="D4D4D4"/>
                </a:solidFill>
                <a:effectLst/>
              </a:rPr>
              <a:t>: Date and time the record was last updated.</a:t>
            </a:r>
            <a:br>
              <a:rPr lang="en-US" dirty="0"/>
            </a:br>
            <a:r>
              <a:rPr lang="en-US" dirty="0">
                <a:solidFill>
                  <a:srgbClr val="D4D4D4"/>
                </a:solidFill>
                <a:effectLst/>
              </a:rPr>
              <a:t>latitude: The latitude of the incident.</a:t>
            </a:r>
            <a:br>
              <a:rPr lang="en-US" dirty="0"/>
            </a:br>
            <a:r>
              <a:rPr lang="en-US" dirty="0">
                <a:solidFill>
                  <a:srgbClr val="D4D4D4"/>
                </a:solidFill>
                <a:effectLst/>
              </a:rPr>
              <a:t>longitude: The longitude of the incident.</a:t>
            </a:r>
            <a:br>
              <a:rPr lang="en-US" dirty="0"/>
            </a:br>
            <a:r>
              <a:rPr lang="en-US" dirty="0">
                <a:solidFill>
                  <a:srgbClr val="D4D4D4"/>
                </a:solidFill>
                <a:effectLst/>
              </a:rPr>
              <a:t>location: The location of the incident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3614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D4D4D4"/>
                </a:solidFill>
                <a:effectLst/>
              </a:rPr>
              <a:t>unique_key</a:t>
            </a:r>
            <a:r>
              <a:rPr lang="en-US" dirty="0">
                <a:solidFill>
                  <a:srgbClr val="D4D4D4"/>
                </a:solidFill>
                <a:effectLst/>
              </a:rPr>
              <a:t>: Unique identifier for the crime incident.</a:t>
            </a:r>
            <a:br>
              <a:rPr lang="en-US" dirty="0"/>
            </a:br>
            <a:r>
              <a:rPr lang="en-US" dirty="0" err="1">
                <a:solidFill>
                  <a:srgbClr val="D4D4D4"/>
                </a:solidFill>
                <a:effectLst/>
              </a:rPr>
              <a:t>case_number</a:t>
            </a:r>
            <a:r>
              <a:rPr lang="en-US" dirty="0">
                <a:solidFill>
                  <a:srgbClr val="D4D4D4"/>
                </a:solidFill>
                <a:effectLst/>
              </a:rPr>
              <a:t>: Records Division Number assigned to the incident.</a:t>
            </a:r>
            <a:br>
              <a:rPr lang="en-US" dirty="0"/>
            </a:br>
            <a:r>
              <a:rPr lang="en-US" dirty="0">
                <a:solidFill>
                  <a:srgbClr val="D4D4D4"/>
                </a:solidFill>
                <a:effectLst/>
              </a:rPr>
              <a:t>date: Date when the incident occurred.</a:t>
            </a:r>
            <a:br>
              <a:rPr lang="en-US" dirty="0"/>
            </a:br>
            <a:r>
              <a:rPr lang="en-US" dirty="0">
                <a:solidFill>
                  <a:srgbClr val="D4D4D4"/>
                </a:solidFill>
                <a:effectLst/>
              </a:rPr>
              <a:t>block: Block address of the incident.</a:t>
            </a:r>
            <a:br>
              <a:rPr lang="en-US" dirty="0"/>
            </a:br>
            <a:r>
              <a:rPr lang="en-US" dirty="0" err="1">
                <a:solidFill>
                  <a:srgbClr val="D4D4D4"/>
                </a:solidFill>
                <a:effectLst/>
              </a:rPr>
              <a:t>iucr</a:t>
            </a:r>
            <a:r>
              <a:rPr lang="en-US" dirty="0">
                <a:solidFill>
                  <a:srgbClr val="D4D4D4"/>
                </a:solidFill>
                <a:effectLst/>
              </a:rPr>
              <a:t>: The Illinois Uniform Crime Reporting code.</a:t>
            </a:r>
            <a:br>
              <a:rPr lang="en-US" dirty="0"/>
            </a:br>
            <a:r>
              <a:rPr lang="en-US" dirty="0" err="1">
                <a:solidFill>
                  <a:srgbClr val="D4D4D4"/>
                </a:solidFill>
                <a:effectLst/>
              </a:rPr>
              <a:t>primary_type</a:t>
            </a:r>
            <a:r>
              <a:rPr lang="en-US" dirty="0">
                <a:solidFill>
                  <a:srgbClr val="D4D4D4"/>
                </a:solidFill>
                <a:effectLst/>
              </a:rPr>
              <a:t>: The primary description of the crime according to the IUCR code.</a:t>
            </a:r>
            <a:br>
              <a:rPr lang="en-US" dirty="0"/>
            </a:br>
            <a:r>
              <a:rPr lang="en-US" dirty="0">
                <a:solidFill>
                  <a:srgbClr val="D4D4D4"/>
                </a:solidFill>
                <a:effectLst/>
              </a:rPr>
              <a:t>description: Secondary description of the incident.</a:t>
            </a:r>
            <a:br>
              <a:rPr lang="en-US" dirty="0"/>
            </a:br>
            <a:r>
              <a:rPr lang="en-US" dirty="0" err="1">
                <a:solidFill>
                  <a:srgbClr val="D4D4D4"/>
                </a:solidFill>
                <a:effectLst/>
              </a:rPr>
              <a:t>location_description</a:t>
            </a:r>
            <a:r>
              <a:rPr lang="en-US" dirty="0">
                <a:solidFill>
                  <a:srgbClr val="D4D4D4"/>
                </a:solidFill>
                <a:effectLst/>
              </a:rPr>
              <a:t>: Description of the location where the incident occurred.</a:t>
            </a:r>
            <a:br>
              <a:rPr lang="en-US" dirty="0"/>
            </a:br>
            <a:r>
              <a:rPr lang="en-US" dirty="0">
                <a:solidFill>
                  <a:srgbClr val="D4D4D4"/>
                </a:solidFill>
                <a:effectLst/>
              </a:rPr>
              <a:t>arrest: True or False if the convict was arrested.</a:t>
            </a:r>
            <a:br>
              <a:rPr lang="en-US" dirty="0"/>
            </a:br>
            <a:r>
              <a:rPr lang="en-US" dirty="0">
                <a:solidFill>
                  <a:srgbClr val="D4D4D4"/>
                </a:solidFill>
                <a:effectLst/>
              </a:rPr>
              <a:t>domestic: True or False if the incident was domestic-related.</a:t>
            </a:r>
            <a:br>
              <a:rPr lang="en-US" dirty="0"/>
            </a:br>
            <a:r>
              <a:rPr lang="en-US" dirty="0">
                <a:solidFill>
                  <a:srgbClr val="D4D4D4"/>
                </a:solidFill>
                <a:effectLst/>
              </a:rPr>
              <a:t>beat: A beat is the smallest police geographic area — each beat has a dedicated police beat car.</a:t>
            </a:r>
            <a:br>
              <a:rPr lang="en-US" dirty="0"/>
            </a:br>
            <a:r>
              <a:rPr lang="en-US" dirty="0">
                <a:solidFill>
                  <a:srgbClr val="D4D4D4"/>
                </a:solidFill>
                <a:effectLst/>
              </a:rPr>
              <a:t>district: District where the incident occurred.</a:t>
            </a:r>
            <a:br>
              <a:rPr lang="en-US" dirty="0"/>
            </a:br>
            <a:r>
              <a:rPr lang="en-US" dirty="0">
                <a:solidFill>
                  <a:srgbClr val="D4D4D4"/>
                </a:solidFill>
                <a:effectLst/>
              </a:rPr>
              <a:t>ward: The City Council district where the incident occurred.</a:t>
            </a:r>
            <a:br>
              <a:rPr lang="en-US" dirty="0"/>
            </a:br>
            <a:r>
              <a:rPr lang="en-US" dirty="0" err="1">
                <a:solidFill>
                  <a:srgbClr val="D4D4D4"/>
                </a:solidFill>
                <a:effectLst/>
              </a:rPr>
              <a:t>community_area</a:t>
            </a:r>
            <a:r>
              <a:rPr lang="en-US" dirty="0">
                <a:solidFill>
                  <a:srgbClr val="D4D4D4"/>
                </a:solidFill>
                <a:effectLst/>
              </a:rPr>
              <a:t>: Chicago has 77 community areas.</a:t>
            </a:r>
            <a:br>
              <a:rPr lang="en-US" dirty="0"/>
            </a:br>
            <a:r>
              <a:rPr lang="en-US" dirty="0" err="1">
                <a:solidFill>
                  <a:srgbClr val="D4D4D4"/>
                </a:solidFill>
                <a:effectLst/>
              </a:rPr>
              <a:t>fbi_code</a:t>
            </a:r>
            <a:r>
              <a:rPr lang="en-US" dirty="0">
                <a:solidFill>
                  <a:srgbClr val="D4D4D4"/>
                </a:solidFill>
                <a:effectLst/>
              </a:rPr>
              <a:t>: Crime classification according to FBI’s National Incident-Based Reporting System (NIBRS).</a:t>
            </a:r>
            <a:br>
              <a:rPr lang="en-US" dirty="0"/>
            </a:br>
            <a:r>
              <a:rPr lang="en-US" dirty="0" err="1">
                <a:solidFill>
                  <a:srgbClr val="D4D4D4"/>
                </a:solidFill>
                <a:effectLst/>
              </a:rPr>
              <a:t>x_coordinate</a:t>
            </a:r>
            <a:r>
              <a:rPr lang="en-US" dirty="0">
                <a:solidFill>
                  <a:srgbClr val="D4D4D4"/>
                </a:solidFill>
                <a:effectLst/>
              </a:rPr>
              <a:t>: The x coordinate of the incident.</a:t>
            </a:r>
            <a:br>
              <a:rPr lang="en-US" dirty="0"/>
            </a:br>
            <a:r>
              <a:rPr lang="en-US" dirty="0" err="1">
                <a:solidFill>
                  <a:srgbClr val="D4D4D4"/>
                </a:solidFill>
                <a:effectLst/>
              </a:rPr>
              <a:t>y_coordinate</a:t>
            </a:r>
            <a:r>
              <a:rPr lang="en-US" dirty="0">
                <a:solidFill>
                  <a:srgbClr val="D4D4D4"/>
                </a:solidFill>
                <a:effectLst/>
              </a:rPr>
              <a:t>: The y coordinate of the incident.</a:t>
            </a:r>
            <a:br>
              <a:rPr lang="en-US" dirty="0"/>
            </a:br>
            <a:r>
              <a:rPr lang="en-US" dirty="0">
                <a:solidFill>
                  <a:srgbClr val="D4D4D4"/>
                </a:solidFill>
                <a:effectLst/>
              </a:rPr>
              <a:t>year: Year the incident occurred.</a:t>
            </a:r>
            <a:br>
              <a:rPr lang="en-US" dirty="0"/>
            </a:br>
            <a:r>
              <a:rPr lang="en-US" dirty="0" err="1">
                <a:solidFill>
                  <a:srgbClr val="D4D4D4"/>
                </a:solidFill>
                <a:effectLst/>
              </a:rPr>
              <a:t>updated_on</a:t>
            </a:r>
            <a:r>
              <a:rPr lang="en-US" dirty="0">
                <a:solidFill>
                  <a:srgbClr val="D4D4D4"/>
                </a:solidFill>
                <a:effectLst/>
              </a:rPr>
              <a:t>: Date and time the record was last updated.</a:t>
            </a:r>
            <a:br>
              <a:rPr lang="en-US" dirty="0"/>
            </a:br>
            <a:r>
              <a:rPr lang="en-US" dirty="0">
                <a:solidFill>
                  <a:srgbClr val="D4D4D4"/>
                </a:solidFill>
                <a:effectLst/>
              </a:rPr>
              <a:t>latitude: The latitude of the incident.</a:t>
            </a:r>
            <a:br>
              <a:rPr lang="en-US" dirty="0"/>
            </a:br>
            <a:r>
              <a:rPr lang="en-US" dirty="0">
                <a:solidFill>
                  <a:srgbClr val="D4D4D4"/>
                </a:solidFill>
                <a:effectLst/>
              </a:rPr>
              <a:t>longitude: The longitude of the incident.</a:t>
            </a:r>
            <a:br>
              <a:rPr lang="en-US" dirty="0"/>
            </a:br>
            <a:r>
              <a:rPr lang="en-US" dirty="0">
                <a:solidFill>
                  <a:srgbClr val="D4D4D4"/>
                </a:solidFill>
                <a:effectLst/>
              </a:rPr>
              <a:t>location: The location of the incident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683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Normalisasi</a:t>
            </a:r>
            <a:r>
              <a:rPr lang="en-US" dirty="0"/>
              <a:t>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12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2558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28658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8387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12861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3091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359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1822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7124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1327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altLang="ja-JP" dirty="0"/>
              <a:t>MAPE </a:t>
            </a:r>
            <a:r>
              <a:rPr lang="en-ID" altLang="ja-JP" dirty="0" err="1"/>
              <a:t>adalah</a:t>
            </a:r>
            <a:r>
              <a:rPr lang="en-ID" altLang="ja-JP" dirty="0"/>
              <a:t> </a:t>
            </a:r>
            <a:r>
              <a:rPr lang="en-ID" altLang="ja-JP" dirty="0" err="1"/>
              <a:t>metrik</a:t>
            </a:r>
            <a:r>
              <a:rPr lang="en-ID" altLang="ja-JP" dirty="0"/>
              <a:t> </a:t>
            </a:r>
            <a:r>
              <a:rPr lang="en-ID" altLang="ja-JP" dirty="0" err="1"/>
              <a:t>kesalahan</a:t>
            </a:r>
            <a:r>
              <a:rPr lang="en-ID" altLang="ja-JP" dirty="0"/>
              <a:t> </a:t>
            </a:r>
            <a:r>
              <a:rPr lang="en-ID" altLang="ja-JP" dirty="0" err="1"/>
              <a:t>dalam</a:t>
            </a:r>
            <a:r>
              <a:rPr lang="en-ID" altLang="ja-JP" dirty="0"/>
              <a:t> </a:t>
            </a:r>
            <a:r>
              <a:rPr lang="en-ID" altLang="ja-JP" dirty="0" err="1"/>
              <a:t>bentuk</a:t>
            </a:r>
            <a:r>
              <a:rPr lang="en-ID" altLang="ja-JP" dirty="0"/>
              <a:t> </a:t>
            </a:r>
            <a:r>
              <a:rPr lang="en-ID" altLang="ja-JP" dirty="0" err="1"/>
              <a:t>persentase</a:t>
            </a:r>
            <a:r>
              <a:rPr lang="en-ID" altLang="ja-JP" dirty="0"/>
              <a:t> yang </a:t>
            </a:r>
            <a:r>
              <a:rPr lang="en-ID" altLang="ja-JP" dirty="0" err="1"/>
              <a:t>mengukur</a:t>
            </a:r>
            <a:r>
              <a:rPr lang="en-ID" altLang="ja-JP" dirty="0"/>
              <a:t> rata-rata </a:t>
            </a:r>
            <a:r>
              <a:rPr lang="en-ID" altLang="ja-JP" dirty="0" err="1"/>
              <a:t>selisih</a:t>
            </a:r>
            <a:r>
              <a:rPr lang="en-ID" altLang="ja-JP" dirty="0"/>
              <a:t> </a:t>
            </a:r>
            <a:r>
              <a:rPr lang="en-ID" altLang="ja-JP" dirty="0" err="1"/>
              <a:t>persentase</a:t>
            </a:r>
            <a:r>
              <a:rPr lang="en-ID" altLang="ja-JP" dirty="0"/>
              <a:t> </a:t>
            </a:r>
            <a:r>
              <a:rPr lang="en-ID" altLang="ja-JP" dirty="0" err="1"/>
              <a:t>absolut</a:t>
            </a:r>
            <a:r>
              <a:rPr lang="en-ID" altLang="ja-JP" dirty="0"/>
              <a:t> </a:t>
            </a:r>
            <a:r>
              <a:rPr lang="en-ID" altLang="ja-JP" dirty="0" err="1"/>
              <a:t>antara</a:t>
            </a:r>
            <a:r>
              <a:rPr lang="en-ID" altLang="ja-JP" dirty="0"/>
              <a:t> </a:t>
            </a:r>
            <a:r>
              <a:rPr lang="en-ID" altLang="ja-JP" dirty="0" err="1"/>
              <a:t>nilai</a:t>
            </a:r>
            <a:r>
              <a:rPr lang="en-ID" altLang="ja-JP" dirty="0"/>
              <a:t> </a:t>
            </a:r>
            <a:r>
              <a:rPr lang="en-ID" altLang="ja-JP" dirty="0" err="1"/>
              <a:t>prediksi</a:t>
            </a:r>
            <a:r>
              <a:rPr lang="en-ID" altLang="ja-JP" dirty="0"/>
              <a:t> dan </a:t>
            </a:r>
            <a:r>
              <a:rPr lang="en-ID" altLang="ja-JP" dirty="0" err="1"/>
              <a:t>nilai</a:t>
            </a:r>
            <a:r>
              <a:rPr lang="en-ID" altLang="ja-JP" dirty="0"/>
              <a:t> </a:t>
            </a:r>
            <a:r>
              <a:rPr lang="en-ID" altLang="ja-JP" dirty="0" err="1"/>
              <a:t>sebenarnya</a:t>
            </a:r>
            <a:r>
              <a:rPr lang="en-ID" altLang="ja-JP" dirty="0"/>
              <a:t>.</a:t>
            </a:r>
          </a:p>
          <a:p>
            <a:r>
              <a:rPr lang="en-ID" altLang="ja-JP" dirty="0"/>
              <a:t>Pada </a:t>
            </a:r>
            <a:r>
              <a:rPr lang="en-ID" altLang="ja-JP" dirty="0" err="1"/>
              <a:t>kasus</a:t>
            </a:r>
            <a:r>
              <a:rPr lang="en-ID" altLang="ja-JP" dirty="0"/>
              <a:t> </a:t>
            </a:r>
            <a:r>
              <a:rPr lang="en-ID" altLang="ja-JP" dirty="0" err="1"/>
              <a:t>ini</a:t>
            </a:r>
            <a:r>
              <a:rPr lang="en-ID" altLang="ja-JP" dirty="0"/>
              <a:t>, </a:t>
            </a:r>
            <a:r>
              <a:rPr lang="en-ID" altLang="ja-JP" dirty="0" err="1"/>
              <a:t>prediksi</a:t>
            </a:r>
            <a:r>
              <a:rPr lang="en-ID" altLang="ja-JP" dirty="0"/>
              <a:t> model </a:t>
            </a:r>
            <a:r>
              <a:rPr lang="en-ID" altLang="ja-JP" dirty="0" err="1"/>
              <a:t>memiliki</a:t>
            </a:r>
            <a:r>
              <a:rPr lang="en-ID" altLang="ja-JP" dirty="0"/>
              <a:t> rata-rata </a:t>
            </a:r>
            <a:r>
              <a:rPr lang="en-ID" altLang="ja-JP" dirty="0" err="1"/>
              <a:t>kesalahan</a:t>
            </a:r>
            <a:r>
              <a:rPr lang="en-ID" altLang="ja-JP" dirty="0"/>
              <a:t> </a:t>
            </a:r>
            <a:r>
              <a:rPr lang="en-ID" altLang="ja-JP" dirty="0" err="1"/>
              <a:t>persentase</a:t>
            </a:r>
            <a:r>
              <a:rPr lang="en-ID" altLang="ja-JP" dirty="0"/>
              <a:t> </a:t>
            </a:r>
            <a:r>
              <a:rPr lang="en-ID" altLang="ja-JP" dirty="0" err="1"/>
              <a:t>absolut</a:t>
            </a:r>
            <a:r>
              <a:rPr lang="en-ID" altLang="ja-JP" dirty="0"/>
              <a:t> </a:t>
            </a:r>
            <a:r>
              <a:rPr lang="en-ID" altLang="ja-JP" dirty="0" err="1"/>
              <a:t>sebesar</a:t>
            </a:r>
            <a:r>
              <a:rPr lang="en-ID" altLang="ja-JP" dirty="0"/>
              <a:t> 14.04% </a:t>
            </a:r>
            <a:r>
              <a:rPr lang="en-ID" altLang="ja-JP" dirty="0" err="1"/>
              <a:t>jika</a:t>
            </a:r>
            <a:r>
              <a:rPr lang="en-ID" altLang="ja-JP" dirty="0"/>
              <a:t> </a:t>
            </a:r>
            <a:r>
              <a:rPr lang="en-ID" altLang="ja-JP" dirty="0" err="1"/>
              <a:t>dibandingkan</a:t>
            </a:r>
            <a:r>
              <a:rPr lang="en-ID" altLang="ja-JP" dirty="0"/>
              <a:t> </a:t>
            </a:r>
            <a:r>
              <a:rPr lang="en-ID" altLang="ja-JP" dirty="0" err="1"/>
              <a:t>dengan</a:t>
            </a:r>
            <a:r>
              <a:rPr lang="en-ID" altLang="ja-JP" dirty="0"/>
              <a:t> </a:t>
            </a:r>
            <a:r>
              <a:rPr lang="en-ID" altLang="ja-JP" dirty="0" err="1"/>
              <a:t>nilai</a:t>
            </a:r>
            <a:r>
              <a:rPr lang="en-ID" altLang="ja-JP" dirty="0"/>
              <a:t> </a:t>
            </a:r>
            <a:r>
              <a:rPr lang="en-ID" altLang="ja-JP" dirty="0" err="1"/>
              <a:t>sebenarnya</a:t>
            </a:r>
            <a:r>
              <a:rPr lang="en-ID" altLang="ja-JP" dirty="0"/>
              <a:t>. Nilai MAPE yang </a:t>
            </a:r>
            <a:r>
              <a:rPr lang="en-ID" altLang="ja-JP" dirty="0" err="1"/>
              <a:t>lebih</a:t>
            </a:r>
            <a:r>
              <a:rPr lang="en-ID" altLang="ja-JP" dirty="0"/>
              <a:t> </a:t>
            </a:r>
            <a:r>
              <a:rPr lang="en-ID" altLang="ja-JP" dirty="0" err="1"/>
              <a:t>rendah</a:t>
            </a:r>
            <a:r>
              <a:rPr lang="en-ID" altLang="ja-JP" dirty="0"/>
              <a:t> </a:t>
            </a:r>
            <a:r>
              <a:rPr lang="en-ID" altLang="ja-JP" dirty="0" err="1"/>
              <a:t>menunjukkan</a:t>
            </a:r>
            <a:r>
              <a:rPr lang="en-ID" altLang="ja-JP" dirty="0"/>
              <a:t> </a:t>
            </a:r>
            <a:r>
              <a:rPr lang="en-ID" altLang="ja-JP" dirty="0" err="1"/>
              <a:t>performa</a:t>
            </a:r>
            <a:r>
              <a:rPr lang="en-ID" altLang="ja-JP" dirty="0"/>
              <a:t> model yang </a:t>
            </a:r>
            <a:r>
              <a:rPr lang="en-ID" altLang="ja-JP" dirty="0" err="1"/>
              <a:t>lebih</a:t>
            </a:r>
            <a:r>
              <a:rPr lang="en-ID" altLang="ja-JP" dirty="0"/>
              <a:t> </a:t>
            </a:r>
            <a:r>
              <a:rPr lang="en-ID" altLang="ja-JP" dirty="0" err="1"/>
              <a:t>baik</a:t>
            </a:r>
            <a:r>
              <a:rPr lang="en-ID" altLang="ja-JP" dirty="0"/>
              <a:t>. </a:t>
            </a:r>
            <a:r>
              <a:rPr lang="en-ID" altLang="ja-JP" dirty="0" err="1"/>
              <a:t>disam</a:t>
            </a:r>
            <a:endParaRPr kumimoji="1" lang="ja-JP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14988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3093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Trend </a:t>
            </a:r>
            <a:r>
              <a:rPr lang="en-US" dirty="0" err="1"/>
              <a:t>tertinggi</a:t>
            </a:r>
            <a:r>
              <a:rPr lang="en-US" dirty="0"/>
              <a:t> </a:t>
            </a:r>
            <a:r>
              <a:rPr lang="en-US" dirty="0" err="1"/>
              <a:t>dikota</a:t>
            </a:r>
            <a:r>
              <a:rPr lang="en-US" dirty="0"/>
              <a:t> mana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8897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Prophet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adalah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algoritma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yg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dikembangkan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oleh Tim Core Data Science Facebook yang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kemudian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dirilis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sebagai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software open source</a:t>
            </a:r>
          </a:p>
          <a:p>
            <a:pPr algn="l"/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Prophet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adalah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model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untuk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meramalkan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data time series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berdasarkan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model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aditif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di mana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tren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non-linear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disesuaikan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dengan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musiman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tahunan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,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mingguan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, dan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harian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,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ditambah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dengan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efek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hari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libur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. </a:t>
            </a:r>
          </a:p>
          <a:p>
            <a:pPr algn="l"/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Prophet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bekerja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dengan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baik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untuk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time series yang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memiliki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efek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musiman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yang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kuat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dan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beberapa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musim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data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historis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.</a:t>
            </a:r>
          </a:p>
          <a:p>
            <a:pPr algn="l"/>
            <a:endParaRPr lang="en-ID" b="0" i="0" dirty="0">
              <a:solidFill>
                <a:srgbClr val="FFFFFF"/>
              </a:solidFill>
              <a:effectLst/>
              <a:latin typeface="Söhne"/>
            </a:endParaRPr>
          </a:p>
          <a:p>
            <a:pPr algn="l"/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why prophet</a:t>
            </a:r>
          </a:p>
          <a:p>
            <a:pPr algn="l"/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Prophet,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sebagai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alat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untuk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meramalkan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data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deret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waktu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,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memiliki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beberapa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keunggulan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yang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membuatnya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menjadi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pilihan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yang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baik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dalam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beberapa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kasus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Mudah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Digunakan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: Prophet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dirancang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dengan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antarmuka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pengguna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yang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sederhana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dan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mudah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dipahami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.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Pengguna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tidak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perlu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menjadi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ahli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statistik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atau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data science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untuk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dapat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menggunakannya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dengan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efektif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Model Additive yang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Fleksibel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: Prophet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menggunakan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model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aditif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yang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memungkinkan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untuk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menambahkan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komponen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musiman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tahunan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,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mingguan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, dan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harian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,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serta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efek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hari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libur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dengan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mudah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.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Ini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memungkinkan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pengguna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untuk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dengan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cepat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menyesuaikan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model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dengan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data yang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mereka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miliki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Penanganan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Outlier: Prophet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secara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otomatis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dapat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menangani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outlier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dalam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data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deret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waktu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,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sehingga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tidak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memerlukan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pengolahan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khusus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untuk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mengatasi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nilai-nilai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ekstrim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Dukungan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untuk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Tren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Non-linear: Model Prophet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mampu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menyesuaikan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tren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non-linear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dalam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data, yang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membantu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dalam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meramalkan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data yang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tidak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memiliki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tren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linear yang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jelas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Penanganan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Data yang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Hilang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: Prophet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dapat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mengatasi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data yang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hilang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dengan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baik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dan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memberikan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ramalan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yang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dapat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diandalkan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bahkan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ketika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ada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kekosongan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dalam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data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deret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waktu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Skalabilitas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: Prophet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dapat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digunakan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untuk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meramalkan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deret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waktu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dengan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beberapa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musim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data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historis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,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sehingga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cocok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untuk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data yang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memiliki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pola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musiman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yang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kuat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dan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banyak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data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historis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yang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tersedia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Dikembangkan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oleh Facebook: Prophet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dikembangkan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oleh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tim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data science Facebook, yang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menjamin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dukungan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dan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pemeliharaan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yang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baik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serta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pembaruan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secara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berkala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Meskipun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Prophet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memiliki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banyak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keunggulan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,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perlu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diingat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bahwa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tidak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ada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satu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alat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yang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cocok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untuk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semua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jenis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data dan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kasus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penggunaan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.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Penting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untuk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memahami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karakteristik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data Anda dan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mempertimbangkan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kebutuhan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dan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tujuan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analisis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Anda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sebelum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memilih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alat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 yang </a:t>
            </a:r>
            <a:r>
              <a:rPr lang="en-ID" b="0" i="0" dirty="0" err="1">
                <a:solidFill>
                  <a:srgbClr val="FFFFFF"/>
                </a:solidFill>
                <a:effectLst/>
                <a:latin typeface="Söhne"/>
              </a:rPr>
              <a:t>sesuai</a:t>
            </a:r>
            <a:r>
              <a:rPr lang="en-ID" b="0" i="0" dirty="0">
                <a:solidFill>
                  <a:srgbClr val="FFFFFF"/>
                </a:solidFill>
                <a:effectLst/>
                <a:latin typeface="Söhne"/>
              </a:rPr>
              <a:t>.</a:t>
            </a:r>
          </a:p>
          <a:p>
            <a:br>
              <a:rPr lang="en-ID" b="0" i="0" dirty="0">
                <a:solidFill>
                  <a:srgbClr val="FFFFFF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485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Pandas :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mengolah</a:t>
            </a:r>
            <a:r>
              <a:rPr lang="en-US" dirty="0"/>
              <a:t> dan </a:t>
            </a:r>
            <a:r>
              <a:rPr lang="en-US" dirty="0" err="1"/>
              <a:t>menganalisis</a:t>
            </a:r>
            <a:r>
              <a:rPr lang="en-US" dirty="0"/>
              <a:t> data </a:t>
            </a:r>
            <a:br>
              <a:rPr lang="en-US" dirty="0"/>
            </a:br>
            <a:r>
              <a:rPr lang="en-US" dirty="0" err="1"/>
              <a:t>Matplot</a:t>
            </a:r>
            <a:r>
              <a:rPr lang="en-US" dirty="0"/>
              <a:t> &amp; seaborn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visualisasi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277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1920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9002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unique_key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Identifikasi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unik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untuk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kejadian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kejahatan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case_number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Nomor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yang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diberikan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oleh Divisi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Rekaman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untuk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kejadian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tersebut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date: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Tanggal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ketika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kejadian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terjadi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block: Alamat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blok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tempat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kejadian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terjadi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iucr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: Kode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Pelaporan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Kejahatan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Illinois Uniform (IUCR).</a:t>
            </a:r>
          </a:p>
          <a:p>
            <a:pPr algn="l">
              <a:buFont typeface="+mj-lt"/>
              <a:buAutoNum type="arabicPeriod"/>
            </a:pP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primary_type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Deskripsi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utama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kejahatan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berdasarkan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kode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IUCR.</a:t>
            </a:r>
          </a:p>
          <a:p>
            <a:pPr algn="l">
              <a:buFont typeface="+mj-lt"/>
              <a:buAutoNum type="arabicPeriod"/>
            </a:pP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description: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Deskripsi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sekunder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dari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kejadian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location_description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Deskripsi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lokasi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tempat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kejadian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terjadi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arrest: True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atau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False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jika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tersangka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ditangkap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domestic: True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atau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False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jika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kejadian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tersebut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terkait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dengan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kekerasan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dalam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rumah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tangga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beat: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Suatu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wilayah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geografis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terkecil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oleh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polisi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-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setiap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beat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memiliki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mobil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polisi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patroli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khusus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district: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Distrik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tempat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kejadian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terjadi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ward: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Distrik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Dewan Kota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tempat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kejadian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terjadi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community_area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: Chicago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memiliki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77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daerah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komunitas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fbi_code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Klasifikasi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kejahatan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berdasarkan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National Incident-Based Reporting System (NIBRS) FBI.</a:t>
            </a:r>
          </a:p>
          <a:p>
            <a:pPr algn="l">
              <a:buFont typeface="+mj-lt"/>
              <a:buAutoNum type="arabicPeriod"/>
            </a:pP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x_coordinate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Koordinat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x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dari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kejadian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y_coordinate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Koordinat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y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dari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kejadian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year: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Tahun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kejadian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terjadi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updated_on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Tanggal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dan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waktu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catatan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terakhir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diperbarui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latitude: Garis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lintang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dari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kejadian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longitude: Garis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bujur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dari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kejadian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location: Lokasi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kejadian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119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unique_key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Identifikasi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unik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untuk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kejadian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kejahatan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case_number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Nomor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yang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diberikan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oleh Divisi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Rekaman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untuk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kejadian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tersebut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date: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Tanggal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ketika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kejadian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terjadi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block: Alamat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blok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tempat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kejadian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terjadi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iucr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: Kode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Pelaporan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Kejahatan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Illinois Uniform (IUCR).</a:t>
            </a:r>
          </a:p>
          <a:p>
            <a:pPr algn="l">
              <a:buFont typeface="+mj-lt"/>
              <a:buAutoNum type="arabicPeriod"/>
            </a:pP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primary_type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Deskripsi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utama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kejahatan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berdasarkan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kode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IUCR.</a:t>
            </a:r>
          </a:p>
          <a:p>
            <a:pPr algn="l">
              <a:buFont typeface="+mj-lt"/>
              <a:buAutoNum type="arabicPeriod"/>
            </a:pP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description: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Deskripsi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sekunder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dari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kejadian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location_description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Deskripsi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lokasi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tempat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kejadian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terjadi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arrest: True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atau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False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jika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tersangka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ditangkap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domestic: True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atau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False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jika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kejadian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tersebut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terkait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dengan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kekerasan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dalam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rumah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tangga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beat: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Suatu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wilayah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geografis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terkecil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oleh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polisi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-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setiap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beat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memiliki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mobil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polisi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patroli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khusus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district: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Distrik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tempat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kejadian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terjadi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ward: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Distrik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Dewan Kota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tempat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kejadian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terjadi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community_area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: Chicago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memiliki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77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daerah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komunitas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fbi_code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Klasifikasi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kejahatan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berdasarkan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National Incident-Based Reporting System (NIBRS) FBI.</a:t>
            </a:r>
          </a:p>
          <a:p>
            <a:pPr algn="l">
              <a:buFont typeface="+mj-lt"/>
              <a:buAutoNum type="arabicPeriod"/>
            </a:pP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x_coordinate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Koordinat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x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dari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kejadian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y_coordinate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Koordinat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y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dari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kejadian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year: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Tahun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kejadian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terjadi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updated_on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Tanggal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dan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waktu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catatan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terakhir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diperbarui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latitude: Garis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lintang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dari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kejadian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longitude: Garis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bujur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dari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kejadian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location: Lokasi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kejadian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93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D4D4D4"/>
                </a:solidFill>
                <a:effectLst/>
              </a:rPr>
              <a:t>unique_key</a:t>
            </a:r>
            <a:r>
              <a:rPr lang="en-US" dirty="0">
                <a:solidFill>
                  <a:srgbClr val="D4D4D4"/>
                </a:solidFill>
                <a:effectLst/>
              </a:rPr>
              <a:t>: Unique identifier for the crime incident.</a:t>
            </a:r>
            <a:br>
              <a:rPr lang="en-US" dirty="0"/>
            </a:br>
            <a:r>
              <a:rPr lang="en-US" dirty="0" err="1">
                <a:solidFill>
                  <a:srgbClr val="D4D4D4"/>
                </a:solidFill>
                <a:effectLst/>
              </a:rPr>
              <a:t>case_number</a:t>
            </a:r>
            <a:r>
              <a:rPr lang="en-US" dirty="0">
                <a:solidFill>
                  <a:srgbClr val="D4D4D4"/>
                </a:solidFill>
                <a:effectLst/>
              </a:rPr>
              <a:t>: Records Division Number assigned to the incident.</a:t>
            </a:r>
            <a:br>
              <a:rPr lang="en-US" dirty="0"/>
            </a:br>
            <a:r>
              <a:rPr lang="en-US" dirty="0">
                <a:solidFill>
                  <a:srgbClr val="D4D4D4"/>
                </a:solidFill>
                <a:effectLst/>
              </a:rPr>
              <a:t>date: Date when the incident occurred.</a:t>
            </a:r>
            <a:br>
              <a:rPr lang="en-US" dirty="0"/>
            </a:br>
            <a:r>
              <a:rPr lang="en-US" dirty="0">
                <a:solidFill>
                  <a:srgbClr val="D4D4D4"/>
                </a:solidFill>
                <a:effectLst/>
              </a:rPr>
              <a:t>block: Block address of the incident.</a:t>
            </a:r>
            <a:br>
              <a:rPr lang="en-US" dirty="0"/>
            </a:br>
            <a:r>
              <a:rPr lang="en-US" dirty="0" err="1">
                <a:solidFill>
                  <a:srgbClr val="D4D4D4"/>
                </a:solidFill>
                <a:effectLst/>
              </a:rPr>
              <a:t>iucr</a:t>
            </a:r>
            <a:r>
              <a:rPr lang="en-US" dirty="0">
                <a:solidFill>
                  <a:srgbClr val="D4D4D4"/>
                </a:solidFill>
                <a:effectLst/>
              </a:rPr>
              <a:t>: The Illinois Uniform Crime Reporting code.</a:t>
            </a:r>
            <a:br>
              <a:rPr lang="en-US" dirty="0"/>
            </a:br>
            <a:r>
              <a:rPr lang="en-US" dirty="0" err="1">
                <a:solidFill>
                  <a:srgbClr val="D4D4D4"/>
                </a:solidFill>
                <a:effectLst/>
              </a:rPr>
              <a:t>primary_type</a:t>
            </a:r>
            <a:r>
              <a:rPr lang="en-US" dirty="0">
                <a:solidFill>
                  <a:srgbClr val="D4D4D4"/>
                </a:solidFill>
                <a:effectLst/>
              </a:rPr>
              <a:t>: The primary description of the crime according to the IUCR code.</a:t>
            </a:r>
            <a:br>
              <a:rPr lang="en-US" dirty="0"/>
            </a:br>
            <a:r>
              <a:rPr lang="en-US" dirty="0">
                <a:solidFill>
                  <a:srgbClr val="D4D4D4"/>
                </a:solidFill>
                <a:effectLst/>
              </a:rPr>
              <a:t>description: Secondary description of the incident.</a:t>
            </a:r>
            <a:br>
              <a:rPr lang="en-US" dirty="0"/>
            </a:br>
            <a:r>
              <a:rPr lang="en-US" dirty="0" err="1">
                <a:solidFill>
                  <a:srgbClr val="D4D4D4"/>
                </a:solidFill>
                <a:effectLst/>
              </a:rPr>
              <a:t>location_description</a:t>
            </a:r>
            <a:r>
              <a:rPr lang="en-US" dirty="0">
                <a:solidFill>
                  <a:srgbClr val="D4D4D4"/>
                </a:solidFill>
                <a:effectLst/>
              </a:rPr>
              <a:t>: Description of the location where the incident occurred.</a:t>
            </a:r>
            <a:br>
              <a:rPr lang="en-US" dirty="0"/>
            </a:br>
            <a:r>
              <a:rPr lang="en-US" dirty="0">
                <a:solidFill>
                  <a:srgbClr val="D4D4D4"/>
                </a:solidFill>
                <a:effectLst/>
              </a:rPr>
              <a:t>arrest: True or False if the convict was arrested.</a:t>
            </a:r>
            <a:br>
              <a:rPr lang="en-US" dirty="0"/>
            </a:br>
            <a:r>
              <a:rPr lang="en-US" dirty="0">
                <a:solidFill>
                  <a:srgbClr val="D4D4D4"/>
                </a:solidFill>
                <a:effectLst/>
              </a:rPr>
              <a:t>domestic: True or False if the incident was domestic-related.</a:t>
            </a:r>
            <a:br>
              <a:rPr lang="en-US" dirty="0"/>
            </a:br>
            <a:r>
              <a:rPr lang="en-US" dirty="0">
                <a:solidFill>
                  <a:srgbClr val="D4D4D4"/>
                </a:solidFill>
                <a:effectLst/>
              </a:rPr>
              <a:t>beat: A beat is the smallest police geographic area — each beat has a dedicated police beat car.</a:t>
            </a:r>
            <a:br>
              <a:rPr lang="en-US" dirty="0"/>
            </a:br>
            <a:r>
              <a:rPr lang="en-US" dirty="0">
                <a:solidFill>
                  <a:srgbClr val="D4D4D4"/>
                </a:solidFill>
                <a:effectLst/>
              </a:rPr>
              <a:t>district: District where the incident occurred.</a:t>
            </a:r>
            <a:br>
              <a:rPr lang="en-US" dirty="0"/>
            </a:br>
            <a:r>
              <a:rPr lang="en-US" dirty="0">
                <a:solidFill>
                  <a:srgbClr val="D4D4D4"/>
                </a:solidFill>
                <a:effectLst/>
              </a:rPr>
              <a:t>ward: The City Council district where the incident occurred.</a:t>
            </a:r>
            <a:br>
              <a:rPr lang="en-US" dirty="0"/>
            </a:br>
            <a:r>
              <a:rPr lang="en-US" dirty="0" err="1">
                <a:solidFill>
                  <a:srgbClr val="D4D4D4"/>
                </a:solidFill>
                <a:effectLst/>
              </a:rPr>
              <a:t>community_area</a:t>
            </a:r>
            <a:r>
              <a:rPr lang="en-US" dirty="0">
                <a:solidFill>
                  <a:srgbClr val="D4D4D4"/>
                </a:solidFill>
                <a:effectLst/>
              </a:rPr>
              <a:t>: Chicago has 77 community areas.</a:t>
            </a:r>
            <a:br>
              <a:rPr lang="en-US" dirty="0"/>
            </a:br>
            <a:r>
              <a:rPr lang="en-US" dirty="0" err="1">
                <a:solidFill>
                  <a:srgbClr val="D4D4D4"/>
                </a:solidFill>
                <a:effectLst/>
              </a:rPr>
              <a:t>fbi_code</a:t>
            </a:r>
            <a:r>
              <a:rPr lang="en-US" dirty="0">
                <a:solidFill>
                  <a:srgbClr val="D4D4D4"/>
                </a:solidFill>
                <a:effectLst/>
              </a:rPr>
              <a:t>: Crime classification according to FBI’s National Incident-Based Reporting System (NIBRS).</a:t>
            </a:r>
            <a:br>
              <a:rPr lang="en-US" dirty="0"/>
            </a:br>
            <a:r>
              <a:rPr lang="en-US" dirty="0" err="1">
                <a:solidFill>
                  <a:srgbClr val="D4D4D4"/>
                </a:solidFill>
                <a:effectLst/>
              </a:rPr>
              <a:t>x_coordinate</a:t>
            </a:r>
            <a:r>
              <a:rPr lang="en-US" dirty="0">
                <a:solidFill>
                  <a:srgbClr val="D4D4D4"/>
                </a:solidFill>
                <a:effectLst/>
              </a:rPr>
              <a:t>: The x coordinate of the incident.</a:t>
            </a:r>
            <a:br>
              <a:rPr lang="en-US" dirty="0"/>
            </a:br>
            <a:r>
              <a:rPr lang="en-US" dirty="0" err="1">
                <a:solidFill>
                  <a:srgbClr val="D4D4D4"/>
                </a:solidFill>
                <a:effectLst/>
              </a:rPr>
              <a:t>y_coordinate</a:t>
            </a:r>
            <a:r>
              <a:rPr lang="en-US" dirty="0">
                <a:solidFill>
                  <a:srgbClr val="D4D4D4"/>
                </a:solidFill>
                <a:effectLst/>
              </a:rPr>
              <a:t>: The y coordinate of the incident.</a:t>
            </a:r>
            <a:br>
              <a:rPr lang="en-US" dirty="0"/>
            </a:br>
            <a:r>
              <a:rPr lang="en-US" dirty="0">
                <a:solidFill>
                  <a:srgbClr val="D4D4D4"/>
                </a:solidFill>
                <a:effectLst/>
              </a:rPr>
              <a:t>year: Year the incident occurred.</a:t>
            </a:r>
            <a:br>
              <a:rPr lang="en-US" dirty="0"/>
            </a:br>
            <a:r>
              <a:rPr lang="en-US" dirty="0" err="1">
                <a:solidFill>
                  <a:srgbClr val="D4D4D4"/>
                </a:solidFill>
                <a:effectLst/>
              </a:rPr>
              <a:t>updated_on</a:t>
            </a:r>
            <a:r>
              <a:rPr lang="en-US" dirty="0">
                <a:solidFill>
                  <a:srgbClr val="D4D4D4"/>
                </a:solidFill>
                <a:effectLst/>
              </a:rPr>
              <a:t>: Date and time the record was last updated.</a:t>
            </a:r>
            <a:br>
              <a:rPr lang="en-US" dirty="0"/>
            </a:br>
            <a:r>
              <a:rPr lang="en-US" dirty="0">
                <a:solidFill>
                  <a:srgbClr val="D4D4D4"/>
                </a:solidFill>
                <a:effectLst/>
              </a:rPr>
              <a:t>latitude: The latitude of the incident.</a:t>
            </a:r>
            <a:br>
              <a:rPr lang="en-US" dirty="0"/>
            </a:br>
            <a:r>
              <a:rPr lang="en-US" dirty="0">
                <a:solidFill>
                  <a:srgbClr val="D4D4D4"/>
                </a:solidFill>
                <a:effectLst/>
              </a:rPr>
              <a:t>longitude: The longitude of the incident.</a:t>
            </a:r>
            <a:br>
              <a:rPr lang="en-US" dirty="0"/>
            </a:br>
            <a:r>
              <a:rPr lang="en-US" dirty="0">
                <a:solidFill>
                  <a:srgbClr val="D4D4D4"/>
                </a:solidFill>
                <a:effectLst/>
              </a:rPr>
              <a:t>location: The location of the incident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8661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9463980"/>
            <a:ext cx="16344898" cy="575841"/>
          </a:xfrm>
        </p:spPr>
        <p:txBody>
          <a:bodyPr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Author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8813213" y="226318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8813213" y="262322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8813213" y="298326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34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881" y="890144"/>
            <a:ext cx="7344527" cy="502011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4" y="890144"/>
            <a:ext cx="7344527" cy="5020114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0" hasCustomPrompt="1"/>
          </p:nvPr>
        </p:nvSpPr>
        <p:spPr>
          <a:xfrm>
            <a:off x="1077913" y="1111250"/>
            <a:ext cx="5617021" cy="3671888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11488633" y="1111052"/>
            <a:ext cx="5617021" cy="367188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4462686" y="691694"/>
            <a:ext cx="8713511" cy="6130764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5419147" y="967036"/>
            <a:ext cx="6800589" cy="432048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316325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654" y="511247"/>
            <a:ext cx="8568014" cy="5856389"/>
          </a:xfrm>
          <a:prstGeom prst="rect">
            <a:avLst/>
          </a:prstGeom>
        </p:spPr>
      </p:pic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5110758" y="764182"/>
            <a:ext cx="6696744" cy="428356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10" y="2388840"/>
            <a:ext cx="1812335" cy="376277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574" y="1112079"/>
            <a:ext cx="3556895" cy="5029200"/>
          </a:xfrm>
          <a:prstGeom prst="rect">
            <a:avLst/>
          </a:prstGeom>
        </p:spPr>
      </p:pic>
      <p:sp>
        <p:nvSpPr>
          <p:cNvPr id="18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>
            <a:off x="3022526" y="2876155"/>
            <a:ext cx="1512168" cy="277140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0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2722021" y="1615108"/>
            <a:ext cx="3024000" cy="403244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349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0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643964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7735788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62286" y="6727676"/>
            <a:ext cx="66157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8671892"/>
            <a:ext cx="16201800" cy="122413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30940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2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0007302" y="3805742"/>
            <a:ext cx="7632848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9503246" y="2797630"/>
            <a:ext cx="66157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07302" y="4741846"/>
            <a:ext cx="7632848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12592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1006302" y="6871692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6302" y="7807796"/>
            <a:ext cx="16201800" cy="1944216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95796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00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15913768" cy="8640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15913768" cy="2088232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571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1866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233267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983260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186322" y="4579618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186322" y="5329611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86322" y="6943700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186322" y="7693693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876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allAtOnce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allAtOnce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86228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86228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86228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590478" y="2383554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590478" y="3160606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590478" y="4671145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590478" y="5448197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590478" y="6958736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590478" y="7735788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3274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8167836"/>
            <a:ext cx="16344898" cy="1871985"/>
          </a:xfrm>
        </p:spPr>
        <p:txBody>
          <a:bodyPr anchor="b"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Info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 flipV="1">
            <a:off x="8813213" y="226318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8813213" y="262322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 flipV="1">
            <a:off x="8813213" y="298326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6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14220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14220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14220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870398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70398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870398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870398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70398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870398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0" name="グループ化 29"/>
          <p:cNvGrpSpPr/>
          <p:nvPr userDrawn="1"/>
        </p:nvGrpSpPr>
        <p:grpSpPr>
          <a:xfrm>
            <a:off x="8639150" y="2470598"/>
            <a:ext cx="1552133" cy="1728192"/>
            <a:chOff x="7054974" y="1111052"/>
            <a:chExt cx="1552133" cy="1728192"/>
          </a:xfrm>
        </p:grpSpPr>
        <p:sp>
          <p:nvSpPr>
            <p:cNvPr id="31" name="テキスト ボックス 3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2" name="直線コネクタ 3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グループ化 32"/>
          <p:cNvGrpSpPr/>
          <p:nvPr userDrawn="1"/>
        </p:nvGrpSpPr>
        <p:grpSpPr>
          <a:xfrm>
            <a:off x="8639150" y="4774854"/>
            <a:ext cx="1552133" cy="1728192"/>
            <a:chOff x="7054974" y="1111052"/>
            <a:chExt cx="1552133" cy="1728192"/>
          </a:xfrm>
        </p:grpSpPr>
        <p:sp>
          <p:nvSpPr>
            <p:cNvPr id="34" name="テキスト ボックス 33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5" name="直線コネクタ 34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グループ化 35"/>
          <p:cNvGrpSpPr/>
          <p:nvPr userDrawn="1"/>
        </p:nvGrpSpPr>
        <p:grpSpPr>
          <a:xfrm>
            <a:off x="8639150" y="7079110"/>
            <a:ext cx="1552133" cy="1728192"/>
            <a:chOff x="7054974" y="1111052"/>
            <a:chExt cx="1552133" cy="1728192"/>
          </a:xfrm>
        </p:grpSpPr>
        <p:sp>
          <p:nvSpPr>
            <p:cNvPr id="37" name="テキスト ボックス 36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6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8" name="直線コネクタ 3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367342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367342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367342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0367342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367342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67342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381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7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2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75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25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75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6478910" y="1831132"/>
            <a:ext cx="1552133" cy="1569660"/>
            <a:chOff x="7054974" y="1200132"/>
            <a:chExt cx="1552133" cy="1569660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200132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2047156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4" name="グループ化 33"/>
          <p:cNvGrpSpPr/>
          <p:nvPr userDrawn="1"/>
        </p:nvGrpSpPr>
        <p:grpSpPr>
          <a:xfrm>
            <a:off x="6478910" y="3343300"/>
            <a:ext cx="1552133" cy="1569660"/>
            <a:chOff x="7054974" y="1248171"/>
            <a:chExt cx="1552133" cy="1569660"/>
          </a:xfrm>
        </p:grpSpPr>
        <p:sp>
          <p:nvSpPr>
            <p:cNvPr id="35" name="テキスト ボックス 34"/>
            <p:cNvSpPr txBox="1"/>
            <p:nvPr userDrawn="1"/>
          </p:nvSpPr>
          <p:spPr>
            <a:xfrm>
              <a:off x="7054974" y="1248171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6" name="直線コネクタ 35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207102" y="3511285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478910" y="4855468"/>
            <a:ext cx="1552133" cy="1569660"/>
            <a:chOff x="7054974" y="1257783"/>
            <a:chExt cx="1552133" cy="1569660"/>
          </a:xfrm>
        </p:grpSpPr>
        <p:sp>
          <p:nvSpPr>
            <p:cNvPr id="39" name="テキスト ボックス 38"/>
            <p:cNvSpPr txBox="1"/>
            <p:nvPr userDrawn="1"/>
          </p:nvSpPr>
          <p:spPr>
            <a:xfrm>
              <a:off x="7054974" y="1257783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0" name="直線コネクタ 39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07102" y="5013841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42" name="グループ化 41"/>
          <p:cNvGrpSpPr/>
          <p:nvPr userDrawn="1"/>
        </p:nvGrpSpPr>
        <p:grpSpPr>
          <a:xfrm>
            <a:off x="6478910" y="6295628"/>
            <a:ext cx="1552133" cy="1569660"/>
            <a:chOff x="7054974" y="1202317"/>
            <a:chExt cx="1552133" cy="1569660"/>
          </a:xfrm>
        </p:grpSpPr>
        <p:sp>
          <p:nvSpPr>
            <p:cNvPr id="43" name="テキスト ボックス 42"/>
            <p:cNvSpPr txBox="1"/>
            <p:nvPr userDrawn="1"/>
          </p:nvSpPr>
          <p:spPr>
            <a:xfrm>
              <a:off x="7054974" y="1202317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4" name="直線コネクタ 43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207102" y="6509467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46" name="グループ化 45"/>
          <p:cNvGrpSpPr/>
          <p:nvPr userDrawn="1"/>
        </p:nvGrpSpPr>
        <p:grpSpPr>
          <a:xfrm>
            <a:off x="6478910" y="7879804"/>
            <a:ext cx="1552133" cy="1569660"/>
            <a:chOff x="7054974" y="1247810"/>
            <a:chExt cx="1552133" cy="1569660"/>
          </a:xfrm>
        </p:grpSpPr>
        <p:sp>
          <p:nvSpPr>
            <p:cNvPr id="47" name="テキスト ボックス 46"/>
            <p:cNvSpPr txBox="1"/>
            <p:nvPr userDrawn="1"/>
          </p:nvSpPr>
          <p:spPr>
            <a:xfrm>
              <a:off x="7054974" y="1247810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8" name="直線コネクタ 47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207102" y="8048150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3539384"/>
            <a:ext cx="6192688" cy="4124396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625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8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1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3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1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6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3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7199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839244"/>
            <a:ext cx="15913768" cy="5616624"/>
          </a:xfrm>
        </p:spPr>
        <p:txBody>
          <a:bodyPr anchor="ctr">
            <a:noAutofit/>
          </a:bodyPr>
          <a:lstStyle>
            <a:lvl1pPr algn="l">
              <a:lnSpc>
                <a:spcPts val="34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1505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883" y="2047156"/>
            <a:ext cx="3468257" cy="7200800"/>
          </a:xfrm>
          <a:prstGeom prst="rect">
            <a:avLst/>
          </a:prstGeom>
        </p:spPr>
      </p:pic>
      <p:sp>
        <p:nvSpPr>
          <p:cNvPr id="9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3919364"/>
            <a:ext cx="103331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766942" y="4639444"/>
            <a:ext cx="10333148" cy="28083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3038248" y="2983260"/>
            <a:ext cx="3008614" cy="5415505"/>
          </a:xfrm>
          <a:solidFill>
            <a:schemeClr val="tx1">
              <a:lumMod val="65000"/>
            </a:schemeClr>
          </a:solidFill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648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  <p:bldP spid="11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3990999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4783460"/>
            <a:ext cx="9181020" cy="230425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787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2263180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3055641"/>
            <a:ext cx="9181020" cy="215986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072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16633551" cy="518537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089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6799684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19764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59230" y="6800479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59230" y="7520559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9359527" y="2263180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78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allAtOnce"/>
      <p:bldP spid="12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4" y="2263178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46262" y="6367639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6943702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038548" y="2263179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894236" y="6367640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894236" y="6943703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6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814" y="2263180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143502" y="6367641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143502" y="6943704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13535990" y="2263181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3391678" y="6367642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391678" y="6943705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199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7735788"/>
            <a:ext cx="13557478" cy="1440161"/>
          </a:xfrm>
        </p:spPr>
        <p:txBody>
          <a:bodyPr anchor="b">
            <a:noAutofit/>
          </a:bodyPr>
          <a:lstStyle>
            <a:lvl1pPr algn="l">
              <a:defRPr sz="7200" kern="0" spc="2000" baseline="0"/>
            </a:lvl1pPr>
          </a:lstStyle>
          <a:p>
            <a:r>
              <a:rPr kumimoji="1" lang="en-US" altLang="ja-JP" dirty="0"/>
              <a:t>SECTION TITLE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8310" y="8959702"/>
            <a:ext cx="13464495" cy="575841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2800" spc="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 userDrawn="1"/>
        </p:nvGrpSpPr>
        <p:grpSpPr>
          <a:xfrm>
            <a:off x="672671" y="6743196"/>
            <a:ext cx="661574" cy="1728192"/>
            <a:chOff x="4012746" y="1615108"/>
            <a:chExt cx="661574" cy="1728192"/>
          </a:xfrm>
        </p:grpSpPr>
        <p:cxnSp>
          <p:nvCxnSpPr>
            <p:cNvPr id="6" name="直線コネクタ 5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21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4246662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4246662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2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790278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246365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246365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519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743606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743606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9287222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2743309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2743309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25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2551210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838950" y="2263181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6622926" y="2263180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4999482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38950" y="4711453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8" name="直線コネクタ 17"/>
          <p:cNvCxnSpPr/>
          <p:nvPr userDrawn="1"/>
        </p:nvCxnSpPr>
        <p:spPr>
          <a:xfrm>
            <a:off x="6622926" y="4711452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790278" y="7447753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838950" y="7159724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6622926" y="7159723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64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0828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8731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 flipH="1">
            <a:off x="108731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38890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66793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4" name="直線コネクタ 23"/>
          <p:cNvCxnSpPr/>
          <p:nvPr userDrawn="1"/>
        </p:nvCxnSpPr>
        <p:spPr>
          <a:xfrm flipH="1">
            <a:off x="666793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96952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224855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7" name="直線コネクタ 26"/>
          <p:cNvCxnSpPr/>
          <p:nvPr userDrawn="1"/>
        </p:nvCxnSpPr>
        <p:spPr>
          <a:xfrm flipH="1">
            <a:off x="1224855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50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552696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7667042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0781388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13895734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210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3600400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184000" y="2263180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1375454" y="2263180"/>
            <a:ext cx="547260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5184000" y="5359524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861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animBg="1"/>
      <p:bldP spid="12" grpId="0" animBg="1"/>
      <p:bldP spid="14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5" name="山形 4"/>
          <p:cNvSpPr/>
          <p:nvPr userDrawn="1"/>
        </p:nvSpPr>
        <p:spPr>
          <a:xfrm>
            <a:off x="862286" y="3703340"/>
            <a:ext cx="4464496" cy="1091326"/>
          </a:xfrm>
          <a:prstGeom prst="chevron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山形 7"/>
          <p:cNvSpPr/>
          <p:nvPr userDrawn="1"/>
        </p:nvSpPr>
        <p:spPr>
          <a:xfrm>
            <a:off x="4990480" y="3703340"/>
            <a:ext cx="4464496" cy="1091326"/>
          </a:xfrm>
          <a:prstGeom prst="chevron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山形 8"/>
          <p:cNvSpPr/>
          <p:nvPr userDrawn="1"/>
        </p:nvSpPr>
        <p:spPr>
          <a:xfrm>
            <a:off x="9118674" y="3692134"/>
            <a:ext cx="4464496" cy="1091326"/>
          </a:xfrm>
          <a:prstGeom prst="chevron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山形 9"/>
          <p:cNvSpPr/>
          <p:nvPr userDrawn="1"/>
        </p:nvSpPr>
        <p:spPr>
          <a:xfrm>
            <a:off x="13246869" y="3703340"/>
            <a:ext cx="4464496" cy="1091326"/>
          </a:xfrm>
          <a:prstGeom prst="chevron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438349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18270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822932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566543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694737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846729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975188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3103646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148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8" grpId="0" animBg="1"/>
      <p:bldP spid="9" grpId="0" animBg="1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366342" y="2623220"/>
            <a:ext cx="6120680" cy="612068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2117625" y="4148759"/>
            <a:ext cx="4618114" cy="461811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3022526" y="5935589"/>
            <a:ext cx="2808312" cy="28083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/>
          <p:nvPr userDrawn="1"/>
        </p:nvCxnSpPr>
        <p:spPr>
          <a:xfrm flipV="1">
            <a:off x="9142413" y="2470598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18472" y="238355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318472" y="316060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21" name="直線コネクタ 20"/>
          <p:cNvCxnSpPr/>
          <p:nvPr userDrawn="1"/>
        </p:nvCxnSpPr>
        <p:spPr>
          <a:xfrm flipV="1">
            <a:off x="5974854" y="3334695"/>
            <a:ext cx="3167559" cy="4406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 flipV="1">
            <a:off x="9145513" y="4726488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321572" y="463944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21572" y="541649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26" name="直線コネクタ 20"/>
          <p:cNvCxnSpPr/>
          <p:nvPr userDrawn="1"/>
        </p:nvCxnSpPr>
        <p:spPr>
          <a:xfrm flipV="1">
            <a:off x="5977954" y="5590585"/>
            <a:ext cx="3167559" cy="4406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 userDrawn="1"/>
        </p:nvCxnSpPr>
        <p:spPr>
          <a:xfrm flipV="1">
            <a:off x="9142413" y="7030744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18472" y="6943700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318472" y="7720752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30" name="直線コネクタ 20"/>
          <p:cNvCxnSpPr/>
          <p:nvPr userDrawn="1"/>
        </p:nvCxnSpPr>
        <p:spPr>
          <a:xfrm>
            <a:off x="4750718" y="7339745"/>
            <a:ext cx="4391695" cy="5550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3022526" y="302974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3022526" y="482994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058530" y="699018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12430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9" grpId="0" animBg="1"/>
      <p:bldP spid="10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アーチ 6"/>
          <p:cNvSpPr/>
          <p:nvPr userDrawn="1"/>
        </p:nvSpPr>
        <p:spPr>
          <a:xfrm>
            <a:off x="5830838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アーチ 30"/>
          <p:cNvSpPr/>
          <p:nvPr userDrawn="1"/>
        </p:nvSpPr>
        <p:spPr>
          <a:xfrm rot="5400000">
            <a:off x="5902846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10800000">
            <a:off x="5902846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アーチ 35"/>
          <p:cNvSpPr/>
          <p:nvPr userDrawn="1"/>
        </p:nvSpPr>
        <p:spPr>
          <a:xfrm rot="16200000">
            <a:off x="5830838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7" name="直線コネクタ 36"/>
          <p:cNvCxnSpPr/>
          <p:nvPr userDrawn="1"/>
        </p:nvCxnSpPr>
        <p:spPr>
          <a:xfrm flipV="1">
            <a:off x="12639555" y="2335188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2815614" y="2390092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2815614" y="3167144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0" name="直線コネクタ 39"/>
          <p:cNvCxnSpPr/>
          <p:nvPr userDrawn="1"/>
        </p:nvCxnSpPr>
        <p:spPr>
          <a:xfrm flipV="1">
            <a:off x="12629212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2805271" y="7030744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2805271" y="7807796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3" name="直線コネクタ 42"/>
          <p:cNvCxnSpPr/>
          <p:nvPr userDrawn="1"/>
        </p:nvCxnSpPr>
        <p:spPr>
          <a:xfrm flipV="1">
            <a:off x="5593114" y="2384184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40581" y="2407196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40581" y="3184248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6" name="直線コネクタ 45"/>
          <p:cNvCxnSpPr/>
          <p:nvPr userDrawn="1"/>
        </p:nvCxnSpPr>
        <p:spPr>
          <a:xfrm flipV="1">
            <a:off x="5582771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238" y="7047848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30238" y="7824900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791278" y="3701272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791278" y="7157656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6334894" y="3703340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334894" y="7159724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cxnSp>
        <p:nvCxnSpPr>
          <p:cNvPr id="11" name="直線コネクタ 10"/>
          <p:cNvCxnSpPr>
            <a:stCxn id="49" idx="3"/>
          </p:cNvCxnSpPr>
          <p:nvPr userDrawn="1"/>
        </p:nvCxnSpPr>
        <p:spPr>
          <a:xfrm flipV="1">
            <a:off x="11806147" y="3358336"/>
            <a:ext cx="833408" cy="7040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10"/>
          <p:cNvCxnSpPr>
            <a:stCxn id="50" idx="3"/>
          </p:cNvCxnSpPr>
          <p:nvPr userDrawn="1"/>
        </p:nvCxnSpPr>
        <p:spPr>
          <a:xfrm>
            <a:off x="11806147" y="7518730"/>
            <a:ext cx="823065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10"/>
          <p:cNvCxnSpPr/>
          <p:nvPr userDrawn="1"/>
        </p:nvCxnSpPr>
        <p:spPr>
          <a:xfrm flipV="1">
            <a:off x="5593114" y="7518730"/>
            <a:ext cx="741780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1" idx="1"/>
          </p:cNvCxnSpPr>
          <p:nvPr userDrawn="1"/>
        </p:nvCxnSpPr>
        <p:spPr>
          <a:xfrm rot="10800000">
            <a:off x="5593114" y="3358336"/>
            <a:ext cx="741780" cy="7060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44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25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31" grpId="0" animBg="1"/>
      <p:bldP spid="35" grpId="0" animBg="1"/>
      <p:bldP spid="36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6985000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063086" y="2743594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63086" y="3520646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66186" y="5806608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066186" y="6583660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8317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263181"/>
            <a:ext cx="16633848" cy="51845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253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allAtOnce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1111052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HISTORY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 userDrawn="1"/>
        </p:nvGrpSpPr>
        <p:grpSpPr>
          <a:xfrm>
            <a:off x="574254" y="462980"/>
            <a:ext cx="661574" cy="1728192"/>
            <a:chOff x="4012746" y="1615108"/>
            <a:chExt cx="661574" cy="1728192"/>
          </a:xfrm>
        </p:grpSpPr>
        <p:cxnSp>
          <p:nvCxnSpPr>
            <p:cNvPr id="5" name="直線コネクタ 4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503246" y="82302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503246" y="190314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8891972" y="4315408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3919364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4999484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694370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802382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8971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0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9433048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367342" y="2983260"/>
            <a:ext cx="7125692" cy="2088232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367342" y="4984448"/>
            <a:ext cx="7125692" cy="33994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8073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50" y="2362191"/>
            <a:ext cx="11985332" cy="6741749"/>
          </a:xfrm>
          <a:prstGeom prst="rect">
            <a:avLst/>
          </a:prstGeom>
        </p:spPr>
      </p:pic>
      <p:sp>
        <p:nvSpPr>
          <p:cNvPr id="7" name="涙形 6"/>
          <p:cNvSpPr/>
          <p:nvPr userDrawn="1"/>
        </p:nvSpPr>
        <p:spPr>
          <a:xfrm rot="8100000">
            <a:off x="1896976" y="422705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276723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4" name="涙形 13"/>
          <p:cNvSpPr/>
          <p:nvPr userDrawn="1"/>
        </p:nvSpPr>
        <p:spPr>
          <a:xfrm rot="8100000">
            <a:off x="3286137" y="673241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35423" y="527259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涙形 15"/>
          <p:cNvSpPr/>
          <p:nvPr userDrawn="1"/>
        </p:nvSpPr>
        <p:spPr>
          <a:xfrm rot="8100000">
            <a:off x="6349623" y="6121606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098909" y="4661783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8" name="涙形 17"/>
          <p:cNvSpPr/>
          <p:nvPr userDrawn="1"/>
        </p:nvSpPr>
        <p:spPr>
          <a:xfrm rot="8100000">
            <a:off x="5977936" y="3734174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727222" y="2274351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0" name="涙形 19"/>
          <p:cNvSpPr/>
          <p:nvPr userDrawn="1"/>
        </p:nvSpPr>
        <p:spPr>
          <a:xfrm rot="8100000">
            <a:off x="9291965" y="4148618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041251" y="2688795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2" name="涙形 21"/>
          <p:cNvSpPr/>
          <p:nvPr userDrawn="1"/>
        </p:nvSpPr>
        <p:spPr>
          <a:xfrm rot="8100000">
            <a:off x="10539813" y="6994463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289099" y="5534640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527582" y="2767236"/>
            <a:ext cx="5184576" cy="20771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527582" y="4757356"/>
            <a:ext cx="5184576" cy="35544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5770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00"/>
                            </p:stCondLst>
                            <p:childTnLst>
                              <p:par>
                                <p:cTn id="22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300"/>
                            </p:stCondLst>
                            <p:childTnLst>
                              <p:par>
                                <p:cTn id="31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00"/>
                            </p:stCondLst>
                            <p:childTnLst>
                              <p:par>
                                <p:cTn id="40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100"/>
                            </p:stCondLst>
                            <p:childTnLst>
                              <p:par>
                                <p:cTn id="49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9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1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82302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190314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4243400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3847356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4927476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589208" y="694370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02246" y="802382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71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2503" y="175245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174951" y="174948"/>
            <a:ext cx="8856687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142206" y="4207396"/>
            <a:ext cx="6480720" cy="590465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6766942" y="4207396"/>
            <a:ext cx="288032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6766942" y="7303740"/>
            <a:ext cx="11377264" cy="280831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3175654" y="174948"/>
            <a:ext cx="4968552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863286" y="4423420"/>
            <a:ext cx="8280920" cy="1368152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7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863286" y="5647556"/>
            <a:ext cx="8280920" cy="129614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1996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28411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1263127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3351359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5439591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グループ化 19"/>
          <p:cNvGrpSpPr/>
          <p:nvPr userDrawn="1"/>
        </p:nvGrpSpPr>
        <p:grpSpPr>
          <a:xfrm>
            <a:off x="6838950" y="7527823"/>
            <a:ext cx="1552133" cy="1728192"/>
            <a:chOff x="7054974" y="1111052"/>
            <a:chExt cx="1552133" cy="1728192"/>
          </a:xfrm>
        </p:grpSpPr>
        <p:sp>
          <p:nvSpPr>
            <p:cNvPr id="21" name="テキスト ボックス 2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2" name="直線コネクタ 2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1176083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1953135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3247650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024702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5319217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096269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567142" y="739078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567142" y="816783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80339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529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6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11746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2110558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4198790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6287022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202351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280056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4095081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872133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6166648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943700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63674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142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90278" y="4274836"/>
            <a:ext cx="5904656" cy="1354388"/>
          </a:xfrm>
          <a:prstGeom prst="rect">
            <a:avLst/>
          </a:prstGeom>
        </p:spPr>
        <p:txBody>
          <a:bodyPr anchor="t"/>
          <a:lstStyle>
            <a:lvl1pPr algn="r">
              <a:defRPr sz="7200" spc="600" baseline="0"/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7555502" y="3991372"/>
            <a:ext cx="10372680" cy="17666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6838950" y="3919364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913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26" Type="http://schemas.openxmlformats.org/officeDocument/2006/relationships/slideLayout" Target="../slideLayouts/slideLayout40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9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Relationship Id="rId27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318964"/>
            <a:ext cx="16457772" cy="915119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4123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98" r:id="rId2"/>
    <p:sldLayoutId id="2147483665" r:id="rId3"/>
    <p:sldLayoutId id="2147483673" r:id="rId4"/>
    <p:sldLayoutId id="2147483674" r:id="rId5"/>
    <p:sldLayoutId id="2147483672" r:id="rId6"/>
    <p:sldLayoutId id="2147483679" r:id="rId7"/>
    <p:sldLayoutId id="2147483680" r:id="rId8"/>
    <p:sldLayoutId id="2147483686" r:id="rId9"/>
    <p:sldLayoutId id="2147483685" r:id="rId10"/>
    <p:sldLayoutId id="2147483696" r:id="rId11"/>
    <p:sldLayoutId id="2147483701" r:id="rId12"/>
    <p:sldLayoutId id="2147483703" r:id="rId13"/>
    <p:sldLayoutId id="2147483702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0"/>
            <a:ext cx="16457772" cy="1234083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</p:spPr>
        <p:txBody>
          <a:bodyPr vert="horz" lIns="163275" tIns="81638" rIns="163275" bIns="81638" rtlCol="0" anchor="b"/>
          <a:lstStyle>
            <a:lvl1pPr algn="ctr">
              <a:defRPr sz="2100">
                <a:solidFill>
                  <a:schemeClr val="tx1">
                    <a:tint val="75000"/>
                    <a:alpha val="80000"/>
                  </a:schemeClr>
                </a:solidFill>
              </a:defRPr>
            </a:lvl1pPr>
          </a:lstStyle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09311" y="9638928"/>
            <a:ext cx="1050919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600">
                <a:solidFill>
                  <a:schemeClr val="tx1">
                    <a:tint val="75000"/>
                    <a:alpha val="80000"/>
                  </a:schemeClr>
                </a:solidFill>
              </a:defRPr>
            </a:lvl1pPr>
          </a:lstStyle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1162075"/>
            <a:ext cx="18286413" cy="576064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10000"/>
                </a:schemeClr>
              </a:gs>
              <a:gs pos="39000">
                <a:schemeClr val="bg1">
                  <a:alpha val="54000"/>
                </a:schemeClr>
              </a:gs>
              <a:gs pos="74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17280110" y="9638928"/>
            <a:ext cx="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45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0" r:id="rId2"/>
    <p:sldLayoutId id="2147483676" r:id="rId3"/>
    <p:sldLayoutId id="2147483688" r:id="rId4"/>
    <p:sldLayoutId id="2147483689" r:id="rId5"/>
    <p:sldLayoutId id="2147483700" r:id="rId6"/>
    <p:sldLayoutId id="2147483695" r:id="rId7"/>
    <p:sldLayoutId id="2147483677" r:id="rId8"/>
    <p:sldLayoutId id="2147483667" r:id="rId9"/>
    <p:sldLayoutId id="2147483683" r:id="rId10"/>
    <p:sldLayoutId id="2147483666" r:id="rId11"/>
    <p:sldLayoutId id="2147483691" r:id="rId12"/>
    <p:sldLayoutId id="2147483675" r:id="rId13"/>
    <p:sldLayoutId id="2147483682" r:id="rId14"/>
    <p:sldLayoutId id="2147483668" r:id="rId15"/>
    <p:sldLayoutId id="2147483687" r:id="rId16"/>
    <p:sldLayoutId id="2147483669" r:id="rId17"/>
    <p:sldLayoutId id="2147483678" r:id="rId18"/>
    <p:sldLayoutId id="2147483670" r:id="rId19"/>
    <p:sldLayoutId id="2147483671" r:id="rId20"/>
    <p:sldLayoutId id="2147483681" r:id="rId21"/>
    <p:sldLayoutId id="2147483690" r:id="rId22"/>
    <p:sldLayoutId id="2147483692" r:id="rId23"/>
    <p:sldLayoutId id="2147483693" r:id="rId24"/>
    <p:sldLayoutId id="2147483694" r:id="rId25"/>
    <p:sldLayoutId id="2147483699" r:id="rId26"/>
    <p:sldLayoutId id="2147483697" r:id="rId2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 animBg="1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3431988" y="4135388"/>
            <a:ext cx="11422436" cy="3096232"/>
          </a:xfrm>
        </p:spPr>
        <p:txBody>
          <a:bodyPr>
            <a:noAutofit/>
          </a:bodyPr>
          <a:lstStyle/>
          <a:p>
            <a:r>
              <a:rPr lang="en-US" sz="4400" b="1" spc="0" dirty="0"/>
              <a:t>Predicting Crime Rate in Chicago using Prophet Time Series Analy</a:t>
            </a:r>
            <a:r>
              <a:rPr lang="en-US" sz="4400" b="1" spc="0" dirty="0">
                <a:solidFill>
                  <a:schemeClr val="accent5"/>
                </a:solidFill>
              </a:rPr>
              <a:t>s</a:t>
            </a:r>
            <a:r>
              <a:rPr lang="en-US" sz="4400" b="1" spc="0" dirty="0"/>
              <a:t>is</a:t>
            </a:r>
            <a:endParaRPr kumimoji="1" lang="ja-JP" altLang="en-US" sz="4400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>
          <a:xfrm>
            <a:off x="790278" y="7519764"/>
            <a:ext cx="16171422" cy="575841"/>
          </a:xfrm>
        </p:spPr>
        <p:txBody>
          <a:bodyPr/>
          <a:lstStyle/>
          <a:p>
            <a:pPr marL="816377" lvl="1" indent="0" algn="ctr">
              <a:buNone/>
            </a:pPr>
            <a:endParaRPr kumimoji="1" lang="ja-JP" altLang="en-US" sz="3200" i="1" spc="3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21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E180D4A7-C9FB-4DFB-919C-405C955672EB}">
      <p14:showEvtLst xmlns:p14="http://schemas.microsoft.com/office/powerpoint/2010/main">
        <p14:playEvt time="2365" objId="15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</a:t>
            </a:r>
            <a:r>
              <a:rPr lang="en-US" altLang="ja-JP" dirty="0">
                <a:solidFill>
                  <a:schemeClr val="accent1"/>
                </a:solidFill>
              </a:rPr>
              <a:t>A</a:t>
            </a:r>
            <a:r>
              <a:rPr lang="en-US" altLang="ja-JP" dirty="0"/>
              <a:t>TA UNDERSTANDING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Google </a:t>
            </a:r>
            <a:r>
              <a:rPr lang="en-US" altLang="ja-JP" dirty="0" err="1"/>
              <a:t>Colab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Display Top 5 Rows of The </a:t>
            </a:r>
            <a:r>
              <a:rPr lang="en-US" sz="3600" b="1" dirty="0" err="1"/>
              <a:t>DataFrame</a:t>
            </a:r>
            <a:endParaRPr kumimoji="1" lang="ja-JP" altLang="en-US" sz="3600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6" name="スライド番号プレースホルダー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49" b="9449"/>
          <a:stretch/>
        </p:blipFill>
        <p:spPr>
          <a:xfrm>
            <a:off x="804686" y="2263180"/>
            <a:ext cx="16504625" cy="4968552"/>
          </a:xfrm>
        </p:spPr>
      </p:pic>
    </p:spTree>
    <p:extLst>
      <p:ext uri="{BB962C8B-B14F-4D97-AF65-F5344CB8AC3E}">
        <p14:creationId xmlns:p14="http://schemas.microsoft.com/office/powerpoint/2010/main" val="67647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</a:t>
            </a:r>
            <a:r>
              <a:rPr lang="en-US" altLang="ja-JP" dirty="0">
                <a:solidFill>
                  <a:schemeClr val="accent1"/>
                </a:solidFill>
              </a:rPr>
              <a:t>A</a:t>
            </a:r>
            <a:r>
              <a:rPr lang="en-US" altLang="ja-JP" dirty="0"/>
              <a:t>TA UNDERSTANDING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Google </a:t>
            </a:r>
            <a:r>
              <a:rPr lang="en-US" altLang="ja-JP" dirty="0" err="1"/>
              <a:t>Colab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Display Last 5 Rows of The </a:t>
            </a:r>
            <a:r>
              <a:rPr lang="en-US" sz="3600" b="1" dirty="0" err="1"/>
              <a:t>DataFrame</a:t>
            </a:r>
            <a:endParaRPr kumimoji="1" lang="ja-JP" altLang="en-US" sz="3600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6" name="スライド番号プレースホルダー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" r="6608"/>
          <a:stretch/>
        </p:blipFill>
        <p:spPr>
          <a:xfrm>
            <a:off x="804686" y="2263180"/>
            <a:ext cx="16504625" cy="4968552"/>
          </a:xfrm>
        </p:spPr>
      </p:pic>
    </p:spTree>
    <p:extLst>
      <p:ext uri="{BB962C8B-B14F-4D97-AF65-F5344CB8AC3E}">
        <p14:creationId xmlns:p14="http://schemas.microsoft.com/office/powerpoint/2010/main" val="79218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</a:t>
            </a:r>
            <a:r>
              <a:rPr lang="en-US" altLang="ja-JP" dirty="0">
                <a:solidFill>
                  <a:schemeClr val="accent1"/>
                </a:solidFill>
              </a:rPr>
              <a:t>A</a:t>
            </a:r>
            <a:r>
              <a:rPr lang="en-US" altLang="ja-JP" dirty="0"/>
              <a:t>TA UNDERSTANDING</a:t>
            </a:r>
            <a:endParaRPr kumimoji="1" lang="ja-JP" altLang="en-US" dirty="0"/>
          </a:p>
        </p:txBody>
      </p:sp>
      <p:sp>
        <p:nvSpPr>
          <p:cNvPr id="16" name="スライド番号プレースホルダー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465308B-530E-44C3-B813-9651671BF94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Google </a:t>
            </a:r>
            <a:r>
              <a:rPr lang="en-US" altLang="ja-JP" dirty="0" err="1"/>
              <a:t>Colab</a:t>
            </a:r>
            <a:endParaRPr kumimoji="1" lang="ja-JP" alt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7C98EE8-1547-43F9-9AAC-754452B45D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14818" y="2839244"/>
            <a:ext cx="8749020" cy="3384376"/>
          </a:xfrm>
        </p:spPr>
        <p:txBody>
          <a:bodyPr>
            <a:normAutofit/>
          </a:bodyPr>
          <a:lstStyle/>
          <a:p>
            <a:r>
              <a:rPr lang="en-US" sz="3600" b="1" dirty="0"/>
              <a:t>Get Information About Our </a:t>
            </a:r>
            <a:r>
              <a:rPr lang="en-US" sz="3600" b="1" dirty="0" err="1"/>
              <a:t>DataFrame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chemeClr val="tx2"/>
                </a:solidFill>
              </a:rPr>
              <a:t>Like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chemeClr val="tx2"/>
                </a:solidFill>
              </a:rPr>
              <a:t>Total Number Rows, Total Number of Columns, Datatypes of Each Column And Memory Requirement</a:t>
            </a:r>
            <a:endParaRPr lang="en-ID" sz="3600" b="1" dirty="0">
              <a:solidFill>
                <a:schemeClr val="tx2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3CCFB91-DD3B-4F39-834D-2022617FB0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14818" y="6223620"/>
            <a:ext cx="8749020" cy="2304256"/>
          </a:xfrm>
        </p:spPr>
        <p:txBody>
          <a:bodyPr/>
          <a:lstStyle/>
          <a:p>
            <a:endParaRPr lang="en-ID" dirty="0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832EE089-3F19-4B51-BA7D-072D42B7E0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" t="1042" r="4898" b="-1042"/>
          <a:stretch/>
        </p:blipFill>
        <p:spPr>
          <a:xfrm>
            <a:off x="790575" y="2262385"/>
            <a:ext cx="7272511" cy="6913563"/>
          </a:xfrm>
        </p:spPr>
      </p:pic>
    </p:spTree>
    <p:extLst>
      <p:ext uri="{BB962C8B-B14F-4D97-AF65-F5344CB8AC3E}">
        <p14:creationId xmlns:p14="http://schemas.microsoft.com/office/powerpoint/2010/main" val="384785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</a:t>
            </a:r>
            <a:r>
              <a:rPr lang="en-US" altLang="ja-JP" dirty="0">
                <a:solidFill>
                  <a:schemeClr val="accent1"/>
                </a:solidFill>
              </a:rPr>
              <a:t>A</a:t>
            </a:r>
            <a:r>
              <a:rPr lang="en-US" altLang="ja-JP" dirty="0"/>
              <a:t>TA UNDERSTANDING</a:t>
            </a:r>
            <a:endParaRPr kumimoji="1" lang="ja-JP" altLang="en-US" dirty="0"/>
          </a:p>
        </p:txBody>
      </p:sp>
      <p:sp>
        <p:nvSpPr>
          <p:cNvPr id="16" name="スライド番号プレースホルダー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465308B-530E-44C3-B813-9651671BF94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Google </a:t>
            </a:r>
            <a:r>
              <a:rPr lang="en-US" altLang="ja-JP" dirty="0" err="1"/>
              <a:t>Colab</a:t>
            </a:r>
            <a:endParaRPr kumimoji="1" lang="ja-JP" alt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7C98EE8-1547-43F9-9AAC-754452B45D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310" y="4443848"/>
            <a:ext cx="8749020" cy="338437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Find The Top 10 Primary Crime Types</a:t>
            </a:r>
            <a:endParaRPr lang="en-ID" sz="3600" b="1" dirty="0">
              <a:solidFill>
                <a:schemeClr val="accent3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3CCFB91-DD3B-4F39-834D-2022617FB0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54941" y="8023820"/>
            <a:ext cx="8749020" cy="2304256"/>
          </a:xfrm>
        </p:spPr>
        <p:txBody>
          <a:bodyPr/>
          <a:lstStyle/>
          <a:p>
            <a:endParaRPr lang="en-ID" dirty="0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832EE089-3F19-4B51-BA7D-072D42B7E0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" r="92"/>
          <a:stretch/>
        </p:blipFill>
        <p:spPr>
          <a:xfrm>
            <a:off x="1105898" y="2256670"/>
            <a:ext cx="7560840" cy="4220489"/>
          </a:xfrm>
        </p:spPr>
      </p:pic>
    </p:spTree>
    <p:extLst>
      <p:ext uri="{BB962C8B-B14F-4D97-AF65-F5344CB8AC3E}">
        <p14:creationId xmlns:p14="http://schemas.microsoft.com/office/powerpoint/2010/main" val="352951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</a:t>
            </a:r>
            <a:r>
              <a:rPr lang="en-US" altLang="ja-JP" dirty="0">
                <a:solidFill>
                  <a:schemeClr val="accent1"/>
                </a:solidFill>
              </a:rPr>
              <a:t>A</a:t>
            </a:r>
            <a:r>
              <a:rPr lang="en-US" altLang="ja-JP" dirty="0"/>
              <a:t>TA UNDERSTANDING</a:t>
            </a:r>
            <a:endParaRPr kumimoji="1" lang="ja-JP" altLang="en-US" dirty="0"/>
          </a:p>
        </p:txBody>
      </p:sp>
      <p:sp>
        <p:nvSpPr>
          <p:cNvPr id="16" name="スライド番号プレースホルダー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465308B-530E-44C3-B813-9651671BF94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Google </a:t>
            </a:r>
            <a:r>
              <a:rPr lang="en-US" altLang="ja-JP" dirty="0" err="1"/>
              <a:t>Colab</a:t>
            </a:r>
            <a:endParaRPr kumimoji="1" lang="ja-JP" alt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7C98EE8-1547-43F9-9AAC-754452B45D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310" y="4443848"/>
            <a:ext cx="8749020" cy="338437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Find The Top 10 Crime Location Descriptions</a:t>
            </a:r>
            <a:endParaRPr lang="en-ID" sz="3600" b="1" dirty="0">
              <a:solidFill>
                <a:schemeClr val="accent3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3CCFB91-DD3B-4F39-834D-2022617FB0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54941" y="8023820"/>
            <a:ext cx="8749020" cy="2304256"/>
          </a:xfrm>
        </p:spPr>
        <p:txBody>
          <a:bodyPr/>
          <a:lstStyle/>
          <a:p>
            <a:endParaRPr lang="en-ID" dirty="0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832EE089-3F19-4B51-BA7D-072D42B7E0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7" r="638"/>
          <a:stretch/>
        </p:blipFill>
        <p:spPr>
          <a:xfrm>
            <a:off x="1222326" y="2333603"/>
            <a:ext cx="8208912" cy="4220489"/>
          </a:xfrm>
        </p:spPr>
      </p:pic>
    </p:spTree>
    <p:extLst>
      <p:ext uri="{BB962C8B-B14F-4D97-AF65-F5344CB8AC3E}">
        <p14:creationId xmlns:p14="http://schemas.microsoft.com/office/powerpoint/2010/main" val="310373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</a:t>
            </a:r>
            <a:r>
              <a:rPr lang="en-US" altLang="ja-JP" dirty="0">
                <a:solidFill>
                  <a:schemeClr val="accent1"/>
                </a:solidFill>
              </a:rPr>
              <a:t>A</a:t>
            </a:r>
            <a:r>
              <a:rPr lang="en-US" altLang="ja-JP" dirty="0"/>
              <a:t>TA UNDERSTANDING</a:t>
            </a:r>
            <a:endParaRPr kumimoji="1" lang="ja-JP" altLang="en-US" dirty="0"/>
          </a:p>
        </p:txBody>
      </p:sp>
      <p:sp>
        <p:nvSpPr>
          <p:cNvPr id="16" name="スライド番号プレースホルダー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465308B-530E-44C3-B813-9651671BF94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Google </a:t>
            </a:r>
            <a:r>
              <a:rPr lang="en-US" altLang="ja-JP" dirty="0" err="1"/>
              <a:t>Colab</a:t>
            </a:r>
            <a:endParaRPr kumimoji="1" lang="ja-JP" alt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7C98EE8-1547-43F9-9AAC-754452B45D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71398" y="1758901"/>
            <a:ext cx="8749020" cy="338437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Crime Count Per Year</a:t>
            </a:r>
            <a:br>
              <a:rPr lang="en-US" sz="3600" b="1" dirty="0">
                <a:solidFill>
                  <a:schemeClr val="accent3"/>
                </a:solidFill>
              </a:rPr>
            </a:br>
            <a:r>
              <a:rPr lang="en-US" sz="3600" b="1" dirty="0">
                <a:solidFill>
                  <a:schemeClr val="accent3"/>
                </a:solidFill>
              </a:rPr>
              <a:t>(2001 – 2022)</a:t>
            </a:r>
            <a:endParaRPr lang="en-ID" sz="3600" b="1" dirty="0">
              <a:solidFill>
                <a:schemeClr val="accent3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3CCFB91-DD3B-4F39-834D-2022617FB0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54941" y="8023820"/>
            <a:ext cx="8749020" cy="2304256"/>
          </a:xfrm>
        </p:spPr>
        <p:txBody>
          <a:bodyPr/>
          <a:lstStyle/>
          <a:p>
            <a:endParaRPr lang="en-ID" dirty="0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832EE089-3F19-4B51-BA7D-072D42B7E0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" b="1207"/>
          <a:stretch/>
        </p:blipFill>
        <p:spPr>
          <a:xfrm>
            <a:off x="799138" y="1908085"/>
            <a:ext cx="9353473" cy="7735788"/>
          </a:xfrm>
        </p:spPr>
      </p:pic>
    </p:spTree>
    <p:extLst>
      <p:ext uri="{BB962C8B-B14F-4D97-AF65-F5344CB8AC3E}">
        <p14:creationId xmlns:p14="http://schemas.microsoft.com/office/powerpoint/2010/main" val="168306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D</a:t>
            </a:r>
            <a:r>
              <a:rPr lang="en-US" altLang="ja-JP" dirty="0">
                <a:solidFill>
                  <a:schemeClr val="accent1"/>
                </a:solidFill>
              </a:rPr>
              <a:t>A</a:t>
            </a:r>
            <a:r>
              <a:rPr lang="en-US" altLang="ja-JP" dirty="0"/>
              <a:t>TA PREPARATION</a:t>
            </a:r>
            <a:endParaRPr kumimoji="1" lang="ja-JP" altLang="en-US" dirty="0"/>
          </a:p>
        </p:txBody>
      </p:sp>
      <p:sp>
        <p:nvSpPr>
          <p:cNvPr id="14" name="スライド番号プレースホルダー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C51F2C-A881-4459-A646-C0FC5646A2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Google </a:t>
            </a:r>
            <a:r>
              <a:rPr lang="en-US" altLang="ja-JP" dirty="0" err="1"/>
              <a:t>Colab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1. Select Only The Necessary Columns</a:t>
            </a:r>
            <a:endParaRPr kumimoji="1" lang="ja-JP" altLang="en-US" sz="3600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altLang="ja-JP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DA1C672D-1E07-4D43-BB7A-B950D37FBA4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" t="5036" r="-124" b="42922"/>
          <a:stretch/>
        </p:blipFill>
        <p:spPr>
          <a:xfrm>
            <a:off x="790575" y="2262385"/>
            <a:ext cx="16633551" cy="5185371"/>
          </a:xfrm>
        </p:spPr>
      </p:pic>
    </p:spTree>
    <p:extLst>
      <p:ext uri="{BB962C8B-B14F-4D97-AF65-F5344CB8AC3E}">
        <p14:creationId xmlns:p14="http://schemas.microsoft.com/office/powerpoint/2010/main" val="77733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</a:t>
            </a:r>
            <a:r>
              <a:rPr lang="en-US" altLang="ja-JP" dirty="0">
                <a:solidFill>
                  <a:schemeClr val="accent1"/>
                </a:solidFill>
              </a:rPr>
              <a:t>A</a:t>
            </a:r>
            <a:r>
              <a:rPr lang="en-US" altLang="ja-JP" dirty="0"/>
              <a:t>TA PREPARATION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Google </a:t>
            </a:r>
            <a:r>
              <a:rPr lang="en-US" altLang="ja-JP" dirty="0" err="1"/>
              <a:t>Colab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altLang="ja-JP" sz="3600" b="1" dirty="0"/>
              <a:t>2. Check Null Values In The </a:t>
            </a:r>
            <a:r>
              <a:rPr lang="en-US" altLang="ja-JP" sz="3600" b="1" dirty="0" err="1"/>
              <a:t>DataFrame</a:t>
            </a:r>
            <a:r>
              <a:rPr lang="en-US" altLang="ja-JP" sz="3600" b="1" dirty="0"/>
              <a:t> Selected</a:t>
            </a:r>
            <a:endParaRPr lang="ja-JP" altLang="en-US" sz="3600" b="1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8" b="466"/>
          <a:stretch/>
        </p:blipFill>
        <p:spPr>
          <a:xfrm>
            <a:off x="790575" y="1946549"/>
            <a:ext cx="6911975" cy="787747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C5F234-B89F-40C3-BF2F-F21E28A4B2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5992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</a:t>
            </a:r>
            <a:r>
              <a:rPr lang="en-US" altLang="ja-JP" dirty="0">
                <a:solidFill>
                  <a:schemeClr val="accent1"/>
                </a:solidFill>
              </a:rPr>
              <a:t>A</a:t>
            </a:r>
            <a:r>
              <a:rPr lang="en-US" altLang="ja-JP" dirty="0"/>
              <a:t>TA PREPARATION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Google </a:t>
            </a:r>
            <a:r>
              <a:rPr lang="en-US" altLang="ja-JP" dirty="0" err="1"/>
              <a:t>Colab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3"/>
          </p:nvPr>
        </p:nvSpPr>
        <p:spPr>
          <a:xfrm>
            <a:off x="10151318" y="4139083"/>
            <a:ext cx="9181020" cy="864096"/>
          </a:xfrm>
        </p:spPr>
        <p:txBody>
          <a:bodyPr>
            <a:normAutofit/>
          </a:bodyPr>
          <a:lstStyle/>
          <a:p>
            <a:r>
              <a:rPr lang="en-US" altLang="ja-JP" sz="3600" b="1" dirty="0"/>
              <a:t>3. Preparing The Data</a:t>
            </a:r>
            <a:endParaRPr lang="ja-JP" altLang="en-US" sz="3600" b="1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" r="1603"/>
          <a:stretch/>
        </p:blipFill>
        <p:spPr>
          <a:xfrm>
            <a:off x="1009551" y="1903140"/>
            <a:ext cx="8460358" cy="7877471"/>
          </a:xfrm>
        </p:spPr>
      </p:pic>
    </p:spTree>
    <p:extLst>
      <p:ext uri="{BB962C8B-B14F-4D97-AF65-F5344CB8AC3E}">
        <p14:creationId xmlns:p14="http://schemas.microsoft.com/office/powerpoint/2010/main" val="311188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</a:t>
            </a:r>
            <a:r>
              <a:rPr lang="en-US" altLang="ja-JP" dirty="0">
                <a:solidFill>
                  <a:schemeClr val="accent1"/>
                </a:solidFill>
              </a:rPr>
              <a:t>A</a:t>
            </a:r>
            <a:r>
              <a:rPr lang="en-US" altLang="ja-JP" dirty="0"/>
              <a:t>TA PREPARATION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19</a:t>
            </a:fld>
            <a:endParaRPr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Google </a:t>
            </a:r>
            <a:r>
              <a:rPr lang="en-US" altLang="ja-JP" dirty="0" err="1"/>
              <a:t>Colab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3"/>
          </p:nvPr>
        </p:nvSpPr>
        <p:spPr>
          <a:xfrm>
            <a:off x="10151318" y="4139083"/>
            <a:ext cx="9181020" cy="864096"/>
          </a:xfrm>
        </p:spPr>
        <p:txBody>
          <a:bodyPr>
            <a:normAutofit/>
          </a:bodyPr>
          <a:lstStyle/>
          <a:p>
            <a:r>
              <a:rPr lang="en-US" altLang="ja-JP" sz="3600" b="1" dirty="0"/>
              <a:t>4. Rename The Columns</a:t>
            </a:r>
            <a:endParaRPr lang="ja-JP" altLang="en-US" sz="3600" b="1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3" r="2535"/>
          <a:stretch/>
        </p:blipFill>
        <p:spPr>
          <a:xfrm>
            <a:off x="790278" y="2039840"/>
            <a:ext cx="9181020" cy="7877471"/>
          </a:xfrm>
        </p:spPr>
      </p:pic>
    </p:spTree>
    <p:extLst>
      <p:ext uri="{BB962C8B-B14F-4D97-AF65-F5344CB8AC3E}">
        <p14:creationId xmlns:p14="http://schemas.microsoft.com/office/powerpoint/2010/main" val="412744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</a:t>
            </a:r>
            <a:r>
              <a:rPr lang="en-US" altLang="ja-JP" dirty="0">
                <a:solidFill>
                  <a:schemeClr val="accent1"/>
                </a:solidFill>
              </a:rPr>
              <a:t>N</a:t>
            </a:r>
            <a:r>
              <a:rPr lang="en-US" altLang="ja-JP" dirty="0"/>
              <a:t>TRODUCTION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/>
          </p:nvPr>
        </p:nvSpPr>
        <p:spPr>
          <a:xfrm>
            <a:off x="7919070" y="4783460"/>
            <a:ext cx="9181020" cy="864096"/>
          </a:xfrm>
        </p:spPr>
        <p:txBody>
          <a:bodyPr/>
          <a:lstStyle/>
          <a:p>
            <a:r>
              <a:rPr lang="en-US" altLang="ja-JP" dirty="0"/>
              <a:t>Tri </a:t>
            </a:r>
            <a:r>
              <a:rPr lang="en-US" altLang="ja-JP" dirty="0" err="1"/>
              <a:t>Handayani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>
          <a:xfrm>
            <a:off x="7919070" y="5503540"/>
            <a:ext cx="9181020" cy="2304256"/>
          </a:xfrm>
        </p:spPr>
        <p:txBody>
          <a:bodyPr/>
          <a:lstStyle/>
          <a:p>
            <a:r>
              <a:rPr lang="en-US" altLang="ja-JP" dirty="0"/>
              <a:t> NIM 201112030</a:t>
            </a:r>
            <a:endParaRPr kumimoji="1" lang="ja-JP" altLang="en-US" dirty="0"/>
          </a:p>
        </p:txBody>
      </p:sp>
      <p:sp>
        <p:nvSpPr>
          <p:cNvPr id="14" name="スライド番号プレースホルダー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3" b="1149"/>
          <a:stretch/>
        </p:blipFill>
        <p:spPr>
          <a:xfrm>
            <a:off x="1366342" y="3253461"/>
            <a:ext cx="4929171" cy="4930303"/>
          </a:xfrm>
        </p:spPr>
      </p:pic>
    </p:spTree>
    <p:extLst>
      <p:ext uri="{BB962C8B-B14F-4D97-AF65-F5344CB8AC3E}">
        <p14:creationId xmlns:p14="http://schemas.microsoft.com/office/powerpoint/2010/main" val="216342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</a:t>
            </a:r>
            <a:r>
              <a:rPr lang="en-US" altLang="ja-JP" dirty="0">
                <a:solidFill>
                  <a:schemeClr val="accent1"/>
                </a:solidFill>
              </a:rPr>
              <a:t>A</a:t>
            </a:r>
            <a:r>
              <a:rPr lang="en-US" altLang="ja-JP" dirty="0"/>
              <a:t>TA PREPARATION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20</a:t>
            </a:fld>
            <a:endParaRPr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Google </a:t>
            </a:r>
            <a:r>
              <a:rPr lang="en-US" altLang="ja-JP" dirty="0" err="1"/>
              <a:t>Colab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3"/>
          </p:nvPr>
        </p:nvSpPr>
        <p:spPr>
          <a:xfrm>
            <a:off x="10151318" y="4139082"/>
            <a:ext cx="9181020" cy="1234083"/>
          </a:xfrm>
        </p:spPr>
        <p:txBody>
          <a:bodyPr>
            <a:normAutofit lnSpcReduction="10000"/>
          </a:bodyPr>
          <a:lstStyle/>
          <a:p>
            <a:r>
              <a:rPr lang="en-US" altLang="ja-JP" sz="3600" b="1" dirty="0"/>
              <a:t>5. Manipulate datetime column </a:t>
            </a:r>
          </a:p>
          <a:p>
            <a:r>
              <a:rPr lang="en-US" altLang="ja-JP" sz="3600" b="1" dirty="0"/>
              <a:t>without time zone information</a:t>
            </a:r>
            <a:endParaRPr lang="ja-JP" altLang="en-US" sz="3600" b="1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" r="2156"/>
          <a:stretch/>
        </p:blipFill>
        <p:spPr>
          <a:xfrm>
            <a:off x="790278" y="2039840"/>
            <a:ext cx="9181020" cy="7877471"/>
          </a:xfrm>
        </p:spPr>
      </p:pic>
    </p:spTree>
    <p:extLst>
      <p:ext uri="{BB962C8B-B14F-4D97-AF65-F5344CB8AC3E}">
        <p14:creationId xmlns:p14="http://schemas.microsoft.com/office/powerpoint/2010/main" val="259889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</a:t>
            </a:r>
            <a:r>
              <a:rPr lang="en-US" altLang="ja-JP" dirty="0">
                <a:solidFill>
                  <a:schemeClr val="accent1"/>
                </a:solidFill>
              </a:rPr>
              <a:t>A</a:t>
            </a:r>
            <a:r>
              <a:rPr lang="en-US" altLang="ja-JP" dirty="0"/>
              <a:t>TA MODELING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Google </a:t>
            </a:r>
            <a:r>
              <a:rPr kumimoji="1" lang="en-US" altLang="ja-JP" dirty="0" err="1"/>
              <a:t>Colab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b="1" dirty="0"/>
              <a:t>Train The Model</a:t>
            </a:r>
            <a:endParaRPr kumimoji="1" lang="ja-JP" altLang="en-US" sz="3600" b="1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6" name="スライド番号プレースホルダー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21</a:t>
            </a:fld>
            <a:endParaRPr lang="ja-JP" altLang="en-US" dirty="0"/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" t="2751" r="31366" b="-2751"/>
          <a:stretch/>
        </p:blipFill>
        <p:spPr>
          <a:xfrm>
            <a:off x="790575" y="2262385"/>
            <a:ext cx="16633551" cy="5185371"/>
          </a:xfrm>
        </p:spPr>
      </p:pic>
    </p:spTree>
    <p:extLst>
      <p:ext uri="{BB962C8B-B14F-4D97-AF65-F5344CB8AC3E}">
        <p14:creationId xmlns:p14="http://schemas.microsoft.com/office/powerpoint/2010/main" val="289592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</a:t>
            </a:r>
            <a:r>
              <a:rPr lang="en-US" altLang="ja-JP" dirty="0">
                <a:solidFill>
                  <a:schemeClr val="accent1"/>
                </a:solidFill>
              </a:rPr>
              <a:t>A</a:t>
            </a:r>
            <a:r>
              <a:rPr lang="en-US" altLang="ja-JP" dirty="0"/>
              <a:t>TA MODELING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Google </a:t>
            </a:r>
            <a:r>
              <a:rPr kumimoji="1" lang="en-US" altLang="ja-JP" dirty="0" err="1"/>
              <a:t>Colab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b="1" dirty="0"/>
              <a:t>Make The Predictions</a:t>
            </a:r>
            <a:endParaRPr kumimoji="1" lang="ja-JP" altLang="en-US" sz="3600" b="1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6" name="スライド番号プレースホルダー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22</a:t>
            </a:fld>
            <a:endParaRPr lang="ja-JP" altLang="en-US" dirty="0"/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3" b="3246"/>
          <a:stretch/>
        </p:blipFill>
        <p:spPr>
          <a:xfrm>
            <a:off x="790575" y="1905885"/>
            <a:ext cx="16633551" cy="5685887"/>
          </a:xfrm>
        </p:spPr>
      </p:pic>
    </p:spTree>
    <p:extLst>
      <p:ext uri="{BB962C8B-B14F-4D97-AF65-F5344CB8AC3E}">
        <p14:creationId xmlns:p14="http://schemas.microsoft.com/office/powerpoint/2010/main" val="135948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</a:t>
            </a:r>
            <a:r>
              <a:rPr lang="en-US" altLang="ja-JP" dirty="0">
                <a:solidFill>
                  <a:schemeClr val="accent1"/>
                </a:solidFill>
              </a:rPr>
              <a:t>A</a:t>
            </a:r>
            <a:r>
              <a:rPr lang="en-US" altLang="ja-JP" dirty="0"/>
              <a:t>TA MODELING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Google </a:t>
            </a:r>
            <a:r>
              <a:rPr kumimoji="1" lang="en-US" altLang="ja-JP" dirty="0" err="1"/>
              <a:t>Colab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b="1" dirty="0"/>
              <a:t>Save The Model</a:t>
            </a:r>
            <a:endParaRPr kumimoji="1" lang="ja-JP" altLang="en-US" sz="3600" b="1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6" name="スライド番号プレースホルダー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23</a:t>
            </a:fld>
            <a:endParaRPr lang="ja-JP" altLang="en-US" dirty="0"/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" r="12592"/>
          <a:stretch/>
        </p:blipFill>
        <p:spPr>
          <a:xfrm>
            <a:off x="934295" y="2894442"/>
            <a:ext cx="10945215" cy="2285206"/>
          </a:xfrm>
        </p:spPr>
      </p:pic>
    </p:spTree>
    <p:extLst>
      <p:ext uri="{BB962C8B-B14F-4D97-AF65-F5344CB8AC3E}">
        <p14:creationId xmlns:p14="http://schemas.microsoft.com/office/powerpoint/2010/main" val="139153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</a:t>
            </a:r>
            <a:r>
              <a:rPr lang="en-US" altLang="ja-JP" dirty="0">
                <a:solidFill>
                  <a:schemeClr val="accent1"/>
                </a:solidFill>
              </a:rPr>
              <a:t>A</a:t>
            </a:r>
            <a:r>
              <a:rPr lang="en-US" altLang="ja-JP" dirty="0"/>
              <a:t>TA MODELING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Google </a:t>
            </a:r>
            <a:r>
              <a:rPr kumimoji="1" lang="en-US" altLang="ja-JP" dirty="0" err="1"/>
              <a:t>Colab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6" name="スライド番号プレースホルダー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24</a:t>
            </a:fld>
            <a:endParaRPr lang="ja-JP" altLang="en-US" dirty="0"/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" b="-454"/>
          <a:stretch/>
        </p:blipFill>
        <p:spPr>
          <a:xfrm>
            <a:off x="2698490" y="1831867"/>
            <a:ext cx="12889431" cy="787579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6A02F-AA2D-4CBE-B36D-1A992426AF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2957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</a:t>
            </a:r>
            <a:r>
              <a:rPr lang="en-US" altLang="ja-JP" dirty="0">
                <a:solidFill>
                  <a:schemeClr val="accent1"/>
                </a:solidFill>
              </a:rPr>
              <a:t>A</a:t>
            </a:r>
            <a:r>
              <a:rPr lang="en-US" altLang="ja-JP" dirty="0"/>
              <a:t>TA MODELING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Google </a:t>
            </a:r>
            <a:r>
              <a:rPr kumimoji="1" lang="en-US" altLang="ja-JP" dirty="0" err="1"/>
              <a:t>Colab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>
          <a:xfrm>
            <a:off x="801607" y="9746044"/>
            <a:ext cx="16633848" cy="1152128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6" name="スライド番号プレースホルダー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25</a:t>
            </a:fld>
            <a:endParaRPr lang="ja-JP" altLang="en-US" dirty="0"/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9" b="-58"/>
          <a:stretch/>
        </p:blipFill>
        <p:spPr>
          <a:xfrm>
            <a:off x="2842382" y="1749982"/>
            <a:ext cx="12169352" cy="8298282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6A02F-AA2D-4CBE-B36D-1A992426AF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6282" y="8774832"/>
            <a:ext cx="16633848" cy="864096"/>
          </a:xfrm>
        </p:spPr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4355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</a:t>
            </a:r>
            <a:r>
              <a:rPr lang="en-US" altLang="ja-JP" dirty="0">
                <a:solidFill>
                  <a:schemeClr val="accent1"/>
                </a:solidFill>
              </a:rPr>
              <a:t>A</a:t>
            </a:r>
            <a:r>
              <a:rPr lang="en-US" altLang="ja-JP" dirty="0"/>
              <a:t>TA EVALUATION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2"/>
          </p:nvPr>
        </p:nvSpPr>
        <p:spPr>
          <a:xfrm>
            <a:off x="790278" y="1188635"/>
            <a:ext cx="16273560" cy="575841"/>
          </a:xfrm>
        </p:spPr>
        <p:txBody>
          <a:bodyPr/>
          <a:lstStyle/>
          <a:p>
            <a:r>
              <a:rPr kumimoji="1" lang="en-US" altLang="ja-JP" dirty="0"/>
              <a:t>Google </a:t>
            </a:r>
            <a:r>
              <a:rPr kumimoji="1" lang="en-US" altLang="ja-JP" dirty="0" err="1"/>
              <a:t>Colab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/>
          </p:nvPr>
        </p:nvSpPr>
        <p:spPr>
          <a:xfrm>
            <a:off x="826282" y="8460776"/>
            <a:ext cx="16633848" cy="864096"/>
          </a:xfrm>
        </p:spPr>
        <p:txBody>
          <a:bodyPr>
            <a:normAutofit/>
          </a:bodyPr>
          <a:lstStyle/>
          <a:p>
            <a:r>
              <a:rPr lang="en-ID" altLang="ja-JP" sz="3600" b="1" dirty="0"/>
              <a:t>Mean Absolute Percentage Error (MAPE): 14.04%</a:t>
            </a:r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>
          <a:xfrm>
            <a:off x="790278" y="9610552"/>
            <a:ext cx="16633848" cy="1152128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6" name="スライド番号プレースホルダー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26</a:t>
            </a:fld>
            <a:endParaRPr lang="ja-JP" alt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" b="-1997"/>
          <a:stretch/>
        </p:blipFill>
        <p:spPr>
          <a:xfrm>
            <a:off x="934294" y="2149305"/>
            <a:ext cx="14372102" cy="5848491"/>
          </a:xfrm>
        </p:spPr>
      </p:pic>
    </p:spTree>
    <p:extLst>
      <p:ext uri="{BB962C8B-B14F-4D97-AF65-F5344CB8AC3E}">
        <p14:creationId xmlns:p14="http://schemas.microsoft.com/office/powerpoint/2010/main" val="273109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</a:t>
            </a:r>
            <a:r>
              <a:rPr lang="en-US" altLang="ja-JP" dirty="0">
                <a:solidFill>
                  <a:schemeClr val="accent1"/>
                </a:solidFill>
              </a:rPr>
              <a:t>A</a:t>
            </a:r>
            <a:r>
              <a:rPr lang="en-US" altLang="ja-JP" dirty="0"/>
              <a:t>TA EVALUATION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Google </a:t>
            </a:r>
            <a:r>
              <a:rPr kumimoji="1" lang="en-US" altLang="ja-JP" dirty="0" err="1"/>
              <a:t>Colab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6" name="スライド番号プレースホルダー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27</a:t>
            </a:fld>
            <a:endParaRPr lang="ja-JP" altLang="en-US" dirty="0"/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" t="14" r="27602" b="-14"/>
          <a:stretch/>
        </p:blipFill>
        <p:spPr>
          <a:xfrm>
            <a:off x="790279" y="2707069"/>
            <a:ext cx="11305256" cy="3216665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6A02F-AA2D-4CBE-B36D-1A992426AF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Export File to Excel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178108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INSIG</a:t>
            </a:r>
            <a:r>
              <a:rPr lang="en-US" altLang="ja-JP" dirty="0">
                <a:solidFill>
                  <a:schemeClr val="accent1"/>
                </a:solidFill>
              </a:rPr>
              <a:t>H</a:t>
            </a:r>
            <a:r>
              <a:rPr lang="en-US" altLang="ja-JP" dirty="0"/>
              <a:t>T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28</a:t>
            </a:fld>
            <a:endParaRPr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err="1"/>
              <a:t>Kesimpulan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D" dirty="0" err="1"/>
              <a:t>Grafik</a:t>
            </a:r>
            <a:r>
              <a:rPr lang="en-ID" dirty="0"/>
              <a:t>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tren</a:t>
            </a:r>
            <a:r>
              <a:rPr lang="en-ID" dirty="0"/>
              <a:t> </a:t>
            </a:r>
            <a:r>
              <a:rPr lang="en-ID" dirty="0" err="1"/>
              <a:t>negatif</a:t>
            </a:r>
            <a:r>
              <a:rPr lang="en-ID" dirty="0"/>
              <a:t> pada </a:t>
            </a:r>
            <a:r>
              <a:rPr lang="en-ID" dirty="0" err="1"/>
              <a:t>prediksi</a:t>
            </a:r>
            <a:r>
              <a:rPr lang="en-ID" dirty="0"/>
              <a:t> </a:t>
            </a:r>
            <a:r>
              <a:rPr lang="en-ID" dirty="0" err="1"/>
              <a:t>tahun</a:t>
            </a:r>
            <a:r>
              <a:rPr lang="en-ID" dirty="0"/>
              <a:t> 2023-2025.</a:t>
            </a:r>
          </a:p>
          <a:p>
            <a:pPr marL="514350" indent="-514350">
              <a:buAutoNum type="arabicPeriod"/>
            </a:pPr>
            <a:r>
              <a:rPr lang="en-ID" altLang="ja-JP" dirty="0"/>
              <a:t>Tingkat </a:t>
            </a:r>
            <a:r>
              <a:rPr lang="en-ID" altLang="ja-JP" dirty="0" err="1"/>
              <a:t>kejahatan</a:t>
            </a:r>
            <a:r>
              <a:rPr lang="en-ID" altLang="ja-JP" dirty="0"/>
              <a:t> </a:t>
            </a:r>
            <a:r>
              <a:rPr lang="en-ID" altLang="ja-JP" dirty="0" err="1"/>
              <a:t>tertinggi</a:t>
            </a:r>
            <a:r>
              <a:rPr lang="en-ID" altLang="ja-JP" dirty="0"/>
              <a:t> </a:t>
            </a:r>
            <a:r>
              <a:rPr lang="en-ID" altLang="ja-JP" dirty="0" err="1"/>
              <a:t>dari</a:t>
            </a:r>
            <a:r>
              <a:rPr lang="en-ID" altLang="ja-JP" dirty="0"/>
              <a:t> 1 </a:t>
            </a:r>
            <a:r>
              <a:rPr lang="en-ID" altLang="ja-JP" dirty="0" err="1"/>
              <a:t>Maret</a:t>
            </a:r>
            <a:r>
              <a:rPr lang="en-ID" altLang="ja-JP" dirty="0"/>
              <a:t> </a:t>
            </a:r>
            <a:r>
              <a:rPr lang="en-ID" altLang="ja-JP" dirty="0" err="1"/>
              <a:t>hingga</a:t>
            </a:r>
            <a:r>
              <a:rPr lang="en-ID" altLang="ja-JP" dirty="0"/>
              <a:t> </a:t>
            </a:r>
            <a:r>
              <a:rPr lang="en-ID" altLang="ja-JP" dirty="0" err="1"/>
              <a:t>akhir</a:t>
            </a:r>
            <a:r>
              <a:rPr lang="en-ID" altLang="ja-JP" dirty="0"/>
              <a:t> April dan juga </a:t>
            </a:r>
            <a:r>
              <a:rPr lang="en-ID" altLang="ja-JP" dirty="0" err="1"/>
              <a:t>ada</a:t>
            </a:r>
            <a:r>
              <a:rPr lang="en-ID" altLang="ja-JP" dirty="0"/>
              <a:t> </a:t>
            </a:r>
            <a:r>
              <a:rPr lang="en-ID" altLang="ja-JP" dirty="0" err="1"/>
              <a:t>kenaikan</a:t>
            </a:r>
            <a:r>
              <a:rPr lang="en-ID" altLang="ja-JP" dirty="0"/>
              <a:t> pada </a:t>
            </a:r>
            <a:r>
              <a:rPr lang="en-ID" altLang="ja-JP" dirty="0" err="1"/>
              <a:t>akhir</a:t>
            </a:r>
            <a:r>
              <a:rPr lang="en-ID" altLang="ja-JP" dirty="0"/>
              <a:t> </a:t>
            </a:r>
            <a:r>
              <a:rPr lang="en-ID" altLang="ja-JP" dirty="0" err="1"/>
              <a:t>Desember</a:t>
            </a:r>
            <a:r>
              <a:rPr lang="en-ID" altLang="ja-JP" dirty="0"/>
              <a:t>, </a:t>
            </a:r>
            <a:r>
              <a:rPr lang="en-ID" altLang="ja-JP" dirty="0" err="1"/>
              <a:t>sedangkan</a:t>
            </a:r>
            <a:r>
              <a:rPr lang="en-ID" altLang="ja-JP" dirty="0"/>
              <a:t> </a:t>
            </a:r>
            <a:r>
              <a:rPr lang="en-ID" altLang="ja-JP" dirty="0" err="1"/>
              <a:t>tingkat</a:t>
            </a:r>
            <a:r>
              <a:rPr lang="en-ID" altLang="ja-JP" dirty="0"/>
              <a:t> </a:t>
            </a:r>
            <a:r>
              <a:rPr lang="en-ID" altLang="ja-JP" dirty="0" err="1"/>
              <a:t>kejahatan</a:t>
            </a:r>
            <a:r>
              <a:rPr lang="en-ID" altLang="ja-JP" dirty="0"/>
              <a:t> </a:t>
            </a:r>
            <a:r>
              <a:rPr lang="en-ID" altLang="ja-JP" dirty="0" err="1"/>
              <a:t>terendah</a:t>
            </a:r>
            <a:r>
              <a:rPr lang="en-ID" altLang="ja-JP" dirty="0"/>
              <a:t> </a:t>
            </a:r>
            <a:r>
              <a:rPr lang="en-ID" altLang="ja-JP" dirty="0" err="1"/>
              <a:t>dari</a:t>
            </a:r>
            <a:r>
              <a:rPr lang="en-ID" altLang="ja-JP" dirty="0"/>
              <a:t> 1 </a:t>
            </a:r>
            <a:r>
              <a:rPr lang="en-ID" altLang="ja-JP" dirty="0" err="1"/>
              <a:t>Januari</a:t>
            </a:r>
            <a:r>
              <a:rPr lang="en-ID" altLang="ja-JP" dirty="0"/>
              <a:t> </a:t>
            </a:r>
            <a:r>
              <a:rPr lang="en-ID" altLang="ja-JP" dirty="0" err="1"/>
              <a:t>hingga</a:t>
            </a:r>
            <a:r>
              <a:rPr lang="en-ID" altLang="ja-JP" dirty="0"/>
              <a:t> </a:t>
            </a:r>
            <a:r>
              <a:rPr lang="en-ID" altLang="ja-JP" dirty="0" err="1"/>
              <a:t>akhir</a:t>
            </a:r>
            <a:r>
              <a:rPr lang="en-ID" altLang="ja-JP" dirty="0"/>
              <a:t> </a:t>
            </a:r>
            <a:r>
              <a:rPr lang="en-ID" altLang="ja-JP" dirty="0" err="1"/>
              <a:t>Februari</a:t>
            </a:r>
            <a:r>
              <a:rPr lang="en-ID" altLang="ja-JP" dirty="0"/>
              <a:t>.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Saran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ja-JP" dirty="0" err="1"/>
              <a:t>Dapat</a:t>
            </a:r>
            <a:r>
              <a:rPr lang="en-US" altLang="ja-JP" dirty="0"/>
              <a:t> </a:t>
            </a:r>
            <a:r>
              <a:rPr lang="en-US" altLang="ja-JP" dirty="0" err="1"/>
              <a:t>dikembangkan</a:t>
            </a:r>
            <a:r>
              <a:rPr lang="en-US" altLang="ja-JP" dirty="0"/>
              <a:t> </a:t>
            </a:r>
            <a:r>
              <a:rPr lang="en-US" altLang="ja-JP" dirty="0" err="1"/>
              <a:t>dengan</a:t>
            </a:r>
            <a:r>
              <a:rPr lang="en-US" altLang="ja-JP" dirty="0"/>
              <a:t> </a:t>
            </a:r>
            <a:r>
              <a:rPr lang="en-US" altLang="ja-JP" dirty="0" err="1"/>
              <a:t>membandingkan</a:t>
            </a:r>
            <a:r>
              <a:rPr lang="en-US" altLang="ja-JP" dirty="0"/>
              <a:t> </a:t>
            </a:r>
            <a:r>
              <a:rPr lang="en-US" altLang="ja-JP" dirty="0" err="1"/>
              <a:t>dengan</a:t>
            </a:r>
            <a:r>
              <a:rPr lang="en-US" altLang="ja-JP" dirty="0"/>
              <a:t> </a:t>
            </a:r>
            <a:r>
              <a:rPr lang="en-US" altLang="ja-JP" dirty="0" err="1"/>
              <a:t>algoritma</a:t>
            </a:r>
            <a:r>
              <a:rPr lang="en-US" altLang="ja-JP" dirty="0"/>
              <a:t> time series </a:t>
            </a:r>
            <a:r>
              <a:rPr lang="en-US" altLang="ja-JP" dirty="0" err="1"/>
              <a:t>lainnya</a:t>
            </a:r>
            <a:r>
              <a:rPr lang="en-US" altLang="ja-JP" dirty="0"/>
              <a:t>, </a:t>
            </a:r>
            <a:r>
              <a:rPr lang="en-US" altLang="ja-JP" dirty="0" err="1"/>
              <a:t>seperti</a:t>
            </a:r>
            <a:r>
              <a:rPr lang="en-US" altLang="ja-JP" dirty="0"/>
              <a:t> SARIMAX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4243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THANK </a:t>
            </a:r>
            <a:r>
              <a:rPr kumimoji="1" lang="en-US" altLang="ja-JP" dirty="0">
                <a:solidFill>
                  <a:schemeClr val="accent1"/>
                </a:solidFill>
              </a:rPr>
              <a:t>Y</a:t>
            </a:r>
            <a:r>
              <a:rPr kumimoji="1" lang="en-US" altLang="ja-JP" dirty="0"/>
              <a:t>OU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Any Questions?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092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</a:t>
            </a:r>
            <a:r>
              <a:rPr lang="en-US" altLang="ja-JP" dirty="0">
                <a:solidFill>
                  <a:schemeClr val="accent1"/>
                </a:solidFill>
              </a:rPr>
              <a:t>N</a:t>
            </a:r>
            <a:r>
              <a:rPr lang="en-US" altLang="ja-JP" dirty="0"/>
              <a:t>TENTS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8567142" y="1983057"/>
            <a:ext cx="8568952" cy="864096"/>
          </a:xfrm>
        </p:spPr>
        <p:txBody>
          <a:bodyPr>
            <a:normAutofit/>
          </a:bodyPr>
          <a:lstStyle/>
          <a:p>
            <a:r>
              <a:rPr lang="en-US" altLang="ja-JP" dirty="0"/>
              <a:t>CRISP-DM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/>
          </p:nvPr>
        </p:nvSpPr>
        <p:spPr>
          <a:xfrm>
            <a:off x="8567142" y="2759914"/>
            <a:ext cx="9001000" cy="1224136"/>
          </a:xfrm>
        </p:spPr>
        <p:txBody>
          <a:bodyPr/>
          <a:lstStyle/>
          <a:p>
            <a:r>
              <a:rPr lang="en-US" altLang="ja-JP" i="1" dirty="0" err="1"/>
              <a:t>Bussiness</a:t>
            </a:r>
            <a:r>
              <a:rPr lang="en-US" altLang="ja-JP" i="1" dirty="0"/>
              <a:t> Understanding, Data Understanding, Data Preparation, Data Modeling, and Model Evaluation</a:t>
            </a:r>
            <a:endParaRPr lang="ja-JP" altLang="en-US" i="1" dirty="0"/>
          </a:p>
          <a:p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5"/>
          </p:nvPr>
        </p:nvSpPr>
        <p:spPr>
          <a:xfrm>
            <a:off x="8630516" y="4711452"/>
            <a:ext cx="8568952" cy="864096"/>
          </a:xfrm>
        </p:spPr>
        <p:txBody>
          <a:bodyPr/>
          <a:lstStyle/>
          <a:p>
            <a:r>
              <a:rPr kumimoji="1" lang="en-US" altLang="ja-JP" i="1" dirty="0"/>
              <a:t>Insight</a:t>
            </a:r>
            <a:endParaRPr kumimoji="1" lang="ja-JP" altLang="en-US" i="1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/>
          </p:nvPr>
        </p:nvSpPr>
        <p:spPr>
          <a:xfrm>
            <a:off x="8567142" y="6691672"/>
            <a:ext cx="8568952" cy="864096"/>
          </a:xfrm>
        </p:spPr>
        <p:txBody>
          <a:bodyPr>
            <a:normAutofit/>
          </a:bodyPr>
          <a:lstStyle/>
          <a:p>
            <a:r>
              <a:rPr lang="en-US" altLang="ja-JP" i="1" dirty="0"/>
              <a:t>Q &amp; A</a:t>
            </a:r>
            <a:endParaRPr kumimoji="1" lang="ja-JP" altLang="en-US" i="1" dirty="0"/>
          </a:p>
        </p:txBody>
      </p:sp>
    </p:spTree>
    <p:extLst>
      <p:ext uri="{BB962C8B-B14F-4D97-AF65-F5344CB8AC3E}">
        <p14:creationId xmlns:p14="http://schemas.microsoft.com/office/powerpoint/2010/main" val="426576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CRISP-</a:t>
            </a:r>
            <a:r>
              <a:rPr lang="en-US" altLang="ja-JP" dirty="0">
                <a:solidFill>
                  <a:schemeClr val="accent1"/>
                </a:solidFill>
              </a:rPr>
              <a:t>DM</a:t>
            </a:r>
            <a:endParaRPr kumimoji="1" lang="ja-JP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Cross-Industry Standard Process for Data Mining</a:t>
            </a:r>
          </a:p>
        </p:txBody>
      </p:sp>
    </p:spTree>
    <p:extLst>
      <p:ext uri="{BB962C8B-B14F-4D97-AF65-F5344CB8AC3E}">
        <p14:creationId xmlns:p14="http://schemas.microsoft.com/office/powerpoint/2010/main" val="220723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BUSSINESS UNDERSTANDI</a:t>
            </a:r>
            <a:r>
              <a:rPr lang="en-US" altLang="ja-JP" dirty="0">
                <a:solidFill>
                  <a:schemeClr val="accent1"/>
                </a:solidFill>
              </a:rPr>
              <a:t>N</a:t>
            </a:r>
            <a:r>
              <a:rPr lang="en-US" altLang="ja-JP" dirty="0"/>
              <a:t>G</a:t>
            </a:r>
            <a:endParaRPr kumimoji="1" lang="ja-JP" altLang="en-US" dirty="0"/>
          </a:p>
        </p:txBody>
      </p:sp>
      <p:sp>
        <p:nvSpPr>
          <p:cNvPr id="14" name="スライド番号プレースホルダー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Dataset </a:t>
            </a:r>
            <a:r>
              <a:rPr lang="en-US" altLang="ja-JP" dirty="0" err="1"/>
              <a:t>chicago_crime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>
          <a:xfrm>
            <a:off x="7919070" y="3055640"/>
            <a:ext cx="9181020" cy="367203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Dataset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Chicago_crime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berisi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dirty="0">
                <a:solidFill>
                  <a:srgbClr val="D1D5DB"/>
                </a:solidFill>
                <a:latin typeface="Söhne"/>
              </a:rPr>
              <a:t>data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kejahatan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yang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dilaporkan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di Kota Chicago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dari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tahun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2001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hingga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2022.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D" dirty="0">
              <a:solidFill>
                <a:srgbClr val="D1D5DB"/>
              </a:solidFill>
              <a:latin typeface="Söhne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Dataset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ini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diperoleh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dari</a:t>
            </a:r>
            <a:r>
              <a:rPr lang="en-ID" dirty="0">
                <a:solidFill>
                  <a:srgbClr val="D1D5DB"/>
                </a:solidFill>
                <a:latin typeface="Söhne"/>
              </a:rPr>
              <a:t> </a:t>
            </a:r>
            <a:r>
              <a:rPr lang="en-ID" dirty="0" err="1">
                <a:solidFill>
                  <a:srgbClr val="D1D5DB"/>
                </a:solidFill>
                <a:latin typeface="Söhne"/>
              </a:rPr>
              <a:t>bigquery</a:t>
            </a:r>
            <a:r>
              <a:rPr lang="en-ID" dirty="0">
                <a:solidFill>
                  <a:srgbClr val="D1D5DB"/>
                </a:solidFill>
                <a:latin typeface="Söhne"/>
              </a:rPr>
              <a:t> public data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D" dirty="0">
              <a:solidFill>
                <a:srgbClr val="D1D5DB"/>
              </a:solidFill>
              <a:latin typeface="Söhne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Tujuan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: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untuk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memprediksi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tingkat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kejahatan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di Chicago</a:t>
            </a:r>
            <a:endParaRPr lang="en-US" altLang="ja-JP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3745" y="2623220"/>
            <a:ext cx="6865635" cy="3880576"/>
          </a:xfrm>
        </p:spPr>
      </p:pic>
    </p:spTree>
    <p:extLst>
      <p:ext uri="{BB962C8B-B14F-4D97-AF65-F5344CB8AC3E}">
        <p14:creationId xmlns:p14="http://schemas.microsoft.com/office/powerpoint/2010/main" val="203589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855976" y="4279404"/>
            <a:ext cx="5904656" cy="1354388"/>
          </a:xfrm>
        </p:spPr>
        <p:txBody>
          <a:bodyPr>
            <a:normAutofit/>
          </a:bodyPr>
          <a:lstStyle/>
          <a:p>
            <a:r>
              <a:rPr lang="en-US" altLang="ja-JP" dirty="0"/>
              <a:t>M</a:t>
            </a:r>
            <a:r>
              <a:rPr lang="en-US" altLang="ja-JP" dirty="0">
                <a:solidFill>
                  <a:schemeClr val="accent1"/>
                </a:solidFill>
              </a:rPr>
              <a:t>E</a:t>
            </a:r>
            <a:r>
              <a:rPr lang="en-US" altLang="ja-JP" dirty="0"/>
              <a:t>TODE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8"/>
          </p:nvPr>
        </p:nvSpPr>
        <p:spPr>
          <a:xfrm>
            <a:off x="7919070" y="2407196"/>
            <a:ext cx="9505056" cy="4824536"/>
          </a:xfrm>
        </p:spPr>
        <p:txBody>
          <a:bodyPr/>
          <a:lstStyle/>
          <a:p>
            <a:r>
              <a:rPr lang="en-US" dirty="0"/>
              <a:t>Time Series Analysis</a:t>
            </a:r>
          </a:p>
          <a:p>
            <a:r>
              <a:rPr lang="en-US" dirty="0" err="1"/>
              <a:t>Algoritma</a:t>
            </a:r>
            <a:r>
              <a:rPr lang="en-US" dirty="0"/>
              <a:t> Prophet</a:t>
            </a:r>
          </a:p>
        </p:txBody>
      </p:sp>
    </p:spTree>
    <p:extLst>
      <p:ext uri="{BB962C8B-B14F-4D97-AF65-F5344CB8AC3E}">
        <p14:creationId xmlns:p14="http://schemas.microsoft.com/office/powerpoint/2010/main" val="97543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</a:t>
            </a:r>
            <a:r>
              <a:rPr lang="en-US" altLang="ja-JP" dirty="0">
                <a:solidFill>
                  <a:schemeClr val="accent1"/>
                </a:solidFill>
              </a:rPr>
              <a:t>A</a:t>
            </a:r>
            <a:r>
              <a:rPr lang="en-US" altLang="ja-JP" dirty="0"/>
              <a:t>TA UNDERSTANDING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Google </a:t>
            </a:r>
            <a:r>
              <a:rPr lang="en-US" altLang="ja-JP" dirty="0" err="1"/>
              <a:t>Colab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/>
          </p:nvPr>
        </p:nvSpPr>
        <p:spPr>
          <a:xfrm>
            <a:off x="862287" y="9065420"/>
            <a:ext cx="16633848" cy="864096"/>
          </a:xfrm>
        </p:spPr>
        <p:txBody>
          <a:bodyPr>
            <a:normAutofit/>
          </a:bodyPr>
          <a:lstStyle/>
          <a:p>
            <a:r>
              <a:rPr kumimoji="1" lang="en-US" altLang="ja-JP" sz="3600" b="1" dirty="0"/>
              <a:t>1. Import Library and Install Prophet</a:t>
            </a:r>
            <a:endParaRPr kumimoji="1" lang="ja-JP" altLang="en-US" sz="3600" b="1" dirty="0"/>
          </a:p>
        </p:txBody>
      </p:sp>
      <p:sp>
        <p:nvSpPr>
          <p:cNvPr id="16" name="スライド番号プレースホルダー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" t="1325" r="-787" b="1235"/>
          <a:stretch/>
        </p:blipFill>
        <p:spPr>
          <a:xfrm>
            <a:off x="889472" y="1910066"/>
            <a:ext cx="14848689" cy="7128465"/>
          </a:xfrm>
        </p:spPr>
      </p:pic>
    </p:spTree>
    <p:extLst>
      <p:ext uri="{BB962C8B-B14F-4D97-AF65-F5344CB8AC3E}">
        <p14:creationId xmlns:p14="http://schemas.microsoft.com/office/powerpoint/2010/main" val="53470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</a:t>
            </a:r>
            <a:r>
              <a:rPr lang="en-US" altLang="ja-JP" dirty="0">
                <a:solidFill>
                  <a:schemeClr val="accent1"/>
                </a:solidFill>
              </a:rPr>
              <a:t>A</a:t>
            </a:r>
            <a:r>
              <a:rPr lang="en-US" altLang="ja-JP" dirty="0"/>
              <a:t>TA UNDERSTANDING</a:t>
            </a:r>
            <a:endParaRPr kumimoji="1" lang="ja-JP" altLang="en-US" dirty="0"/>
          </a:p>
        </p:txBody>
      </p:sp>
      <p:sp>
        <p:nvSpPr>
          <p:cNvPr id="16" name="スライド番号プレースホルダー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Google </a:t>
            </a:r>
            <a:r>
              <a:rPr lang="en-US" altLang="ja-JP" dirty="0" err="1"/>
              <a:t>Colab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/>
          </p:nvPr>
        </p:nvSpPr>
        <p:spPr>
          <a:xfrm>
            <a:off x="7919070" y="3990999"/>
            <a:ext cx="9181020" cy="1234082"/>
          </a:xfrm>
        </p:spPr>
        <p:txBody>
          <a:bodyPr>
            <a:noAutofit/>
          </a:bodyPr>
          <a:lstStyle/>
          <a:p>
            <a:r>
              <a:rPr lang="en-US" altLang="ja-JP" sz="3600" b="1" dirty="0"/>
              <a:t>2</a:t>
            </a:r>
            <a:r>
              <a:rPr kumimoji="1" lang="en-US" altLang="ja-JP" sz="3600" b="1" dirty="0"/>
              <a:t>. Google Account </a:t>
            </a:r>
            <a:r>
              <a:rPr lang="en-US" altLang="ja-JP" sz="3600" b="1" dirty="0"/>
              <a:t>A</a:t>
            </a:r>
            <a:r>
              <a:rPr kumimoji="1" lang="en-US" altLang="ja-JP" sz="3600" b="1" dirty="0"/>
              <a:t>uthentication and Create Client  </a:t>
            </a:r>
            <a:r>
              <a:rPr kumimoji="1" lang="en-US" altLang="ja-JP" sz="3600" b="1" dirty="0" err="1"/>
              <a:t>BigQuery</a:t>
            </a:r>
            <a:endParaRPr kumimoji="1" lang="ja-JP" altLang="en-US" sz="3600" b="1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C256A8-0FD6-4533-847B-E48CC6336D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19070" y="5359524"/>
            <a:ext cx="9181020" cy="2304256"/>
          </a:xfrm>
        </p:spPr>
        <p:txBody>
          <a:bodyPr/>
          <a:lstStyle/>
          <a:p>
            <a:endParaRPr lang="en-ID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" r="-215"/>
          <a:stretch/>
        </p:blipFill>
        <p:spPr>
          <a:xfrm>
            <a:off x="790277" y="3990999"/>
            <a:ext cx="6910033" cy="3384749"/>
          </a:xfrm>
        </p:spPr>
      </p:pic>
    </p:spTree>
    <p:extLst>
      <p:ext uri="{BB962C8B-B14F-4D97-AF65-F5344CB8AC3E}">
        <p14:creationId xmlns:p14="http://schemas.microsoft.com/office/powerpoint/2010/main" val="125649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</a:t>
            </a:r>
            <a:r>
              <a:rPr lang="en-US" altLang="ja-JP" dirty="0">
                <a:solidFill>
                  <a:schemeClr val="accent1"/>
                </a:solidFill>
              </a:rPr>
              <a:t>A</a:t>
            </a:r>
            <a:r>
              <a:rPr lang="en-US" altLang="ja-JP" dirty="0"/>
              <a:t>TA UNDERSTANDING</a:t>
            </a:r>
            <a:endParaRPr kumimoji="1" lang="ja-JP" altLang="en-US" dirty="0"/>
          </a:p>
        </p:txBody>
      </p:sp>
      <p:sp>
        <p:nvSpPr>
          <p:cNvPr id="16" name="スライド番号プレースホルダー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Google </a:t>
            </a:r>
            <a:r>
              <a:rPr lang="en-US" altLang="ja-JP" dirty="0" err="1"/>
              <a:t>Colab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/>
          </p:nvPr>
        </p:nvSpPr>
        <p:spPr>
          <a:xfrm>
            <a:off x="10943406" y="2324920"/>
            <a:ext cx="9181020" cy="1234082"/>
          </a:xfrm>
        </p:spPr>
        <p:txBody>
          <a:bodyPr>
            <a:noAutofit/>
          </a:bodyPr>
          <a:lstStyle/>
          <a:p>
            <a:r>
              <a:rPr kumimoji="1" lang="en-US" altLang="ja-JP" sz="3600" b="1" dirty="0"/>
              <a:t>3. Load Data</a:t>
            </a:r>
            <a:endParaRPr kumimoji="1" lang="ja-JP" altLang="en-US" sz="3600" b="1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" t="915" b="905"/>
          <a:stretch/>
        </p:blipFill>
        <p:spPr>
          <a:xfrm>
            <a:off x="934294" y="2426866"/>
            <a:ext cx="9721081" cy="5654114"/>
          </a:xfrm>
        </p:spPr>
      </p:pic>
    </p:spTree>
    <p:extLst>
      <p:ext uri="{BB962C8B-B14F-4D97-AF65-F5344CB8AC3E}">
        <p14:creationId xmlns:p14="http://schemas.microsoft.com/office/powerpoint/2010/main" val="289299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itle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7BCFF5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7BCFF5"/>
      </a:hlink>
      <a:folHlink>
        <a:srgbClr val="25AFEE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7BCFF5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7BCFF5"/>
      </a:hlink>
      <a:folHlink>
        <a:srgbClr val="25AFEE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3419</TotalTime>
  <Words>2290</Words>
  <Application>Microsoft Office PowerPoint</Application>
  <PresentationFormat>Custom</PresentationFormat>
  <Paragraphs>207</Paragraphs>
  <Slides>29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Crimson Text</vt:lpstr>
      <vt:lpstr>Söhne</vt:lpstr>
      <vt:lpstr>Title</vt:lpstr>
      <vt:lpstr>Contents</vt:lpstr>
      <vt:lpstr>Predicting Crime Rate in Chicago using Prophet Time Series Analysis</vt:lpstr>
      <vt:lpstr>INTRODUCTION</vt:lpstr>
      <vt:lpstr>CONTENTS</vt:lpstr>
      <vt:lpstr>CRISP-DM</vt:lpstr>
      <vt:lpstr>BUSSINESS UNDERSTANDING</vt:lpstr>
      <vt:lpstr>METODE</vt:lpstr>
      <vt:lpstr>DATA UNDERSTANDING</vt:lpstr>
      <vt:lpstr>DATA UNDERSTANDING</vt:lpstr>
      <vt:lpstr>DATA UNDERSTANDING</vt:lpstr>
      <vt:lpstr>DATA UNDERSTANDING</vt:lpstr>
      <vt:lpstr>DATA UNDERSTANDING</vt:lpstr>
      <vt:lpstr>DATA UNDERSTANDING</vt:lpstr>
      <vt:lpstr>DATA UNDERSTANDING</vt:lpstr>
      <vt:lpstr>DATA UNDERSTANDING</vt:lpstr>
      <vt:lpstr>DATA UNDERSTANDING</vt:lpstr>
      <vt:lpstr>DATA PREPARATION</vt:lpstr>
      <vt:lpstr>DATA PREPARATION</vt:lpstr>
      <vt:lpstr>DATA PREPARATION</vt:lpstr>
      <vt:lpstr>DATA PREPARATION</vt:lpstr>
      <vt:lpstr>DATA PREPARATION</vt:lpstr>
      <vt:lpstr>DATA MODELING</vt:lpstr>
      <vt:lpstr>DATA MODELING</vt:lpstr>
      <vt:lpstr>DATA MODELING</vt:lpstr>
      <vt:lpstr>DATA MODELING</vt:lpstr>
      <vt:lpstr>DATA MODELING</vt:lpstr>
      <vt:lpstr>DATA EVALUATION</vt:lpstr>
      <vt:lpstr>DATA EVALUATION</vt:lpstr>
      <vt:lpstr>INSIGHT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Scheat</dc:title>
  <dc:creator>Tri Handayani</dc:creator>
  <cp:lastModifiedBy>Tri Handayani</cp:lastModifiedBy>
  <cp:revision>169</cp:revision>
  <dcterms:created xsi:type="dcterms:W3CDTF">2015-02-26T15:14:38Z</dcterms:created>
  <dcterms:modified xsi:type="dcterms:W3CDTF">2023-07-31T13:47:32Z</dcterms:modified>
</cp:coreProperties>
</file>