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09C80D-8ABE-4D4D-812D-FB14845893AD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F5A"/>
    <a:srgbClr val="415885"/>
    <a:srgbClr val="2D2E2F"/>
    <a:srgbClr val="FDDC82"/>
    <a:srgbClr val="161616"/>
    <a:srgbClr val="724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9" autoAdjust="0"/>
    <p:restoredTop sz="96157" autoAdjust="0"/>
  </p:normalViewPr>
  <p:slideViewPr>
    <p:cSldViewPr snapToGrid="0">
      <p:cViewPr>
        <p:scale>
          <a:sx n="60" d="100"/>
          <a:sy n="60" d="100"/>
        </p:scale>
        <p:origin x="248" y="8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91159-9FFB-4019-A9E7-629C546539D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D35129E-1EF6-414A-95CC-81C421BC5A86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Tune</a:t>
          </a:r>
        </a:p>
      </dgm:t>
    </dgm:pt>
    <dgm:pt modelId="{56A08547-A878-4646-BE46-EDD228BD4DC2}" type="parTrans" cxnId="{770CFD94-E3BE-4EAA-960D-8962AB7A63E7}">
      <dgm:prSet/>
      <dgm:spPr/>
      <dgm:t>
        <a:bodyPr/>
        <a:lstStyle/>
        <a:p>
          <a:endParaRPr lang="en-GB"/>
        </a:p>
      </dgm:t>
    </dgm:pt>
    <dgm:pt modelId="{23911DC9-3770-48AC-BFF8-8BB9BD2DAA8A}" type="sibTrans" cxnId="{770CFD94-E3BE-4EAA-960D-8962AB7A63E7}">
      <dgm:prSet/>
      <dgm:spPr/>
      <dgm:t>
        <a:bodyPr/>
        <a:lstStyle/>
        <a:p>
          <a:endParaRPr lang="en-GB"/>
        </a:p>
      </dgm:t>
    </dgm:pt>
    <dgm:pt modelId="{D78B7D7A-6438-4E08-8BFB-C8539033C74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Validate</a:t>
          </a:r>
        </a:p>
      </dgm:t>
    </dgm:pt>
    <dgm:pt modelId="{3AC7CEEB-C24B-4EDC-AD2E-43E1C72B6F94}" type="parTrans" cxnId="{5B58C0D3-7FE5-4BD8-9714-9D0BEFBA1134}">
      <dgm:prSet/>
      <dgm:spPr/>
      <dgm:t>
        <a:bodyPr/>
        <a:lstStyle/>
        <a:p>
          <a:endParaRPr lang="en-GB"/>
        </a:p>
      </dgm:t>
    </dgm:pt>
    <dgm:pt modelId="{91DE7C46-9C8C-4505-BD63-778EA9051BB9}" type="sibTrans" cxnId="{5B58C0D3-7FE5-4BD8-9714-9D0BEFBA1134}">
      <dgm:prSet/>
      <dgm:spPr/>
      <dgm:t>
        <a:bodyPr/>
        <a:lstStyle/>
        <a:p>
          <a:endParaRPr lang="en-GB"/>
        </a:p>
      </dgm:t>
    </dgm:pt>
    <dgm:pt modelId="{A9EFA188-BC85-41EE-A447-166427B1DE5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Evaluate</a:t>
          </a:r>
        </a:p>
      </dgm:t>
    </dgm:pt>
    <dgm:pt modelId="{627B49DB-AA95-41D1-AD30-C741334B81C1}" type="parTrans" cxnId="{4A469482-01D8-461F-A36F-70725EE754D2}">
      <dgm:prSet/>
      <dgm:spPr/>
      <dgm:t>
        <a:bodyPr/>
        <a:lstStyle/>
        <a:p>
          <a:endParaRPr lang="en-GB"/>
        </a:p>
      </dgm:t>
    </dgm:pt>
    <dgm:pt modelId="{AE5519F6-EC09-41A6-8B94-3ECAF5837EEB}" type="sibTrans" cxnId="{4A469482-01D8-461F-A36F-70725EE754D2}">
      <dgm:prSet/>
      <dgm:spPr/>
      <dgm:t>
        <a:bodyPr/>
        <a:lstStyle/>
        <a:p>
          <a:endParaRPr lang="en-GB"/>
        </a:p>
      </dgm:t>
    </dgm:pt>
    <dgm:pt modelId="{6F85085D-5333-49D9-9588-D905C952ED13}" type="pres">
      <dgm:prSet presAssocID="{53191159-9FFB-4019-A9E7-629C546539DA}" presName="cycle" presStyleCnt="0">
        <dgm:presLayoutVars>
          <dgm:dir/>
          <dgm:resizeHandles val="exact"/>
        </dgm:presLayoutVars>
      </dgm:prSet>
      <dgm:spPr/>
    </dgm:pt>
    <dgm:pt modelId="{BD8027E3-8B1A-448A-B6C8-A094E7A85EE2}" type="pres">
      <dgm:prSet presAssocID="{FD35129E-1EF6-414A-95CC-81C421BC5A86}" presName="dummy" presStyleCnt="0"/>
      <dgm:spPr/>
    </dgm:pt>
    <dgm:pt modelId="{CB3B2821-26A3-47E3-B8A9-8016E01865EC}" type="pres">
      <dgm:prSet presAssocID="{FD35129E-1EF6-414A-95CC-81C421BC5A86}" presName="node" presStyleLbl="revTx" presStyleIdx="0" presStyleCnt="3">
        <dgm:presLayoutVars>
          <dgm:bulletEnabled val="1"/>
        </dgm:presLayoutVars>
      </dgm:prSet>
      <dgm:spPr/>
    </dgm:pt>
    <dgm:pt modelId="{3485FCC6-0530-462A-88AD-8D0F7C0DD043}" type="pres">
      <dgm:prSet presAssocID="{23911DC9-3770-48AC-BFF8-8BB9BD2DAA8A}" presName="sibTrans" presStyleLbl="node1" presStyleIdx="0" presStyleCnt="3"/>
      <dgm:spPr/>
    </dgm:pt>
    <dgm:pt modelId="{F7DCB92D-CFBB-4ACB-9520-D639F28ABBC7}" type="pres">
      <dgm:prSet presAssocID="{D78B7D7A-6438-4E08-8BFB-C8539033C74E}" presName="dummy" presStyleCnt="0"/>
      <dgm:spPr/>
    </dgm:pt>
    <dgm:pt modelId="{95657994-03E9-4442-8FB9-FBD6A50616F3}" type="pres">
      <dgm:prSet presAssocID="{D78B7D7A-6438-4E08-8BFB-C8539033C74E}" presName="node" presStyleLbl="revTx" presStyleIdx="1" presStyleCnt="3">
        <dgm:presLayoutVars>
          <dgm:bulletEnabled val="1"/>
        </dgm:presLayoutVars>
      </dgm:prSet>
      <dgm:spPr/>
    </dgm:pt>
    <dgm:pt modelId="{797F0259-8E82-46AF-877D-4E1E0A0BF39F}" type="pres">
      <dgm:prSet presAssocID="{91DE7C46-9C8C-4505-BD63-778EA9051BB9}" presName="sibTrans" presStyleLbl="node1" presStyleIdx="1" presStyleCnt="3"/>
      <dgm:spPr/>
    </dgm:pt>
    <dgm:pt modelId="{05ABE9F1-1537-4BBC-BBEF-758C29E83D8E}" type="pres">
      <dgm:prSet presAssocID="{A9EFA188-BC85-41EE-A447-166427B1DE5E}" presName="dummy" presStyleCnt="0"/>
      <dgm:spPr/>
    </dgm:pt>
    <dgm:pt modelId="{1008FD5F-D68D-448C-A30C-100915CD1DB8}" type="pres">
      <dgm:prSet presAssocID="{A9EFA188-BC85-41EE-A447-166427B1DE5E}" presName="node" presStyleLbl="revTx" presStyleIdx="2" presStyleCnt="3">
        <dgm:presLayoutVars>
          <dgm:bulletEnabled val="1"/>
        </dgm:presLayoutVars>
      </dgm:prSet>
      <dgm:spPr/>
    </dgm:pt>
    <dgm:pt modelId="{2397F1BA-2E5F-49DE-962C-FCE6F36BFFCD}" type="pres">
      <dgm:prSet presAssocID="{AE5519F6-EC09-41A6-8B94-3ECAF5837EEB}" presName="sibTrans" presStyleLbl="node1" presStyleIdx="2" presStyleCnt="3"/>
      <dgm:spPr/>
    </dgm:pt>
  </dgm:ptLst>
  <dgm:cxnLst>
    <dgm:cxn modelId="{1DF7390A-F479-4ECE-8180-DE7E9963E0F5}" type="presOf" srcId="{FD35129E-1EF6-414A-95CC-81C421BC5A86}" destId="{CB3B2821-26A3-47E3-B8A9-8016E01865EC}" srcOrd="0" destOrd="0" presId="urn:microsoft.com/office/officeart/2005/8/layout/cycle1"/>
    <dgm:cxn modelId="{F562292E-A916-4BB3-B167-6E6F7804C334}" type="presOf" srcId="{23911DC9-3770-48AC-BFF8-8BB9BD2DAA8A}" destId="{3485FCC6-0530-462A-88AD-8D0F7C0DD043}" srcOrd="0" destOrd="0" presId="urn:microsoft.com/office/officeart/2005/8/layout/cycle1"/>
    <dgm:cxn modelId="{2D423932-138B-4F27-B6E1-8977310EB1FB}" type="presOf" srcId="{AE5519F6-EC09-41A6-8B94-3ECAF5837EEB}" destId="{2397F1BA-2E5F-49DE-962C-FCE6F36BFFCD}" srcOrd="0" destOrd="0" presId="urn:microsoft.com/office/officeart/2005/8/layout/cycle1"/>
    <dgm:cxn modelId="{5D04CE66-4633-427B-880A-6E80B8BA51DA}" type="presOf" srcId="{A9EFA188-BC85-41EE-A447-166427B1DE5E}" destId="{1008FD5F-D68D-448C-A30C-100915CD1DB8}" srcOrd="0" destOrd="0" presId="urn:microsoft.com/office/officeart/2005/8/layout/cycle1"/>
    <dgm:cxn modelId="{4A469482-01D8-461F-A36F-70725EE754D2}" srcId="{53191159-9FFB-4019-A9E7-629C546539DA}" destId="{A9EFA188-BC85-41EE-A447-166427B1DE5E}" srcOrd="2" destOrd="0" parTransId="{627B49DB-AA95-41D1-AD30-C741334B81C1}" sibTransId="{AE5519F6-EC09-41A6-8B94-3ECAF5837EEB}"/>
    <dgm:cxn modelId="{4C466290-A447-49FC-9CEE-09A0BC819EE9}" type="presOf" srcId="{53191159-9FFB-4019-A9E7-629C546539DA}" destId="{6F85085D-5333-49D9-9588-D905C952ED13}" srcOrd="0" destOrd="0" presId="urn:microsoft.com/office/officeart/2005/8/layout/cycle1"/>
    <dgm:cxn modelId="{770CFD94-E3BE-4EAA-960D-8962AB7A63E7}" srcId="{53191159-9FFB-4019-A9E7-629C546539DA}" destId="{FD35129E-1EF6-414A-95CC-81C421BC5A86}" srcOrd="0" destOrd="0" parTransId="{56A08547-A878-4646-BE46-EDD228BD4DC2}" sibTransId="{23911DC9-3770-48AC-BFF8-8BB9BD2DAA8A}"/>
    <dgm:cxn modelId="{A5BDEE97-4505-4AC8-8592-B61B69572306}" type="presOf" srcId="{91DE7C46-9C8C-4505-BD63-778EA9051BB9}" destId="{797F0259-8E82-46AF-877D-4E1E0A0BF39F}" srcOrd="0" destOrd="0" presId="urn:microsoft.com/office/officeart/2005/8/layout/cycle1"/>
    <dgm:cxn modelId="{5B58C0D3-7FE5-4BD8-9714-9D0BEFBA1134}" srcId="{53191159-9FFB-4019-A9E7-629C546539DA}" destId="{D78B7D7A-6438-4E08-8BFB-C8539033C74E}" srcOrd="1" destOrd="0" parTransId="{3AC7CEEB-C24B-4EDC-AD2E-43E1C72B6F94}" sibTransId="{91DE7C46-9C8C-4505-BD63-778EA9051BB9}"/>
    <dgm:cxn modelId="{9DCD84D8-99C8-487F-B404-C789A00E859D}" type="presOf" srcId="{D78B7D7A-6438-4E08-8BFB-C8539033C74E}" destId="{95657994-03E9-4442-8FB9-FBD6A50616F3}" srcOrd="0" destOrd="0" presId="urn:microsoft.com/office/officeart/2005/8/layout/cycle1"/>
    <dgm:cxn modelId="{5BC22E39-0281-46FD-BBF2-295B916DE2D3}" type="presParOf" srcId="{6F85085D-5333-49D9-9588-D905C952ED13}" destId="{BD8027E3-8B1A-448A-B6C8-A094E7A85EE2}" srcOrd="0" destOrd="0" presId="urn:microsoft.com/office/officeart/2005/8/layout/cycle1"/>
    <dgm:cxn modelId="{D6FD9919-AC49-4F4F-A662-3B912E9136DE}" type="presParOf" srcId="{6F85085D-5333-49D9-9588-D905C952ED13}" destId="{CB3B2821-26A3-47E3-B8A9-8016E01865EC}" srcOrd="1" destOrd="0" presId="urn:microsoft.com/office/officeart/2005/8/layout/cycle1"/>
    <dgm:cxn modelId="{81B49AF8-BF02-44F9-A881-5D86013F1AA5}" type="presParOf" srcId="{6F85085D-5333-49D9-9588-D905C952ED13}" destId="{3485FCC6-0530-462A-88AD-8D0F7C0DD043}" srcOrd="2" destOrd="0" presId="urn:microsoft.com/office/officeart/2005/8/layout/cycle1"/>
    <dgm:cxn modelId="{EAF88A72-2858-4D72-9B87-0C00A0FCC8D1}" type="presParOf" srcId="{6F85085D-5333-49D9-9588-D905C952ED13}" destId="{F7DCB92D-CFBB-4ACB-9520-D639F28ABBC7}" srcOrd="3" destOrd="0" presId="urn:microsoft.com/office/officeart/2005/8/layout/cycle1"/>
    <dgm:cxn modelId="{AC1C8050-55C1-4350-AB18-1E70D7E96756}" type="presParOf" srcId="{6F85085D-5333-49D9-9588-D905C952ED13}" destId="{95657994-03E9-4442-8FB9-FBD6A50616F3}" srcOrd="4" destOrd="0" presId="urn:microsoft.com/office/officeart/2005/8/layout/cycle1"/>
    <dgm:cxn modelId="{F5A75652-BEB3-4A4F-8D14-B4B36A1ED1B5}" type="presParOf" srcId="{6F85085D-5333-49D9-9588-D905C952ED13}" destId="{797F0259-8E82-46AF-877D-4E1E0A0BF39F}" srcOrd="5" destOrd="0" presId="urn:microsoft.com/office/officeart/2005/8/layout/cycle1"/>
    <dgm:cxn modelId="{2F685BFC-B097-49D1-ABE2-294F675A1415}" type="presParOf" srcId="{6F85085D-5333-49D9-9588-D905C952ED13}" destId="{05ABE9F1-1537-4BBC-BBEF-758C29E83D8E}" srcOrd="6" destOrd="0" presId="urn:microsoft.com/office/officeart/2005/8/layout/cycle1"/>
    <dgm:cxn modelId="{C4516FFF-00AD-4749-B2DC-A6986721666A}" type="presParOf" srcId="{6F85085D-5333-49D9-9588-D905C952ED13}" destId="{1008FD5F-D68D-448C-A30C-100915CD1DB8}" srcOrd="7" destOrd="0" presId="urn:microsoft.com/office/officeart/2005/8/layout/cycle1"/>
    <dgm:cxn modelId="{87FCFC85-4630-4654-AFF1-8177592ED10B}" type="presParOf" srcId="{6F85085D-5333-49D9-9588-D905C952ED13}" destId="{2397F1BA-2E5F-49DE-962C-FCE6F36BFFC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91159-9FFB-4019-A9E7-629C546539D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D35129E-1EF6-414A-95CC-81C421BC5A86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Tune</a:t>
          </a:r>
        </a:p>
      </dgm:t>
    </dgm:pt>
    <dgm:pt modelId="{56A08547-A878-4646-BE46-EDD228BD4DC2}" type="parTrans" cxnId="{770CFD94-E3BE-4EAA-960D-8962AB7A63E7}">
      <dgm:prSet/>
      <dgm:spPr/>
      <dgm:t>
        <a:bodyPr/>
        <a:lstStyle/>
        <a:p>
          <a:endParaRPr lang="en-GB"/>
        </a:p>
      </dgm:t>
    </dgm:pt>
    <dgm:pt modelId="{23911DC9-3770-48AC-BFF8-8BB9BD2DAA8A}" type="sibTrans" cxnId="{770CFD94-E3BE-4EAA-960D-8962AB7A63E7}">
      <dgm:prSet/>
      <dgm:spPr/>
      <dgm:t>
        <a:bodyPr/>
        <a:lstStyle/>
        <a:p>
          <a:endParaRPr lang="en-GB"/>
        </a:p>
      </dgm:t>
    </dgm:pt>
    <dgm:pt modelId="{D78B7D7A-6438-4E08-8BFB-C8539033C74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Validate</a:t>
          </a:r>
        </a:p>
      </dgm:t>
    </dgm:pt>
    <dgm:pt modelId="{3AC7CEEB-C24B-4EDC-AD2E-43E1C72B6F94}" type="parTrans" cxnId="{5B58C0D3-7FE5-4BD8-9714-9D0BEFBA1134}">
      <dgm:prSet/>
      <dgm:spPr/>
      <dgm:t>
        <a:bodyPr/>
        <a:lstStyle/>
        <a:p>
          <a:endParaRPr lang="en-GB"/>
        </a:p>
      </dgm:t>
    </dgm:pt>
    <dgm:pt modelId="{91DE7C46-9C8C-4505-BD63-778EA9051BB9}" type="sibTrans" cxnId="{5B58C0D3-7FE5-4BD8-9714-9D0BEFBA1134}">
      <dgm:prSet/>
      <dgm:spPr/>
      <dgm:t>
        <a:bodyPr/>
        <a:lstStyle/>
        <a:p>
          <a:endParaRPr lang="en-GB"/>
        </a:p>
      </dgm:t>
    </dgm:pt>
    <dgm:pt modelId="{A9EFA188-BC85-41EE-A447-166427B1DE5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Evaluate</a:t>
          </a:r>
        </a:p>
      </dgm:t>
    </dgm:pt>
    <dgm:pt modelId="{627B49DB-AA95-41D1-AD30-C741334B81C1}" type="parTrans" cxnId="{4A469482-01D8-461F-A36F-70725EE754D2}">
      <dgm:prSet/>
      <dgm:spPr/>
      <dgm:t>
        <a:bodyPr/>
        <a:lstStyle/>
        <a:p>
          <a:endParaRPr lang="en-GB"/>
        </a:p>
      </dgm:t>
    </dgm:pt>
    <dgm:pt modelId="{AE5519F6-EC09-41A6-8B94-3ECAF5837EEB}" type="sibTrans" cxnId="{4A469482-01D8-461F-A36F-70725EE754D2}">
      <dgm:prSet/>
      <dgm:spPr/>
      <dgm:t>
        <a:bodyPr/>
        <a:lstStyle/>
        <a:p>
          <a:endParaRPr lang="en-GB"/>
        </a:p>
      </dgm:t>
    </dgm:pt>
    <dgm:pt modelId="{6F85085D-5333-49D9-9588-D905C952ED13}" type="pres">
      <dgm:prSet presAssocID="{53191159-9FFB-4019-A9E7-629C546539DA}" presName="cycle" presStyleCnt="0">
        <dgm:presLayoutVars>
          <dgm:dir/>
          <dgm:resizeHandles val="exact"/>
        </dgm:presLayoutVars>
      </dgm:prSet>
      <dgm:spPr/>
    </dgm:pt>
    <dgm:pt modelId="{BD8027E3-8B1A-448A-B6C8-A094E7A85EE2}" type="pres">
      <dgm:prSet presAssocID="{FD35129E-1EF6-414A-95CC-81C421BC5A86}" presName="dummy" presStyleCnt="0"/>
      <dgm:spPr/>
    </dgm:pt>
    <dgm:pt modelId="{CB3B2821-26A3-47E3-B8A9-8016E01865EC}" type="pres">
      <dgm:prSet presAssocID="{FD35129E-1EF6-414A-95CC-81C421BC5A86}" presName="node" presStyleLbl="revTx" presStyleIdx="0" presStyleCnt="3">
        <dgm:presLayoutVars>
          <dgm:bulletEnabled val="1"/>
        </dgm:presLayoutVars>
      </dgm:prSet>
      <dgm:spPr/>
    </dgm:pt>
    <dgm:pt modelId="{3485FCC6-0530-462A-88AD-8D0F7C0DD043}" type="pres">
      <dgm:prSet presAssocID="{23911DC9-3770-48AC-BFF8-8BB9BD2DAA8A}" presName="sibTrans" presStyleLbl="node1" presStyleIdx="0" presStyleCnt="3"/>
      <dgm:spPr/>
    </dgm:pt>
    <dgm:pt modelId="{F7DCB92D-CFBB-4ACB-9520-D639F28ABBC7}" type="pres">
      <dgm:prSet presAssocID="{D78B7D7A-6438-4E08-8BFB-C8539033C74E}" presName="dummy" presStyleCnt="0"/>
      <dgm:spPr/>
    </dgm:pt>
    <dgm:pt modelId="{95657994-03E9-4442-8FB9-FBD6A50616F3}" type="pres">
      <dgm:prSet presAssocID="{D78B7D7A-6438-4E08-8BFB-C8539033C74E}" presName="node" presStyleLbl="revTx" presStyleIdx="1" presStyleCnt="3">
        <dgm:presLayoutVars>
          <dgm:bulletEnabled val="1"/>
        </dgm:presLayoutVars>
      </dgm:prSet>
      <dgm:spPr/>
    </dgm:pt>
    <dgm:pt modelId="{797F0259-8E82-46AF-877D-4E1E0A0BF39F}" type="pres">
      <dgm:prSet presAssocID="{91DE7C46-9C8C-4505-BD63-778EA9051BB9}" presName="sibTrans" presStyleLbl="node1" presStyleIdx="1" presStyleCnt="3"/>
      <dgm:spPr/>
    </dgm:pt>
    <dgm:pt modelId="{05ABE9F1-1537-4BBC-BBEF-758C29E83D8E}" type="pres">
      <dgm:prSet presAssocID="{A9EFA188-BC85-41EE-A447-166427B1DE5E}" presName="dummy" presStyleCnt="0"/>
      <dgm:spPr/>
    </dgm:pt>
    <dgm:pt modelId="{1008FD5F-D68D-448C-A30C-100915CD1DB8}" type="pres">
      <dgm:prSet presAssocID="{A9EFA188-BC85-41EE-A447-166427B1DE5E}" presName="node" presStyleLbl="revTx" presStyleIdx="2" presStyleCnt="3">
        <dgm:presLayoutVars>
          <dgm:bulletEnabled val="1"/>
        </dgm:presLayoutVars>
      </dgm:prSet>
      <dgm:spPr/>
    </dgm:pt>
    <dgm:pt modelId="{2397F1BA-2E5F-49DE-962C-FCE6F36BFFCD}" type="pres">
      <dgm:prSet presAssocID="{AE5519F6-EC09-41A6-8B94-3ECAF5837EEB}" presName="sibTrans" presStyleLbl="node1" presStyleIdx="2" presStyleCnt="3"/>
      <dgm:spPr/>
    </dgm:pt>
  </dgm:ptLst>
  <dgm:cxnLst>
    <dgm:cxn modelId="{1DF7390A-F479-4ECE-8180-DE7E9963E0F5}" type="presOf" srcId="{FD35129E-1EF6-414A-95CC-81C421BC5A86}" destId="{CB3B2821-26A3-47E3-B8A9-8016E01865EC}" srcOrd="0" destOrd="0" presId="urn:microsoft.com/office/officeart/2005/8/layout/cycle1"/>
    <dgm:cxn modelId="{F562292E-A916-4BB3-B167-6E6F7804C334}" type="presOf" srcId="{23911DC9-3770-48AC-BFF8-8BB9BD2DAA8A}" destId="{3485FCC6-0530-462A-88AD-8D0F7C0DD043}" srcOrd="0" destOrd="0" presId="urn:microsoft.com/office/officeart/2005/8/layout/cycle1"/>
    <dgm:cxn modelId="{2D423932-138B-4F27-B6E1-8977310EB1FB}" type="presOf" srcId="{AE5519F6-EC09-41A6-8B94-3ECAF5837EEB}" destId="{2397F1BA-2E5F-49DE-962C-FCE6F36BFFCD}" srcOrd="0" destOrd="0" presId="urn:microsoft.com/office/officeart/2005/8/layout/cycle1"/>
    <dgm:cxn modelId="{5D04CE66-4633-427B-880A-6E80B8BA51DA}" type="presOf" srcId="{A9EFA188-BC85-41EE-A447-166427B1DE5E}" destId="{1008FD5F-D68D-448C-A30C-100915CD1DB8}" srcOrd="0" destOrd="0" presId="urn:microsoft.com/office/officeart/2005/8/layout/cycle1"/>
    <dgm:cxn modelId="{4A469482-01D8-461F-A36F-70725EE754D2}" srcId="{53191159-9FFB-4019-A9E7-629C546539DA}" destId="{A9EFA188-BC85-41EE-A447-166427B1DE5E}" srcOrd="2" destOrd="0" parTransId="{627B49DB-AA95-41D1-AD30-C741334B81C1}" sibTransId="{AE5519F6-EC09-41A6-8B94-3ECAF5837EEB}"/>
    <dgm:cxn modelId="{4C466290-A447-49FC-9CEE-09A0BC819EE9}" type="presOf" srcId="{53191159-9FFB-4019-A9E7-629C546539DA}" destId="{6F85085D-5333-49D9-9588-D905C952ED13}" srcOrd="0" destOrd="0" presId="urn:microsoft.com/office/officeart/2005/8/layout/cycle1"/>
    <dgm:cxn modelId="{770CFD94-E3BE-4EAA-960D-8962AB7A63E7}" srcId="{53191159-9FFB-4019-A9E7-629C546539DA}" destId="{FD35129E-1EF6-414A-95CC-81C421BC5A86}" srcOrd="0" destOrd="0" parTransId="{56A08547-A878-4646-BE46-EDD228BD4DC2}" sibTransId="{23911DC9-3770-48AC-BFF8-8BB9BD2DAA8A}"/>
    <dgm:cxn modelId="{A5BDEE97-4505-4AC8-8592-B61B69572306}" type="presOf" srcId="{91DE7C46-9C8C-4505-BD63-778EA9051BB9}" destId="{797F0259-8E82-46AF-877D-4E1E0A0BF39F}" srcOrd="0" destOrd="0" presId="urn:microsoft.com/office/officeart/2005/8/layout/cycle1"/>
    <dgm:cxn modelId="{5B58C0D3-7FE5-4BD8-9714-9D0BEFBA1134}" srcId="{53191159-9FFB-4019-A9E7-629C546539DA}" destId="{D78B7D7A-6438-4E08-8BFB-C8539033C74E}" srcOrd="1" destOrd="0" parTransId="{3AC7CEEB-C24B-4EDC-AD2E-43E1C72B6F94}" sibTransId="{91DE7C46-9C8C-4505-BD63-778EA9051BB9}"/>
    <dgm:cxn modelId="{9DCD84D8-99C8-487F-B404-C789A00E859D}" type="presOf" srcId="{D78B7D7A-6438-4E08-8BFB-C8539033C74E}" destId="{95657994-03E9-4442-8FB9-FBD6A50616F3}" srcOrd="0" destOrd="0" presId="urn:microsoft.com/office/officeart/2005/8/layout/cycle1"/>
    <dgm:cxn modelId="{5BC22E39-0281-46FD-BBF2-295B916DE2D3}" type="presParOf" srcId="{6F85085D-5333-49D9-9588-D905C952ED13}" destId="{BD8027E3-8B1A-448A-B6C8-A094E7A85EE2}" srcOrd="0" destOrd="0" presId="urn:microsoft.com/office/officeart/2005/8/layout/cycle1"/>
    <dgm:cxn modelId="{D6FD9919-AC49-4F4F-A662-3B912E9136DE}" type="presParOf" srcId="{6F85085D-5333-49D9-9588-D905C952ED13}" destId="{CB3B2821-26A3-47E3-B8A9-8016E01865EC}" srcOrd="1" destOrd="0" presId="urn:microsoft.com/office/officeart/2005/8/layout/cycle1"/>
    <dgm:cxn modelId="{81B49AF8-BF02-44F9-A881-5D86013F1AA5}" type="presParOf" srcId="{6F85085D-5333-49D9-9588-D905C952ED13}" destId="{3485FCC6-0530-462A-88AD-8D0F7C0DD043}" srcOrd="2" destOrd="0" presId="urn:microsoft.com/office/officeart/2005/8/layout/cycle1"/>
    <dgm:cxn modelId="{EAF88A72-2858-4D72-9B87-0C00A0FCC8D1}" type="presParOf" srcId="{6F85085D-5333-49D9-9588-D905C952ED13}" destId="{F7DCB92D-CFBB-4ACB-9520-D639F28ABBC7}" srcOrd="3" destOrd="0" presId="urn:microsoft.com/office/officeart/2005/8/layout/cycle1"/>
    <dgm:cxn modelId="{AC1C8050-55C1-4350-AB18-1E70D7E96756}" type="presParOf" srcId="{6F85085D-5333-49D9-9588-D905C952ED13}" destId="{95657994-03E9-4442-8FB9-FBD6A50616F3}" srcOrd="4" destOrd="0" presId="urn:microsoft.com/office/officeart/2005/8/layout/cycle1"/>
    <dgm:cxn modelId="{F5A75652-BEB3-4A4F-8D14-B4B36A1ED1B5}" type="presParOf" srcId="{6F85085D-5333-49D9-9588-D905C952ED13}" destId="{797F0259-8E82-46AF-877D-4E1E0A0BF39F}" srcOrd="5" destOrd="0" presId="urn:microsoft.com/office/officeart/2005/8/layout/cycle1"/>
    <dgm:cxn modelId="{2F685BFC-B097-49D1-ABE2-294F675A1415}" type="presParOf" srcId="{6F85085D-5333-49D9-9588-D905C952ED13}" destId="{05ABE9F1-1537-4BBC-BBEF-758C29E83D8E}" srcOrd="6" destOrd="0" presId="urn:microsoft.com/office/officeart/2005/8/layout/cycle1"/>
    <dgm:cxn modelId="{C4516FFF-00AD-4749-B2DC-A6986721666A}" type="presParOf" srcId="{6F85085D-5333-49D9-9588-D905C952ED13}" destId="{1008FD5F-D68D-448C-A30C-100915CD1DB8}" srcOrd="7" destOrd="0" presId="urn:microsoft.com/office/officeart/2005/8/layout/cycle1"/>
    <dgm:cxn modelId="{87FCFC85-4630-4654-AFF1-8177592ED10B}" type="presParOf" srcId="{6F85085D-5333-49D9-9588-D905C952ED13}" destId="{2397F1BA-2E5F-49DE-962C-FCE6F36BFFC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91159-9FFB-4019-A9E7-629C546539D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D35129E-1EF6-414A-95CC-81C421BC5A86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Tune</a:t>
          </a:r>
        </a:p>
      </dgm:t>
    </dgm:pt>
    <dgm:pt modelId="{56A08547-A878-4646-BE46-EDD228BD4DC2}" type="parTrans" cxnId="{770CFD94-E3BE-4EAA-960D-8962AB7A63E7}">
      <dgm:prSet/>
      <dgm:spPr/>
      <dgm:t>
        <a:bodyPr/>
        <a:lstStyle/>
        <a:p>
          <a:endParaRPr lang="en-GB"/>
        </a:p>
      </dgm:t>
    </dgm:pt>
    <dgm:pt modelId="{23911DC9-3770-48AC-BFF8-8BB9BD2DAA8A}" type="sibTrans" cxnId="{770CFD94-E3BE-4EAA-960D-8962AB7A63E7}">
      <dgm:prSet/>
      <dgm:spPr/>
      <dgm:t>
        <a:bodyPr/>
        <a:lstStyle/>
        <a:p>
          <a:endParaRPr lang="en-GB"/>
        </a:p>
      </dgm:t>
    </dgm:pt>
    <dgm:pt modelId="{D78B7D7A-6438-4E08-8BFB-C8539033C74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Validate</a:t>
          </a:r>
        </a:p>
      </dgm:t>
    </dgm:pt>
    <dgm:pt modelId="{3AC7CEEB-C24B-4EDC-AD2E-43E1C72B6F94}" type="parTrans" cxnId="{5B58C0D3-7FE5-4BD8-9714-9D0BEFBA1134}">
      <dgm:prSet/>
      <dgm:spPr/>
      <dgm:t>
        <a:bodyPr/>
        <a:lstStyle/>
        <a:p>
          <a:endParaRPr lang="en-GB"/>
        </a:p>
      </dgm:t>
    </dgm:pt>
    <dgm:pt modelId="{91DE7C46-9C8C-4505-BD63-778EA9051BB9}" type="sibTrans" cxnId="{5B58C0D3-7FE5-4BD8-9714-9D0BEFBA1134}">
      <dgm:prSet/>
      <dgm:spPr/>
      <dgm:t>
        <a:bodyPr/>
        <a:lstStyle/>
        <a:p>
          <a:endParaRPr lang="en-GB"/>
        </a:p>
      </dgm:t>
    </dgm:pt>
    <dgm:pt modelId="{A9EFA188-BC85-41EE-A447-166427B1DE5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Evaluate</a:t>
          </a:r>
        </a:p>
      </dgm:t>
    </dgm:pt>
    <dgm:pt modelId="{627B49DB-AA95-41D1-AD30-C741334B81C1}" type="parTrans" cxnId="{4A469482-01D8-461F-A36F-70725EE754D2}">
      <dgm:prSet/>
      <dgm:spPr/>
      <dgm:t>
        <a:bodyPr/>
        <a:lstStyle/>
        <a:p>
          <a:endParaRPr lang="en-GB"/>
        </a:p>
      </dgm:t>
    </dgm:pt>
    <dgm:pt modelId="{AE5519F6-EC09-41A6-8B94-3ECAF5837EEB}" type="sibTrans" cxnId="{4A469482-01D8-461F-A36F-70725EE754D2}">
      <dgm:prSet/>
      <dgm:spPr/>
      <dgm:t>
        <a:bodyPr/>
        <a:lstStyle/>
        <a:p>
          <a:endParaRPr lang="en-GB"/>
        </a:p>
      </dgm:t>
    </dgm:pt>
    <dgm:pt modelId="{6F85085D-5333-49D9-9588-D905C952ED13}" type="pres">
      <dgm:prSet presAssocID="{53191159-9FFB-4019-A9E7-629C546539DA}" presName="cycle" presStyleCnt="0">
        <dgm:presLayoutVars>
          <dgm:dir/>
          <dgm:resizeHandles val="exact"/>
        </dgm:presLayoutVars>
      </dgm:prSet>
      <dgm:spPr/>
    </dgm:pt>
    <dgm:pt modelId="{BD8027E3-8B1A-448A-B6C8-A094E7A85EE2}" type="pres">
      <dgm:prSet presAssocID="{FD35129E-1EF6-414A-95CC-81C421BC5A86}" presName="dummy" presStyleCnt="0"/>
      <dgm:spPr/>
    </dgm:pt>
    <dgm:pt modelId="{CB3B2821-26A3-47E3-B8A9-8016E01865EC}" type="pres">
      <dgm:prSet presAssocID="{FD35129E-1EF6-414A-95CC-81C421BC5A86}" presName="node" presStyleLbl="revTx" presStyleIdx="0" presStyleCnt="3">
        <dgm:presLayoutVars>
          <dgm:bulletEnabled val="1"/>
        </dgm:presLayoutVars>
      </dgm:prSet>
      <dgm:spPr/>
    </dgm:pt>
    <dgm:pt modelId="{3485FCC6-0530-462A-88AD-8D0F7C0DD043}" type="pres">
      <dgm:prSet presAssocID="{23911DC9-3770-48AC-BFF8-8BB9BD2DAA8A}" presName="sibTrans" presStyleLbl="node1" presStyleIdx="0" presStyleCnt="3"/>
      <dgm:spPr/>
    </dgm:pt>
    <dgm:pt modelId="{F7DCB92D-CFBB-4ACB-9520-D639F28ABBC7}" type="pres">
      <dgm:prSet presAssocID="{D78B7D7A-6438-4E08-8BFB-C8539033C74E}" presName="dummy" presStyleCnt="0"/>
      <dgm:spPr/>
    </dgm:pt>
    <dgm:pt modelId="{95657994-03E9-4442-8FB9-FBD6A50616F3}" type="pres">
      <dgm:prSet presAssocID="{D78B7D7A-6438-4E08-8BFB-C8539033C74E}" presName="node" presStyleLbl="revTx" presStyleIdx="1" presStyleCnt="3">
        <dgm:presLayoutVars>
          <dgm:bulletEnabled val="1"/>
        </dgm:presLayoutVars>
      </dgm:prSet>
      <dgm:spPr/>
    </dgm:pt>
    <dgm:pt modelId="{797F0259-8E82-46AF-877D-4E1E0A0BF39F}" type="pres">
      <dgm:prSet presAssocID="{91DE7C46-9C8C-4505-BD63-778EA9051BB9}" presName="sibTrans" presStyleLbl="node1" presStyleIdx="1" presStyleCnt="3"/>
      <dgm:spPr/>
    </dgm:pt>
    <dgm:pt modelId="{05ABE9F1-1537-4BBC-BBEF-758C29E83D8E}" type="pres">
      <dgm:prSet presAssocID="{A9EFA188-BC85-41EE-A447-166427B1DE5E}" presName="dummy" presStyleCnt="0"/>
      <dgm:spPr/>
    </dgm:pt>
    <dgm:pt modelId="{1008FD5F-D68D-448C-A30C-100915CD1DB8}" type="pres">
      <dgm:prSet presAssocID="{A9EFA188-BC85-41EE-A447-166427B1DE5E}" presName="node" presStyleLbl="revTx" presStyleIdx="2" presStyleCnt="3">
        <dgm:presLayoutVars>
          <dgm:bulletEnabled val="1"/>
        </dgm:presLayoutVars>
      </dgm:prSet>
      <dgm:spPr/>
    </dgm:pt>
    <dgm:pt modelId="{2397F1BA-2E5F-49DE-962C-FCE6F36BFFCD}" type="pres">
      <dgm:prSet presAssocID="{AE5519F6-EC09-41A6-8B94-3ECAF5837EEB}" presName="sibTrans" presStyleLbl="node1" presStyleIdx="2" presStyleCnt="3"/>
      <dgm:spPr/>
    </dgm:pt>
  </dgm:ptLst>
  <dgm:cxnLst>
    <dgm:cxn modelId="{1DF7390A-F479-4ECE-8180-DE7E9963E0F5}" type="presOf" srcId="{FD35129E-1EF6-414A-95CC-81C421BC5A86}" destId="{CB3B2821-26A3-47E3-B8A9-8016E01865EC}" srcOrd="0" destOrd="0" presId="urn:microsoft.com/office/officeart/2005/8/layout/cycle1"/>
    <dgm:cxn modelId="{F562292E-A916-4BB3-B167-6E6F7804C334}" type="presOf" srcId="{23911DC9-3770-48AC-BFF8-8BB9BD2DAA8A}" destId="{3485FCC6-0530-462A-88AD-8D0F7C0DD043}" srcOrd="0" destOrd="0" presId="urn:microsoft.com/office/officeart/2005/8/layout/cycle1"/>
    <dgm:cxn modelId="{2D423932-138B-4F27-B6E1-8977310EB1FB}" type="presOf" srcId="{AE5519F6-EC09-41A6-8B94-3ECAF5837EEB}" destId="{2397F1BA-2E5F-49DE-962C-FCE6F36BFFCD}" srcOrd="0" destOrd="0" presId="urn:microsoft.com/office/officeart/2005/8/layout/cycle1"/>
    <dgm:cxn modelId="{5D04CE66-4633-427B-880A-6E80B8BA51DA}" type="presOf" srcId="{A9EFA188-BC85-41EE-A447-166427B1DE5E}" destId="{1008FD5F-D68D-448C-A30C-100915CD1DB8}" srcOrd="0" destOrd="0" presId="urn:microsoft.com/office/officeart/2005/8/layout/cycle1"/>
    <dgm:cxn modelId="{4A469482-01D8-461F-A36F-70725EE754D2}" srcId="{53191159-9FFB-4019-A9E7-629C546539DA}" destId="{A9EFA188-BC85-41EE-A447-166427B1DE5E}" srcOrd="2" destOrd="0" parTransId="{627B49DB-AA95-41D1-AD30-C741334B81C1}" sibTransId="{AE5519F6-EC09-41A6-8B94-3ECAF5837EEB}"/>
    <dgm:cxn modelId="{4C466290-A447-49FC-9CEE-09A0BC819EE9}" type="presOf" srcId="{53191159-9FFB-4019-A9E7-629C546539DA}" destId="{6F85085D-5333-49D9-9588-D905C952ED13}" srcOrd="0" destOrd="0" presId="urn:microsoft.com/office/officeart/2005/8/layout/cycle1"/>
    <dgm:cxn modelId="{770CFD94-E3BE-4EAA-960D-8962AB7A63E7}" srcId="{53191159-9FFB-4019-A9E7-629C546539DA}" destId="{FD35129E-1EF6-414A-95CC-81C421BC5A86}" srcOrd="0" destOrd="0" parTransId="{56A08547-A878-4646-BE46-EDD228BD4DC2}" sibTransId="{23911DC9-3770-48AC-BFF8-8BB9BD2DAA8A}"/>
    <dgm:cxn modelId="{A5BDEE97-4505-4AC8-8592-B61B69572306}" type="presOf" srcId="{91DE7C46-9C8C-4505-BD63-778EA9051BB9}" destId="{797F0259-8E82-46AF-877D-4E1E0A0BF39F}" srcOrd="0" destOrd="0" presId="urn:microsoft.com/office/officeart/2005/8/layout/cycle1"/>
    <dgm:cxn modelId="{5B58C0D3-7FE5-4BD8-9714-9D0BEFBA1134}" srcId="{53191159-9FFB-4019-A9E7-629C546539DA}" destId="{D78B7D7A-6438-4E08-8BFB-C8539033C74E}" srcOrd="1" destOrd="0" parTransId="{3AC7CEEB-C24B-4EDC-AD2E-43E1C72B6F94}" sibTransId="{91DE7C46-9C8C-4505-BD63-778EA9051BB9}"/>
    <dgm:cxn modelId="{9DCD84D8-99C8-487F-B404-C789A00E859D}" type="presOf" srcId="{D78B7D7A-6438-4E08-8BFB-C8539033C74E}" destId="{95657994-03E9-4442-8FB9-FBD6A50616F3}" srcOrd="0" destOrd="0" presId="urn:microsoft.com/office/officeart/2005/8/layout/cycle1"/>
    <dgm:cxn modelId="{5BC22E39-0281-46FD-BBF2-295B916DE2D3}" type="presParOf" srcId="{6F85085D-5333-49D9-9588-D905C952ED13}" destId="{BD8027E3-8B1A-448A-B6C8-A094E7A85EE2}" srcOrd="0" destOrd="0" presId="urn:microsoft.com/office/officeart/2005/8/layout/cycle1"/>
    <dgm:cxn modelId="{D6FD9919-AC49-4F4F-A662-3B912E9136DE}" type="presParOf" srcId="{6F85085D-5333-49D9-9588-D905C952ED13}" destId="{CB3B2821-26A3-47E3-B8A9-8016E01865EC}" srcOrd="1" destOrd="0" presId="urn:microsoft.com/office/officeart/2005/8/layout/cycle1"/>
    <dgm:cxn modelId="{81B49AF8-BF02-44F9-A881-5D86013F1AA5}" type="presParOf" srcId="{6F85085D-5333-49D9-9588-D905C952ED13}" destId="{3485FCC6-0530-462A-88AD-8D0F7C0DD043}" srcOrd="2" destOrd="0" presId="urn:microsoft.com/office/officeart/2005/8/layout/cycle1"/>
    <dgm:cxn modelId="{EAF88A72-2858-4D72-9B87-0C00A0FCC8D1}" type="presParOf" srcId="{6F85085D-5333-49D9-9588-D905C952ED13}" destId="{F7DCB92D-CFBB-4ACB-9520-D639F28ABBC7}" srcOrd="3" destOrd="0" presId="urn:microsoft.com/office/officeart/2005/8/layout/cycle1"/>
    <dgm:cxn modelId="{AC1C8050-55C1-4350-AB18-1E70D7E96756}" type="presParOf" srcId="{6F85085D-5333-49D9-9588-D905C952ED13}" destId="{95657994-03E9-4442-8FB9-FBD6A50616F3}" srcOrd="4" destOrd="0" presId="urn:microsoft.com/office/officeart/2005/8/layout/cycle1"/>
    <dgm:cxn modelId="{F5A75652-BEB3-4A4F-8D14-B4B36A1ED1B5}" type="presParOf" srcId="{6F85085D-5333-49D9-9588-D905C952ED13}" destId="{797F0259-8E82-46AF-877D-4E1E0A0BF39F}" srcOrd="5" destOrd="0" presId="urn:microsoft.com/office/officeart/2005/8/layout/cycle1"/>
    <dgm:cxn modelId="{2F685BFC-B097-49D1-ABE2-294F675A1415}" type="presParOf" srcId="{6F85085D-5333-49D9-9588-D905C952ED13}" destId="{05ABE9F1-1537-4BBC-BBEF-758C29E83D8E}" srcOrd="6" destOrd="0" presId="urn:microsoft.com/office/officeart/2005/8/layout/cycle1"/>
    <dgm:cxn modelId="{C4516FFF-00AD-4749-B2DC-A6986721666A}" type="presParOf" srcId="{6F85085D-5333-49D9-9588-D905C952ED13}" destId="{1008FD5F-D68D-448C-A30C-100915CD1DB8}" srcOrd="7" destOrd="0" presId="urn:microsoft.com/office/officeart/2005/8/layout/cycle1"/>
    <dgm:cxn modelId="{87FCFC85-4630-4654-AFF1-8177592ED10B}" type="presParOf" srcId="{6F85085D-5333-49D9-9588-D905C952ED13}" destId="{2397F1BA-2E5F-49DE-962C-FCE6F36BFFC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91159-9FFB-4019-A9E7-629C546539D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D35129E-1EF6-414A-95CC-81C421BC5A86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Tune</a:t>
          </a:r>
        </a:p>
      </dgm:t>
    </dgm:pt>
    <dgm:pt modelId="{56A08547-A878-4646-BE46-EDD228BD4DC2}" type="parTrans" cxnId="{770CFD94-E3BE-4EAA-960D-8962AB7A63E7}">
      <dgm:prSet/>
      <dgm:spPr/>
      <dgm:t>
        <a:bodyPr/>
        <a:lstStyle/>
        <a:p>
          <a:endParaRPr lang="en-GB"/>
        </a:p>
      </dgm:t>
    </dgm:pt>
    <dgm:pt modelId="{23911DC9-3770-48AC-BFF8-8BB9BD2DAA8A}" type="sibTrans" cxnId="{770CFD94-E3BE-4EAA-960D-8962AB7A63E7}">
      <dgm:prSet/>
      <dgm:spPr/>
      <dgm:t>
        <a:bodyPr/>
        <a:lstStyle/>
        <a:p>
          <a:endParaRPr lang="en-GB"/>
        </a:p>
      </dgm:t>
    </dgm:pt>
    <dgm:pt modelId="{D78B7D7A-6438-4E08-8BFB-C8539033C74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Validate</a:t>
          </a:r>
        </a:p>
      </dgm:t>
    </dgm:pt>
    <dgm:pt modelId="{3AC7CEEB-C24B-4EDC-AD2E-43E1C72B6F94}" type="parTrans" cxnId="{5B58C0D3-7FE5-4BD8-9714-9D0BEFBA1134}">
      <dgm:prSet/>
      <dgm:spPr/>
      <dgm:t>
        <a:bodyPr/>
        <a:lstStyle/>
        <a:p>
          <a:endParaRPr lang="en-GB"/>
        </a:p>
      </dgm:t>
    </dgm:pt>
    <dgm:pt modelId="{91DE7C46-9C8C-4505-BD63-778EA9051BB9}" type="sibTrans" cxnId="{5B58C0D3-7FE5-4BD8-9714-9D0BEFBA1134}">
      <dgm:prSet/>
      <dgm:spPr/>
      <dgm:t>
        <a:bodyPr/>
        <a:lstStyle/>
        <a:p>
          <a:endParaRPr lang="en-GB"/>
        </a:p>
      </dgm:t>
    </dgm:pt>
    <dgm:pt modelId="{A9EFA188-BC85-41EE-A447-166427B1DE5E}">
      <dgm:prSet phldrT="[Text]"/>
      <dgm:spPr/>
      <dgm:t>
        <a:bodyPr/>
        <a:lstStyle/>
        <a:p>
          <a:r>
            <a:rPr lang="en-GB" dirty="0">
              <a:latin typeface="Glaukon" pitchFamily="2" charset="0"/>
            </a:rPr>
            <a:t>Evaluate</a:t>
          </a:r>
        </a:p>
      </dgm:t>
    </dgm:pt>
    <dgm:pt modelId="{627B49DB-AA95-41D1-AD30-C741334B81C1}" type="parTrans" cxnId="{4A469482-01D8-461F-A36F-70725EE754D2}">
      <dgm:prSet/>
      <dgm:spPr/>
      <dgm:t>
        <a:bodyPr/>
        <a:lstStyle/>
        <a:p>
          <a:endParaRPr lang="en-GB"/>
        </a:p>
      </dgm:t>
    </dgm:pt>
    <dgm:pt modelId="{AE5519F6-EC09-41A6-8B94-3ECAF5837EEB}" type="sibTrans" cxnId="{4A469482-01D8-461F-A36F-70725EE754D2}">
      <dgm:prSet/>
      <dgm:spPr/>
      <dgm:t>
        <a:bodyPr/>
        <a:lstStyle/>
        <a:p>
          <a:endParaRPr lang="en-GB"/>
        </a:p>
      </dgm:t>
    </dgm:pt>
    <dgm:pt modelId="{6F85085D-5333-49D9-9588-D905C952ED13}" type="pres">
      <dgm:prSet presAssocID="{53191159-9FFB-4019-A9E7-629C546539DA}" presName="cycle" presStyleCnt="0">
        <dgm:presLayoutVars>
          <dgm:dir/>
          <dgm:resizeHandles val="exact"/>
        </dgm:presLayoutVars>
      </dgm:prSet>
      <dgm:spPr/>
    </dgm:pt>
    <dgm:pt modelId="{BD8027E3-8B1A-448A-B6C8-A094E7A85EE2}" type="pres">
      <dgm:prSet presAssocID="{FD35129E-1EF6-414A-95CC-81C421BC5A86}" presName="dummy" presStyleCnt="0"/>
      <dgm:spPr/>
    </dgm:pt>
    <dgm:pt modelId="{CB3B2821-26A3-47E3-B8A9-8016E01865EC}" type="pres">
      <dgm:prSet presAssocID="{FD35129E-1EF6-414A-95CC-81C421BC5A86}" presName="node" presStyleLbl="revTx" presStyleIdx="0" presStyleCnt="3">
        <dgm:presLayoutVars>
          <dgm:bulletEnabled val="1"/>
        </dgm:presLayoutVars>
      </dgm:prSet>
      <dgm:spPr/>
    </dgm:pt>
    <dgm:pt modelId="{3485FCC6-0530-462A-88AD-8D0F7C0DD043}" type="pres">
      <dgm:prSet presAssocID="{23911DC9-3770-48AC-BFF8-8BB9BD2DAA8A}" presName="sibTrans" presStyleLbl="node1" presStyleIdx="0" presStyleCnt="3"/>
      <dgm:spPr/>
    </dgm:pt>
    <dgm:pt modelId="{F7DCB92D-CFBB-4ACB-9520-D639F28ABBC7}" type="pres">
      <dgm:prSet presAssocID="{D78B7D7A-6438-4E08-8BFB-C8539033C74E}" presName="dummy" presStyleCnt="0"/>
      <dgm:spPr/>
    </dgm:pt>
    <dgm:pt modelId="{95657994-03E9-4442-8FB9-FBD6A50616F3}" type="pres">
      <dgm:prSet presAssocID="{D78B7D7A-6438-4E08-8BFB-C8539033C74E}" presName="node" presStyleLbl="revTx" presStyleIdx="1" presStyleCnt="3">
        <dgm:presLayoutVars>
          <dgm:bulletEnabled val="1"/>
        </dgm:presLayoutVars>
      </dgm:prSet>
      <dgm:spPr/>
    </dgm:pt>
    <dgm:pt modelId="{797F0259-8E82-46AF-877D-4E1E0A0BF39F}" type="pres">
      <dgm:prSet presAssocID="{91DE7C46-9C8C-4505-BD63-778EA9051BB9}" presName="sibTrans" presStyleLbl="node1" presStyleIdx="1" presStyleCnt="3"/>
      <dgm:spPr/>
    </dgm:pt>
    <dgm:pt modelId="{05ABE9F1-1537-4BBC-BBEF-758C29E83D8E}" type="pres">
      <dgm:prSet presAssocID="{A9EFA188-BC85-41EE-A447-166427B1DE5E}" presName="dummy" presStyleCnt="0"/>
      <dgm:spPr/>
    </dgm:pt>
    <dgm:pt modelId="{1008FD5F-D68D-448C-A30C-100915CD1DB8}" type="pres">
      <dgm:prSet presAssocID="{A9EFA188-BC85-41EE-A447-166427B1DE5E}" presName="node" presStyleLbl="revTx" presStyleIdx="2" presStyleCnt="3">
        <dgm:presLayoutVars>
          <dgm:bulletEnabled val="1"/>
        </dgm:presLayoutVars>
      </dgm:prSet>
      <dgm:spPr/>
    </dgm:pt>
    <dgm:pt modelId="{2397F1BA-2E5F-49DE-962C-FCE6F36BFFCD}" type="pres">
      <dgm:prSet presAssocID="{AE5519F6-EC09-41A6-8B94-3ECAF5837EEB}" presName="sibTrans" presStyleLbl="node1" presStyleIdx="2" presStyleCnt="3"/>
      <dgm:spPr/>
    </dgm:pt>
  </dgm:ptLst>
  <dgm:cxnLst>
    <dgm:cxn modelId="{1DF7390A-F479-4ECE-8180-DE7E9963E0F5}" type="presOf" srcId="{FD35129E-1EF6-414A-95CC-81C421BC5A86}" destId="{CB3B2821-26A3-47E3-B8A9-8016E01865EC}" srcOrd="0" destOrd="0" presId="urn:microsoft.com/office/officeart/2005/8/layout/cycle1"/>
    <dgm:cxn modelId="{F562292E-A916-4BB3-B167-6E6F7804C334}" type="presOf" srcId="{23911DC9-3770-48AC-BFF8-8BB9BD2DAA8A}" destId="{3485FCC6-0530-462A-88AD-8D0F7C0DD043}" srcOrd="0" destOrd="0" presId="urn:microsoft.com/office/officeart/2005/8/layout/cycle1"/>
    <dgm:cxn modelId="{2D423932-138B-4F27-B6E1-8977310EB1FB}" type="presOf" srcId="{AE5519F6-EC09-41A6-8B94-3ECAF5837EEB}" destId="{2397F1BA-2E5F-49DE-962C-FCE6F36BFFCD}" srcOrd="0" destOrd="0" presId="urn:microsoft.com/office/officeart/2005/8/layout/cycle1"/>
    <dgm:cxn modelId="{5D04CE66-4633-427B-880A-6E80B8BA51DA}" type="presOf" srcId="{A9EFA188-BC85-41EE-A447-166427B1DE5E}" destId="{1008FD5F-D68D-448C-A30C-100915CD1DB8}" srcOrd="0" destOrd="0" presId="urn:microsoft.com/office/officeart/2005/8/layout/cycle1"/>
    <dgm:cxn modelId="{4A469482-01D8-461F-A36F-70725EE754D2}" srcId="{53191159-9FFB-4019-A9E7-629C546539DA}" destId="{A9EFA188-BC85-41EE-A447-166427B1DE5E}" srcOrd="2" destOrd="0" parTransId="{627B49DB-AA95-41D1-AD30-C741334B81C1}" sibTransId="{AE5519F6-EC09-41A6-8B94-3ECAF5837EEB}"/>
    <dgm:cxn modelId="{4C466290-A447-49FC-9CEE-09A0BC819EE9}" type="presOf" srcId="{53191159-9FFB-4019-A9E7-629C546539DA}" destId="{6F85085D-5333-49D9-9588-D905C952ED13}" srcOrd="0" destOrd="0" presId="urn:microsoft.com/office/officeart/2005/8/layout/cycle1"/>
    <dgm:cxn modelId="{770CFD94-E3BE-4EAA-960D-8962AB7A63E7}" srcId="{53191159-9FFB-4019-A9E7-629C546539DA}" destId="{FD35129E-1EF6-414A-95CC-81C421BC5A86}" srcOrd="0" destOrd="0" parTransId="{56A08547-A878-4646-BE46-EDD228BD4DC2}" sibTransId="{23911DC9-3770-48AC-BFF8-8BB9BD2DAA8A}"/>
    <dgm:cxn modelId="{A5BDEE97-4505-4AC8-8592-B61B69572306}" type="presOf" srcId="{91DE7C46-9C8C-4505-BD63-778EA9051BB9}" destId="{797F0259-8E82-46AF-877D-4E1E0A0BF39F}" srcOrd="0" destOrd="0" presId="urn:microsoft.com/office/officeart/2005/8/layout/cycle1"/>
    <dgm:cxn modelId="{5B58C0D3-7FE5-4BD8-9714-9D0BEFBA1134}" srcId="{53191159-9FFB-4019-A9E7-629C546539DA}" destId="{D78B7D7A-6438-4E08-8BFB-C8539033C74E}" srcOrd="1" destOrd="0" parTransId="{3AC7CEEB-C24B-4EDC-AD2E-43E1C72B6F94}" sibTransId="{91DE7C46-9C8C-4505-BD63-778EA9051BB9}"/>
    <dgm:cxn modelId="{9DCD84D8-99C8-487F-B404-C789A00E859D}" type="presOf" srcId="{D78B7D7A-6438-4E08-8BFB-C8539033C74E}" destId="{95657994-03E9-4442-8FB9-FBD6A50616F3}" srcOrd="0" destOrd="0" presId="urn:microsoft.com/office/officeart/2005/8/layout/cycle1"/>
    <dgm:cxn modelId="{5BC22E39-0281-46FD-BBF2-295B916DE2D3}" type="presParOf" srcId="{6F85085D-5333-49D9-9588-D905C952ED13}" destId="{BD8027E3-8B1A-448A-B6C8-A094E7A85EE2}" srcOrd="0" destOrd="0" presId="urn:microsoft.com/office/officeart/2005/8/layout/cycle1"/>
    <dgm:cxn modelId="{D6FD9919-AC49-4F4F-A662-3B912E9136DE}" type="presParOf" srcId="{6F85085D-5333-49D9-9588-D905C952ED13}" destId="{CB3B2821-26A3-47E3-B8A9-8016E01865EC}" srcOrd="1" destOrd="0" presId="urn:microsoft.com/office/officeart/2005/8/layout/cycle1"/>
    <dgm:cxn modelId="{81B49AF8-BF02-44F9-A881-5D86013F1AA5}" type="presParOf" srcId="{6F85085D-5333-49D9-9588-D905C952ED13}" destId="{3485FCC6-0530-462A-88AD-8D0F7C0DD043}" srcOrd="2" destOrd="0" presId="urn:microsoft.com/office/officeart/2005/8/layout/cycle1"/>
    <dgm:cxn modelId="{EAF88A72-2858-4D72-9B87-0C00A0FCC8D1}" type="presParOf" srcId="{6F85085D-5333-49D9-9588-D905C952ED13}" destId="{F7DCB92D-CFBB-4ACB-9520-D639F28ABBC7}" srcOrd="3" destOrd="0" presId="urn:microsoft.com/office/officeart/2005/8/layout/cycle1"/>
    <dgm:cxn modelId="{AC1C8050-55C1-4350-AB18-1E70D7E96756}" type="presParOf" srcId="{6F85085D-5333-49D9-9588-D905C952ED13}" destId="{95657994-03E9-4442-8FB9-FBD6A50616F3}" srcOrd="4" destOrd="0" presId="urn:microsoft.com/office/officeart/2005/8/layout/cycle1"/>
    <dgm:cxn modelId="{F5A75652-BEB3-4A4F-8D14-B4B36A1ED1B5}" type="presParOf" srcId="{6F85085D-5333-49D9-9588-D905C952ED13}" destId="{797F0259-8E82-46AF-877D-4E1E0A0BF39F}" srcOrd="5" destOrd="0" presId="urn:microsoft.com/office/officeart/2005/8/layout/cycle1"/>
    <dgm:cxn modelId="{2F685BFC-B097-49D1-ABE2-294F675A1415}" type="presParOf" srcId="{6F85085D-5333-49D9-9588-D905C952ED13}" destId="{05ABE9F1-1537-4BBC-BBEF-758C29E83D8E}" srcOrd="6" destOrd="0" presId="urn:microsoft.com/office/officeart/2005/8/layout/cycle1"/>
    <dgm:cxn modelId="{C4516FFF-00AD-4749-B2DC-A6986721666A}" type="presParOf" srcId="{6F85085D-5333-49D9-9588-D905C952ED13}" destId="{1008FD5F-D68D-448C-A30C-100915CD1DB8}" srcOrd="7" destOrd="0" presId="urn:microsoft.com/office/officeart/2005/8/layout/cycle1"/>
    <dgm:cxn modelId="{87FCFC85-4630-4654-AFF1-8177592ED10B}" type="presParOf" srcId="{6F85085D-5333-49D9-9588-D905C952ED13}" destId="{2397F1BA-2E5F-49DE-962C-FCE6F36BFFC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B2821-26A3-47E3-B8A9-8016E01865EC}">
      <dsp:nvSpPr>
        <dsp:cNvPr id="0" name=""/>
        <dsp:cNvSpPr/>
      </dsp:nvSpPr>
      <dsp:spPr>
        <a:xfrm>
          <a:off x="2621668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Tune</a:t>
          </a:r>
        </a:p>
      </dsp:txBody>
      <dsp:txXfrm>
        <a:off x="2621668" y="277251"/>
        <a:ext cx="1414841" cy="1414841"/>
      </dsp:txXfrm>
    </dsp:sp>
    <dsp:sp modelId="{3485FCC6-0530-462A-88AD-8D0F7C0DD043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2962891"/>
            <a:gd name="adj4" fmla="val 52369"/>
            <a:gd name="adj5" fmla="val 96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57994-03E9-4442-8FB9-FBD6A50616F3}">
      <dsp:nvSpPr>
        <dsp:cNvPr id="0" name=""/>
        <dsp:cNvSpPr/>
      </dsp:nvSpPr>
      <dsp:spPr>
        <a:xfrm>
          <a:off x="1432605" y="2336769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Validate</a:t>
          </a:r>
        </a:p>
      </dsp:txBody>
      <dsp:txXfrm>
        <a:off x="1432605" y="2336769"/>
        <a:ext cx="1414841" cy="1414841"/>
      </dsp:txXfrm>
    </dsp:sp>
    <dsp:sp modelId="{797F0259-8E82-46AF-877D-4E1E0A0BF39F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0171304"/>
            <a:gd name="adj4" fmla="val 7260781"/>
            <a:gd name="adj5" fmla="val 96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FD5F-D68D-448C-A30C-100915CD1DB8}">
      <dsp:nvSpPr>
        <dsp:cNvPr id="0" name=""/>
        <dsp:cNvSpPr/>
      </dsp:nvSpPr>
      <dsp:spPr>
        <a:xfrm>
          <a:off x="243542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Evaluate</a:t>
          </a:r>
        </a:p>
      </dsp:txBody>
      <dsp:txXfrm>
        <a:off x="243542" y="277251"/>
        <a:ext cx="1414841" cy="1414841"/>
      </dsp:txXfrm>
    </dsp:sp>
    <dsp:sp modelId="{2397F1BA-2E5F-49DE-962C-FCE6F36BFFCD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6855820"/>
            <a:gd name="adj4" fmla="val 14967852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B2821-26A3-47E3-B8A9-8016E01865EC}">
      <dsp:nvSpPr>
        <dsp:cNvPr id="0" name=""/>
        <dsp:cNvSpPr/>
      </dsp:nvSpPr>
      <dsp:spPr>
        <a:xfrm>
          <a:off x="2621668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Tune</a:t>
          </a:r>
        </a:p>
      </dsp:txBody>
      <dsp:txXfrm>
        <a:off x="2621668" y="277251"/>
        <a:ext cx="1414841" cy="1414841"/>
      </dsp:txXfrm>
    </dsp:sp>
    <dsp:sp modelId="{3485FCC6-0530-462A-88AD-8D0F7C0DD043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2962891"/>
            <a:gd name="adj4" fmla="val 52369"/>
            <a:gd name="adj5" fmla="val 96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57994-03E9-4442-8FB9-FBD6A50616F3}">
      <dsp:nvSpPr>
        <dsp:cNvPr id="0" name=""/>
        <dsp:cNvSpPr/>
      </dsp:nvSpPr>
      <dsp:spPr>
        <a:xfrm>
          <a:off x="1432605" y="2336769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Validate</a:t>
          </a:r>
        </a:p>
      </dsp:txBody>
      <dsp:txXfrm>
        <a:off x="1432605" y="2336769"/>
        <a:ext cx="1414841" cy="1414841"/>
      </dsp:txXfrm>
    </dsp:sp>
    <dsp:sp modelId="{797F0259-8E82-46AF-877D-4E1E0A0BF39F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0171304"/>
            <a:gd name="adj4" fmla="val 7260781"/>
            <a:gd name="adj5" fmla="val 96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FD5F-D68D-448C-A30C-100915CD1DB8}">
      <dsp:nvSpPr>
        <dsp:cNvPr id="0" name=""/>
        <dsp:cNvSpPr/>
      </dsp:nvSpPr>
      <dsp:spPr>
        <a:xfrm>
          <a:off x="243542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Evaluate</a:t>
          </a:r>
        </a:p>
      </dsp:txBody>
      <dsp:txXfrm>
        <a:off x="243542" y="277251"/>
        <a:ext cx="1414841" cy="1414841"/>
      </dsp:txXfrm>
    </dsp:sp>
    <dsp:sp modelId="{2397F1BA-2E5F-49DE-962C-FCE6F36BFFCD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6855820"/>
            <a:gd name="adj4" fmla="val 14967852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B2821-26A3-47E3-B8A9-8016E01865EC}">
      <dsp:nvSpPr>
        <dsp:cNvPr id="0" name=""/>
        <dsp:cNvSpPr/>
      </dsp:nvSpPr>
      <dsp:spPr>
        <a:xfrm>
          <a:off x="2621668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Tune</a:t>
          </a:r>
        </a:p>
      </dsp:txBody>
      <dsp:txXfrm>
        <a:off x="2621668" y="277251"/>
        <a:ext cx="1414841" cy="1414841"/>
      </dsp:txXfrm>
    </dsp:sp>
    <dsp:sp modelId="{3485FCC6-0530-462A-88AD-8D0F7C0DD043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2962891"/>
            <a:gd name="adj4" fmla="val 52369"/>
            <a:gd name="adj5" fmla="val 96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57994-03E9-4442-8FB9-FBD6A50616F3}">
      <dsp:nvSpPr>
        <dsp:cNvPr id="0" name=""/>
        <dsp:cNvSpPr/>
      </dsp:nvSpPr>
      <dsp:spPr>
        <a:xfrm>
          <a:off x="1432605" y="2336769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Validate</a:t>
          </a:r>
        </a:p>
      </dsp:txBody>
      <dsp:txXfrm>
        <a:off x="1432605" y="2336769"/>
        <a:ext cx="1414841" cy="1414841"/>
      </dsp:txXfrm>
    </dsp:sp>
    <dsp:sp modelId="{797F0259-8E82-46AF-877D-4E1E0A0BF39F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0171304"/>
            <a:gd name="adj4" fmla="val 7260781"/>
            <a:gd name="adj5" fmla="val 96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FD5F-D68D-448C-A30C-100915CD1DB8}">
      <dsp:nvSpPr>
        <dsp:cNvPr id="0" name=""/>
        <dsp:cNvSpPr/>
      </dsp:nvSpPr>
      <dsp:spPr>
        <a:xfrm>
          <a:off x="243542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Evaluate</a:t>
          </a:r>
        </a:p>
      </dsp:txBody>
      <dsp:txXfrm>
        <a:off x="243542" y="277251"/>
        <a:ext cx="1414841" cy="1414841"/>
      </dsp:txXfrm>
    </dsp:sp>
    <dsp:sp modelId="{2397F1BA-2E5F-49DE-962C-FCE6F36BFFCD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6855820"/>
            <a:gd name="adj4" fmla="val 14967852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B2821-26A3-47E3-B8A9-8016E01865EC}">
      <dsp:nvSpPr>
        <dsp:cNvPr id="0" name=""/>
        <dsp:cNvSpPr/>
      </dsp:nvSpPr>
      <dsp:spPr>
        <a:xfrm>
          <a:off x="2621668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Tune</a:t>
          </a:r>
        </a:p>
      </dsp:txBody>
      <dsp:txXfrm>
        <a:off x="2621668" y="277251"/>
        <a:ext cx="1414841" cy="1414841"/>
      </dsp:txXfrm>
    </dsp:sp>
    <dsp:sp modelId="{3485FCC6-0530-462A-88AD-8D0F7C0DD043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2962891"/>
            <a:gd name="adj4" fmla="val 52369"/>
            <a:gd name="adj5" fmla="val 96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57994-03E9-4442-8FB9-FBD6A50616F3}">
      <dsp:nvSpPr>
        <dsp:cNvPr id="0" name=""/>
        <dsp:cNvSpPr/>
      </dsp:nvSpPr>
      <dsp:spPr>
        <a:xfrm>
          <a:off x="1432605" y="2336769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Validate</a:t>
          </a:r>
        </a:p>
      </dsp:txBody>
      <dsp:txXfrm>
        <a:off x="1432605" y="2336769"/>
        <a:ext cx="1414841" cy="1414841"/>
      </dsp:txXfrm>
    </dsp:sp>
    <dsp:sp modelId="{797F0259-8E82-46AF-877D-4E1E0A0BF39F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0171304"/>
            <a:gd name="adj4" fmla="val 7260781"/>
            <a:gd name="adj5" fmla="val 96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FD5F-D68D-448C-A30C-100915CD1DB8}">
      <dsp:nvSpPr>
        <dsp:cNvPr id="0" name=""/>
        <dsp:cNvSpPr/>
      </dsp:nvSpPr>
      <dsp:spPr>
        <a:xfrm>
          <a:off x="243542" y="277251"/>
          <a:ext cx="1414841" cy="1414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Glaukon" pitchFamily="2" charset="0"/>
            </a:rPr>
            <a:t>Evaluate</a:t>
          </a:r>
        </a:p>
      </dsp:txBody>
      <dsp:txXfrm>
        <a:off x="243542" y="277251"/>
        <a:ext cx="1414841" cy="1414841"/>
      </dsp:txXfrm>
    </dsp:sp>
    <dsp:sp modelId="{2397F1BA-2E5F-49DE-962C-FCE6F36BFFCD}">
      <dsp:nvSpPr>
        <dsp:cNvPr id="0" name=""/>
        <dsp:cNvSpPr/>
      </dsp:nvSpPr>
      <dsp:spPr>
        <a:xfrm>
          <a:off x="468129" y="-718"/>
          <a:ext cx="3343794" cy="3343794"/>
        </a:xfrm>
        <a:prstGeom prst="circularArrow">
          <a:avLst>
            <a:gd name="adj1" fmla="val 8251"/>
            <a:gd name="adj2" fmla="val 576328"/>
            <a:gd name="adj3" fmla="val 16855820"/>
            <a:gd name="adj4" fmla="val 14967852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3E71-C5D5-14CA-325F-671694746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2C143-3AD2-20D2-F7AC-952661B4B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0401-361A-C7B6-1D61-F57D2519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8AFB-5D56-18D3-FA92-16AB8C96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AB3D-3EF0-3685-614B-C86B02C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76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BD03-7E4B-5F31-3F5D-CA4BAED8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3C71-39EE-DD8A-5E14-83548BA4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09AF-2880-4B33-7FC7-8C656F97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9F82-463E-EF50-F713-476E3F9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D51E-4513-B69C-6D6A-91114126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FBD5-43E4-A481-43F5-6AB891E08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1CE1-A34C-8311-635F-61B9E5A5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9780-B1F9-8643-25C4-68291181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A5605-9EA2-F764-7D43-7962F2B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8BA1-BEC4-884E-94B0-1A28A2CE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C50D-50DD-F55F-365C-959F1D05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4B37-C07C-D109-AA6D-CF29B57A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BACB-D963-E4D5-B8DE-72529B4D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1229-A173-40A0-5A14-29B7D07C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498D-224F-D3A4-D6C7-D124138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7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A540-A889-A910-C574-ABF5A36D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73E4-5E1C-1CAB-5807-E5A04024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2B3A-3965-AF07-20B1-D450F8C7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BCC5-5EC3-B6EA-C2AC-684E3218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9485-297D-D54F-708A-7F8EECE4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6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0895-D3B3-E0E3-2DA8-F3453FE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DECC-4F78-FF04-F182-8B31CD138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EF9AF-B56C-4E8F-E8A6-8BBB2721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8BFB3-7E18-76DA-1419-5AF06C48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5F44-C468-8F04-A379-96D1E9B0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F5E9-2D47-156C-9428-9B19C4C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5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EDD5-1674-A32C-A2E6-61F3F948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DE3E-35DF-B3F0-AA8C-B58F920E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BEA05-1EB2-D99D-21D6-ABC07FB2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7F1EB-624D-739E-F173-10370702B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CC140-0FF3-1671-B1A5-E36C4F42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47B15-F6CE-E2F1-4CF9-B6F31972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DA65-A38C-8BA8-C222-C6F0F75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347E0-183B-7DCA-9E11-50951CB4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9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157-9D3A-2424-A999-0B09F5B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EE580-AA95-8821-1828-6E77EC0C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9D536-6E83-8E8C-6B7E-47662836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27711-B252-E0D5-CBDB-DC9BB238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3F714-79D6-52AC-A4BA-0BD22047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4E503-67C8-924E-167B-7F41762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8646B-22E7-9242-ABFF-665A3BEA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5C4B-7557-4357-F214-1FF025FE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E7A5-9E93-F223-D1C7-FFC7C120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9E36A-A0BF-0575-FF0F-7990784BD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4279D-0B1F-C9A7-B2A9-5EDDDC74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65592-31F5-9956-DC18-31A3CC08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D04C-433D-E877-7427-A5600F48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8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6784-8F7C-B1DC-09B5-DDA8B69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4A4D9-7AEB-2282-35EE-504D3C248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6391-F3F2-D7DB-7F4C-863D336F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AB12-66F8-E12F-4E39-61FA6AE0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6578-CF1E-02B5-425C-504A8B4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7597-91B8-3F10-30A8-BEBF14D0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78335-0F62-61FB-ED49-E4866604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D04B4-C132-D08E-1F60-04C300427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D197-434E-E2DF-87C4-4A56D589C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F6F-62AC-4F01-B9E7-733649D3A7C2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55DE-EEBF-4CF1-81CF-2D2E9F79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BBAD-A4E0-45CC-CFEE-02A41DA2D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AAAB-EAAC-426E-BBA6-0C1BEE0140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sallypercy/2019/10/09/forget-your-crystal-ball-how-can-leaders-really-prepare-for-the-future/" TargetMode="External"/><Relationship Id="rId13" Type="http://schemas.microsoft.com/office/2007/relationships/diagramDrawing" Target="../diagrams/drawing1.xml"/><Relationship Id="rId3" Type="http://schemas.openxmlformats.org/officeDocument/2006/relationships/image" Target="../media/image8.svg"/><Relationship Id="rId7" Type="http://schemas.openxmlformats.org/officeDocument/2006/relationships/image" Target="../media/image13.jpg"/><Relationship Id="rId12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0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9.png"/><Relationship Id="rId9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sallypercy/2019/10/09/forget-your-crystal-ball-how-can-leaders-really-prepare-for-the-future/" TargetMode="External"/><Relationship Id="rId13" Type="http://schemas.microsoft.com/office/2007/relationships/diagramDrawing" Target="../diagrams/drawing2.xml"/><Relationship Id="rId3" Type="http://schemas.openxmlformats.org/officeDocument/2006/relationships/image" Target="../media/image8.svg"/><Relationship Id="rId7" Type="http://schemas.openxmlformats.org/officeDocument/2006/relationships/image" Target="../media/image13.jpg"/><Relationship Id="rId12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10.svg"/><Relationship Id="rId10" Type="http://schemas.openxmlformats.org/officeDocument/2006/relationships/diagramLayout" Target="../diagrams/layout2.xml"/><Relationship Id="rId4" Type="http://schemas.openxmlformats.org/officeDocument/2006/relationships/image" Target="../media/image9.png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forbes.com/sites/sallypercy/2019/10/09/forget-your-crystal-ball-how-can-leaders-really-prepare-for-the-future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forbes.com/sites/sallypercy/2019/10/09/forget-your-crystal-ball-how-can-leaders-really-prepare-for-the-future/" TargetMode="External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5.png"/><Relationship Id="rId4" Type="http://schemas.openxmlformats.org/officeDocument/2006/relationships/diagramData" Target="../diagrams/data4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16D2C9-7A0D-CD90-BBF1-5A6882D93185}"/>
              </a:ext>
            </a:extLst>
          </p:cNvPr>
          <p:cNvGrpSpPr/>
          <p:nvPr/>
        </p:nvGrpSpPr>
        <p:grpSpPr>
          <a:xfrm>
            <a:off x="206138" y="-92448"/>
            <a:ext cx="10639350" cy="5749009"/>
            <a:chOff x="206138" y="-92448"/>
            <a:chExt cx="10639350" cy="57490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B4F17E-B02E-388E-E9E7-0F78C19D7423}"/>
                </a:ext>
              </a:extLst>
            </p:cNvPr>
            <p:cNvSpPr/>
            <p:nvPr/>
          </p:nvSpPr>
          <p:spPr>
            <a:xfrm>
              <a:off x="230197" y="-92448"/>
              <a:ext cx="10615291" cy="1107996"/>
            </a:xfrm>
            <a:prstGeom prst="rect">
              <a:avLst/>
            </a:prstGeom>
            <a:noFill/>
            <a:effectLst>
              <a:glow rad="1854200">
                <a:srgbClr val="FDDC82"/>
              </a:glow>
              <a:softEdge rad="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spc="50" dirty="0">
                  <a:ln w="0"/>
                  <a:solidFill>
                    <a:srgbClr val="161616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Glaukon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Motivation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08F44A-AAA9-A261-6CF5-C77E52A71BA1}"/>
                </a:ext>
              </a:extLst>
            </p:cNvPr>
            <p:cNvGrpSpPr/>
            <p:nvPr/>
          </p:nvGrpSpPr>
          <p:grpSpPr>
            <a:xfrm>
              <a:off x="230196" y="1207419"/>
              <a:ext cx="4530056" cy="2114370"/>
              <a:chOff x="230196" y="1207419"/>
              <a:chExt cx="4530056" cy="211437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28EC61-8882-FD27-9960-E09445836415}"/>
                  </a:ext>
                </a:extLst>
              </p:cNvPr>
              <p:cNvSpPr txBox="1"/>
              <p:nvPr/>
            </p:nvSpPr>
            <p:spPr>
              <a:xfrm>
                <a:off x="230197" y="1207419"/>
                <a:ext cx="45300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The energy sector </a:t>
                </a:r>
              </a:p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is responsible for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DEBE7C-4E0E-6683-C703-A1A9789B69BD}"/>
                  </a:ext>
                </a:extLst>
              </p:cNvPr>
              <p:cNvSpPr txBox="1"/>
              <p:nvPr/>
            </p:nvSpPr>
            <p:spPr>
              <a:xfrm>
                <a:off x="230197" y="1753572"/>
                <a:ext cx="30955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dirty="0">
                    <a:solidFill>
                      <a:srgbClr val="F8AF5A"/>
                    </a:solidFill>
                    <a:latin typeface="Glaukon" pitchFamily="2" charset="0"/>
                  </a:rPr>
                  <a:t>21%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39F4ED-15A6-BA87-8E79-BD2FF729BF49}"/>
                  </a:ext>
                </a:extLst>
              </p:cNvPr>
              <p:cNvSpPr txBox="1"/>
              <p:nvPr/>
            </p:nvSpPr>
            <p:spPr>
              <a:xfrm>
                <a:off x="230196" y="2798569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of greenhouse gas emissions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19C07E-BDCB-20C7-4641-093519877BAC}"/>
                </a:ext>
              </a:extLst>
            </p:cNvPr>
            <p:cNvGrpSpPr/>
            <p:nvPr/>
          </p:nvGrpSpPr>
          <p:grpSpPr>
            <a:xfrm>
              <a:off x="206138" y="3843566"/>
              <a:ext cx="5331704" cy="1812995"/>
              <a:chOff x="206138" y="1166079"/>
              <a:chExt cx="5331704" cy="181299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59E83-2786-5ED5-092D-88490993571A}"/>
                  </a:ext>
                </a:extLst>
              </p:cNvPr>
              <p:cNvSpPr txBox="1"/>
              <p:nvPr/>
            </p:nvSpPr>
            <p:spPr>
              <a:xfrm>
                <a:off x="206138" y="1166079"/>
                <a:ext cx="5331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The average energy bill could reach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AAE7DF-05C8-9E69-EC80-D354A8FB5196}"/>
                  </a:ext>
                </a:extLst>
              </p:cNvPr>
              <p:cNvSpPr txBox="1"/>
              <p:nvPr/>
            </p:nvSpPr>
            <p:spPr>
              <a:xfrm>
                <a:off x="206138" y="1410857"/>
                <a:ext cx="42159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i="0" dirty="0">
                    <a:solidFill>
                      <a:srgbClr val="F8AF5A"/>
                    </a:solidFill>
                    <a:effectLst/>
                    <a:latin typeface="Glaukon" pitchFamily="2" charset="0"/>
                  </a:rPr>
                  <a:t>£4,649</a:t>
                </a:r>
                <a:endParaRPr lang="en-GB" sz="8000" b="1" dirty="0">
                  <a:solidFill>
                    <a:srgbClr val="F8AF5A"/>
                  </a:solidFill>
                  <a:latin typeface="Glaukon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1A992B-D182-5A7B-E49D-2AE5039FB588}"/>
                  </a:ext>
                </a:extLst>
              </p:cNvPr>
              <p:cNvSpPr txBox="1"/>
              <p:nvPr/>
            </p:nvSpPr>
            <p:spPr>
              <a:xfrm>
                <a:off x="230196" y="2455854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by January 2023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5757FF-F46F-B6DC-C916-87B6E3E00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3929" r="6656" b="5640"/>
          <a:stretch/>
        </p:blipFill>
        <p:spPr>
          <a:xfrm>
            <a:off x="-11719" y="-184727"/>
            <a:ext cx="12531434" cy="70637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733D67-42FA-1ACF-5F07-8F3368EDF87E}"/>
              </a:ext>
            </a:extLst>
          </p:cNvPr>
          <p:cNvSpPr/>
          <p:nvPr/>
        </p:nvSpPr>
        <p:spPr>
          <a:xfrm>
            <a:off x="272142" y="-184727"/>
            <a:ext cx="10615291" cy="1600438"/>
          </a:xfrm>
          <a:prstGeom prst="rect">
            <a:avLst/>
          </a:prstGeom>
          <a:noFill/>
          <a:effectLst>
            <a:glow rad="1854200">
              <a:srgbClr val="FDDC82"/>
            </a:glow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1" spc="50" dirty="0">
                <a:ln w="0"/>
                <a:solidFill>
                  <a:schemeClr val="accent1"/>
                </a:solidFill>
                <a:effectLst>
                  <a:glow rad="317500">
                    <a:srgbClr val="724327">
                      <a:alpha val="37000"/>
                    </a:srgb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 TO THE PEOPLE:</a:t>
            </a:r>
          </a:p>
          <a:p>
            <a:r>
              <a:rPr lang="en-GB" sz="3200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Analysing</a:t>
            </a:r>
            <a:r>
              <a:rPr lang="en-US" sz="3200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predicting household power consumption</a:t>
            </a:r>
            <a:endParaRPr lang="en-US" sz="3200" cap="none" spc="50" dirty="0">
              <a:ln w="0"/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Glaukon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44EC4-758A-BAC0-804C-7DECF8A3AE56}"/>
              </a:ext>
            </a:extLst>
          </p:cNvPr>
          <p:cNvSpPr/>
          <p:nvPr/>
        </p:nvSpPr>
        <p:spPr>
          <a:xfrm>
            <a:off x="9879646" y="6018456"/>
            <a:ext cx="2015574" cy="584775"/>
          </a:xfrm>
          <a:prstGeom prst="rect">
            <a:avLst/>
          </a:prstGeom>
          <a:noFill/>
          <a:effectLst>
            <a:glow rad="1854200">
              <a:srgbClr val="FDDC82"/>
            </a:glow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GB" sz="3200" b="1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Trihao Van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Glaukon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5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17736-F049-05FD-900D-DAB0D68212CF}"/>
              </a:ext>
            </a:extLst>
          </p:cNvPr>
          <p:cNvGrpSpPr/>
          <p:nvPr/>
        </p:nvGrpSpPr>
        <p:grpSpPr>
          <a:xfrm>
            <a:off x="498164" y="650897"/>
            <a:ext cx="3973692" cy="1938992"/>
            <a:chOff x="529695" y="407967"/>
            <a:chExt cx="3973692" cy="19389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51A49F-4730-5572-E47A-1E821149CFAB}"/>
                </a:ext>
              </a:extLst>
            </p:cNvPr>
            <p:cNvGrpSpPr/>
            <p:nvPr/>
          </p:nvGrpSpPr>
          <p:grpSpPr>
            <a:xfrm>
              <a:off x="2387334" y="511425"/>
              <a:ext cx="1733842" cy="1732076"/>
              <a:chOff x="2483067" y="4705528"/>
              <a:chExt cx="1192375" cy="1166048"/>
            </a:xfrm>
          </p:grpSpPr>
          <p:pic>
            <p:nvPicPr>
              <p:cNvPr id="12" name="Graphic 11" descr="Snowflake with solid fill">
                <a:extLst>
                  <a:ext uri="{FF2B5EF4-FFF2-40B4-BE49-F238E27FC236}">
                    <a16:creationId xmlns:a16="http://schemas.microsoft.com/office/drawing/2014/main" id="{A09DFD9A-108D-BFFC-1EEB-674F32D8E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-1575" t="-6120" r="1575" b="48658"/>
              <a:stretch/>
            </p:blipFill>
            <p:spPr>
              <a:xfrm rot="16200000">
                <a:off x="2235060" y="4953535"/>
                <a:ext cx="1166048" cy="670034"/>
              </a:xfrm>
              <a:prstGeom prst="rect">
                <a:avLst/>
              </a:prstGeom>
            </p:spPr>
          </p:pic>
          <p:pic>
            <p:nvPicPr>
              <p:cNvPr id="14" name="Graphic 13" descr="Sun with solid fill">
                <a:extLst>
                  <a:ext uri="{FF2B5EF4-FFF2-40B4-BE49-F238E27FC236}">
                    <a16:creationId xmlns:a16="http://schemas.microsoft.com/office/drawing/2014/main" id="{1C535497-A48B-5F9A-A77B-94679533E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-2178" t="46325"/>
              <a:stretch/>
            </p:blipFill>
            <p:spPr>
              <a:xfrm rot="16200000">
                <a:off x="2962879" y="5033189"/>
                <a:ext cx="934319" cy="49080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457237-9601-BDE5-B23B-56B79910D9CD}"/>
                </a:ext>
              </a:extLst>
            </p:cNvPr>
            <p:cNvSpPr txBox="1"/>
            <p:nvPr/>
          </p:nvSpPr>
          <p:spPr>
            <a:xfrm>
              <a:off x="529695" y="407967"/>
              <a:ext cx="39736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Power consumption in  </a:t>
              </a: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winter can be up to</a:t>
              </a:r>
            </a:p>
            <a:p>
              <a:r>
                <a:rPr lang="en-GB" sz="6600" b="1" dirty="0">
                  <a:solidFill>
                    <a:srgbClr val="F8AF5A"/>
                  </a:solidFill>
                  <a:latin typeface="Glaukon" pitchFamily="2" charset="0"/>
                </a:rPr>
                <a:t>1.8x</a:t>
              </a:r>
              <a:endParaRPr lang="en-GB" sz="2400" b="1" dirty="0">
                <a:solidFill>
                  <a:srgbClr val="F8AF5A"/>
                </a:solidFill>
                <a:latin typeface="Glaukon" pitchFamily="2" charset="0"/>
              </a:endParaRP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higher than in summer</a:t>
              </a:r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:a16="http://schemas.microsoft.com/office/drawing/2014/main" id="{DC7BC5D7-4562-FA98-E25F-3D9BD7E5B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1F3B8-9C9F-9724-0B3B-197106B0FC0F}"/>
              </a:ext>
            </a:extLst>
          </p:cNvPr>
          <p:cNvSpPr txBox="1"/>
          <p:nvPr/>
        </p:nvSpPr>
        <p:spPr>
          <a:xfrm>
            <a:off x="498164" y="3406842"/>
            <a:ext cx="3973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Households on a </a:t>
            </a:r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variable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tariff consume</a:t>
            </a:r>
          </a:p>
          <a:p>
            <a:r>
              <a:rPr lang="en-GB" sz="6600" b="1" dirty="0">
                <a:solidFill>
                  <a:srgbClr val="F8AF5A"/>
                </a:solidFill>
                <a:latin typeface="Glaukon" pitchFamily="2" charset="0"/>
              </a:rPr>
              <a:t>~10%</a:t>
            </a:r>
            <a:r>
              <a:rPr lang="en-GB" sz="2400" b="1" dirty="0">
                <a:solidFill>
                  <a:srgbClr val="F8AF5A"/>
                </a:solidFill>
                <a:latin typeface="Glaukon" pitchFamily="2" charset="0"/>
              </a:rPr>
              <a:t> </a:t>
            </a:r>
          </a:p>
          <a:p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less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power than those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On a standard tariff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EADD65-A928-A1E9-6921-9305135B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8" y="-44316"/>
            <a:ext cx="7845632" cy="6902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52F91-CE0D-AEC9-F691-962898F855A2}"/>
              </a:ext>
            </a:extLst>
          </p:cNvPr>
          <p:cNvSpPr txBox="1"/>
          <p:nvPr/>
        </p:nvSpPr>
        <p:spPr>
          <a:xfrm>
            <a:off x="233808" y="-3951628"/>
            <a:ext cx="7676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Glaukon" pitchFamily="2" charset="0"/>
              </a:rPr>
              <a:t>Forecasting</a:t>
            </a:r>
          </a:p>
          <a:p>
            <a:r>
              <a:rPr lang="en-GB" sz="2400" dirty="0">
                <a:solidFill>
                  <a:srgbClr val="415885"/>
                </a:solidFill>
                <a:latin typeface="Glaukon" pitchFamily="2" charset="0"/>
              </a:rPr>
              <a:t>Can machine learning predict consumption?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AEE7C-8005-D2DA-A9BC-997511B25F22}"/>
              </a:ext>
            </a:extLst>
          </p:cNvPr>
          <p:cNvSpPr/>
          <p:nvPr/>
        </p:nvSpPr>
        <p:spPr>
          <a:xfrm>
            <a:off x="0" y="6882313"/>
            <a:ext cx="3048000" cy="6902317"/>
          </a:xfrm>
          <a:prstGeom prst="rect">
            <a:avLst/>
          </a:prstGeom>
          <a:solidFill>
            <a:srgbClr val="F8AF5A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Linear Regression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Next period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All granularities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Real-time forecast to influence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endParaRPr lang="en-GB" sz="2000" dirty="0">
              <a:latin typeface="Glaukon" pitchFamily="2" charset="0"/>
            </a:endParaRPr>
          </a:p>
          <a:p>
            <a:pPr algn="ctr"/>
            <a:r>
              <a:rPr lang="en-GB" sz="6000" b="1" dirty="0">
                <a:latin typeface="Glaukon" pitchFamily="2" charset="0"/>
              </a:rPr>
              <a:t>2.5-6.5%</a:t>
            </a:r>
            <a:r>
              <a:rPr lang="en-GB" sz="2000" dirty="0">
                <a:latin typeface="Glaukon" pitchFamily="2" charset="0"/>
              </a:rPr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dirty="0">
              <a:latin typeface="Glaukon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160D8-86E2-D505-4E44-9D1A317995D3}"/>
              </a:ext>
            </a:extLst>
          </p:cNvPr>
          <p:cNvSpPr/>
          <p:nvPr/>
        </p:nvSpPr>
        <p:spPr>
          <a:xfrm>
            <a:off x="3048000" y="8117485"/>
            <a:ext cx="3048000" cy="6902312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Glaukon" pitchFamily="2" charset="0"/>
              </a:rPr>
              <a:t>Can provide a general comparison against current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Glaukon" pitchFamily="2" charset="0"/>
            </a:endParaRPr>
          </a:p>
          <a:p>
            <a:pPr algn="ctr"/>
            <a:r>
              <a:rPr lang="en-GB" sz="6000" dirty="0">
                <a:latin typeface="Glaukon" pitchFamily="2" charset="0"/>
              </a:rPr>
              <a:t>5.5-6.5%</a:t>
            </a:r>
            <a:r>
              <a:rPr lang="en-GB" dirty="0">
                <a:latin typeface="Glaukon" pitchFamily="2" charset="0"/>
              </a:rPr>
              <a:t> error</a:t>
            </a:r>
            <a:endParaRPr lang="en-GB" sz="6000" dirty="0">
              <a:latin typeface="Glaukon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F088-61EF-415C-D937-C1DEA0982AE9}"/>
              </a:ext>
            </a:extLst>
          </p:cNvPr>
          <p:cNvSpPr/>
          <p:nvPr/>
        </p:nvSpPr>
        <p:spPr>
          <a:xfrm>
            <a:off x="6071071" y="9352652"/>
            <a:ext cx="3048000" cy="6902316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Can provide a general comparison against current consumption</a:t>
            </a:r>
          </a:p>
          <a:p>
            <a:endParaRPr lang="en-GB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white"/>
                </a:solidFill>
                <a:latin typeface="Glaukon" pitchFamily="2" charset="0"/>
              </a:rPr>
              <a:t>3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92502-DB4F-2550-57A3-A2209CEAFA5A}"/>
              </a:ext>
            </a:extLst>
          </p:cNvPr>
          <p:cNvSpPr/>
          <p:nvPr/>
        </p:nvSpPr>
        <p:spPr>
          <a:xfrm>
            <a:off x="9160525" y="10331003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7A376-C382-9983-B369-EBD8EAA9FC8A}"/>
              </a:ext>
            </a:extLst>
          </p:cNvPr>
          <p:cNvGrpSpPr/>
          <p:nvPr/>
        </p:nvGrpSpPr>
        <p:grpSpPr>
          <a:xfrm>
            <a:off x="6096000" y="-6130794"/>
            <a:ext cx="6112525" cy="5673698"/>
            <a:chOff x="6096000" y="-44316"/>
            <a:chExt cx="6112525" cy="56736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FB9431-D60F-B7DA-1F60-7A7E5D494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14081" t="10259" r="13883" b="-212"/>
            <a:stretch/>
          </p:blipFill>
          <p:spPr>
            <a:xfrm>
              <a:off x="6096000" y="-44316"/>
              <a:ext cx="6112525" cy="5673698"/>
            </a:xfrm>
            <a:prstGeom prst="rect">
              <a:avLst/>
            </a:prstGeom>
          </p:spPr>
        </p:pic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3E8E0A6A-31A6-AE93-862D-D43749D775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3111221"/>
                </p:ext>
              </p:extLst>
            </p:nvPr>
          </p:nvGraphicFramePr>
          <p:xfrm>
            <a:off x="7003973" y="754354"/>
            <a:ext cx="4280053" cy="37526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9618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100">
        <p159:morph option="byObject"/>
      </p:transition>
    </mc:Choice>
    <mc:Fallback>
      <p:transition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17736-F049-05FD-900D-DAB0D68212CF}"/>
              </a:ext>
            </a:extLst>
          </p:cNvPr>
          <p:cNvGrpSpPr/>
          <p:nvPr/>
        </p:nvGrpSpPr>
        <p:grpSpPr>
          <a:xfrm>
            <a:off x="-3785737" y="650897"/>
            <a:ext cx="3973692" cy="1938992"/>
            <a:chOff x="529695" y="407967"/>
            <a:chExt cx="3973692" cy="19389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51A49F-4730-5572-E47A-1E821149CFAB}"/>
                </a:ext>
              </a:extLst>
            </p:cNvPr>
            <p:cNvGrpSpPr/>
            <p:nvPr/>
          </p:nvGrpSpPr>
          <p:grpSpPr>
            <a:xfrm>
              <a:off x="2387334" y="511425"/>
              <a:ext cx="1733842" cy="1732076"/>
              <a:chOff x="2483067" y="4705528"/>
              <a:chExt cx="1192375" cy="1166048"/>
            </a:xfrm>
          </p:grpSpPr>
          <p:pic>
            <p:nvPicPr>
              <p:cNvPr id="12" name="Graphic 11" descr="Snowflake with solid fill">
                <a:extLst>
                  <a:ext uri="{FF2B5EF4-FFF2-40B4-BE49-F238E27FC236}">
                    <a16:creationId xmlns:a16="http://schemas.microsoft.com/office/drawing/2014/main" id="{A09DFD9A-108D-BFFC-1EEB-674F32D8E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-1575" t="-6120" r="1575" b="48658"/>
              <a:stretch/>
            </p:blipFill>
            <p:spPr>
              <a:xfrm rot="16200000">
                <a:off x="2235060" y="4953535"/>
                <a:ext cx="1166048" cy="670034"/>
              </a:xfrm>
              <a:prstGeom prst="rect">
                <a:avLst/>
              </a:prstGeom>
            </p:spPr>
          </p:pic>
          <p:pic>
            <p:nvPicPr>
              <p:cNvPr id="14" name="Graphic 13" descr="Sun with solid fill">
                <a:extLst>
                  <a:ext uri="{FF2B5EF4-FFF2-40B4-BE49-F238E27FC236}">
                    <a16:creationId xmlns:a16="http://schemas.microsoft.com/office/drawing/2014/main" id="{1C535497-A48B-5F9A-A77B-94679533E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-2178" t="46325"/>
              <a:stretch/>
            </p:blipFill>
            <p:spPr>
              <a:xfrm rot="16200000">
                <a:off x="2962879" y="5033189"/>
                <a:ext cx="934319" cy="49080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457237-9601-BDE5-B23B-56B79910D9CD}"/>
                </a:ext>
              </a:extLst>
            </p:cNvPr>
            <p:cNvSpPr txBox="1"/>
            <p:nvPr/>
          </p:nvSpPr>
          <p:spPr>
            <a:xfrm>
              <a:off x="529695" y="407967"/>
              <a:ext cx="39736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Power consumption in  </a:t>
              </a: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winter can be up to</a:t>
              </a:r>
            </a:p>
            <a:p>
              <a:r>
                <a:rPr lang="en-GB" sz="6600" b="1" dirty="0">
                  <a:solidFill>
                    <a:srgbClr val="F8AF5A"/>
                  </a:solidFill>
                  <a:latin typeface="Glaukon" pitchFamily="2" charset="0"/>
                </a:rPr>
                <a:t>1.8x</a:t>
              </a:r>
              <a:endParaRPr lang="en-GB" sz="2400" b="1" dirty="0">
                <a:solidFill>
                  <a:srgbClr val="F8AF5A"/>
                </a:solidFill>
                <a:latin typeface="Glaukon" pitchFamily="2" charset="0"/>
              </a:endParaRP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higher than in summer</a:t>
              </a:r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:a16="http://schemas.microsoft.com/office/drawing/2014/main" id="{DC7BC5D7-4562-FA98-E25F-3D9BD7E5B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1F3B8-9C9F-9724-0B3B-197106B0FC0F}"/>
              </a:ext>
            </a:extLst>
          </p:cNvPr>
          <p:cNvSpPr txBox="1"/>
          <p:nvPr/>
        </p:nvSpPr>
        <p:spPr>
          <a:xfrm>
            <a:off x="-3785737" y="3406842"/>
            <a:ext cx="3973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Households on a </a:t>
            </a:r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variable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tariff consume</a:t>
            </a:r>
          </a:p>
          <a:p>
            <a:r>
              <a:rPr lang="en-GB" sz="6600" b="1" dirty="0">
                <a:solidFill>
                  <a:srgbClr val="F8AF5A"/>
                </a:solidFill>
                <a:latin typeface="Glaukon" pitchFamily="2" charset="0"/>
              </a:rPr>
              <a:t>~10%</a:t>
            </a:r>
            <a:r>
              <a:rPr lang="en-GB" sz="2400" b="1" dirty="0">
                <a:solidFill>
                  <a:srgbClr val="F8AF5A"/>
                </a:solidFill>
                <a:latin typeface="Glaukon" pitchFamily="2" charset="0"/>
              </a:rPr>
              <a:t> </a:t>
            </a:r>
          </a:p>
          <a:p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less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power than those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On a standard tariff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EADD65-A928-A1E9-6921-9305135B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598" y="-44316"/>
            <a:ext cx="7845632" cy="6902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916F8-C691-4E94-6BCD-4252F5B66D5C}"/>
              </a:ext>
            </a:extLst>
          </p:cNvPr>
          <p:cNvSpPr txBox="1"/>
          <p:nvPr/>
        </p:nvSpPr>
        <p:spPr>
          <a:xfrm>
            <a:off x="233808" y="2134850"/>
            <a:ext cx="7676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Glaukon" pitchFamily="2" charset="0"/>
              </a:rPr>
              <a:t>Forecasting</a:t>
            </a:r>
          </a:p>
          <a:p>
            <a:r>
              <a:rPr lang="en-GB" sz="2400" dirty="0">
                <a:solidFill>
                  <a:srgbClr val="415885"/>
                </a:solidFill>
                <a:latin typeface="Glaukon" pitchFamily="2" charset="0"/>
              </a:rPr>
              <a:t>Can machine learning predict consumption?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8A43-55CA-9F27-E287-189F94F22B25}"/>
              </a:ext>
            </a:extLst>
          </p:cNvPr>
          <p:cNvSpPr/>
          <p:nvPr/>
        </p:nvSpPr>
        <p:spPr>
          <a:xfrm>
            <a:off x="0" y="5622828"/>
            <a:ext cx="3048000" cy="6902317"/>
          </a:xfrm>
          <a:prstGeom prst="rect">
            <a:avLst/>
          </a:prstGeom>
          <a:solidFill>
            <a:srgbClr val="F8AF5A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Linear Regression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Next period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All granularities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Real-time forecast to influence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endParaRPr lang="en-GB" sz="2000" dirty="0">
              <a:latin typeface="Glaukon" pitchFamily="2" charset="0"/>
            </a:endParaRPr>
          </a:p>
          <a:p>
            <a:pPr algn="ctr"/>
            <a:r>
              <a:rPr lang="en-GB" sz="6000" b="1" dirty="0">
                <a:latin typeface="Glaukon" pitchFamily="2" charset="0"/>
              </a:rPr>
              <a:t>2.5-6.5%</a:t>
            </a:r>
            <a:r>
              <a:rPr lang="en-GB" sz="2000" dirty="0">
                <a:latin typeface="Glaukon" pitchFamily="2" charset="0"/>
              </a:rPr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dirty="0">
              <a:latin typeface="Glaukon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879CC-3152-E887-C1F1-93E6031314F7}"/>
              </a:ext>
            </a:extLst>
          </p:cNvPr>
          <p:cNvSpPr/>
          <p:nvPr/>
        </p:nvSpPr>
        <p:spPr>
          <a:xfrm>
            <a:off x="3048000" y="5632988"/>
            <a:ext cx="3048000" cy="6902312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Glaukon" pitchFamily="2" charset="0"/>
              </a:rPr>
              <a:t>Can provide a general comparison against current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Glaukon" pitchFamily="2" charset="0"/>
            </a:endParaRPr>
          </a:p>
          <a:p>
            <a:pPr algn="ctr"/>
            <a:r>
              <a:rPr lang="en-GB" sz="6000" dirty="0">
                <a:latin typeface="Glaukon" pitchFamily="2" charset="0"/>
              </a:rPr>
              <a:t>5.5-6.5%</a:t>
            </a:r>
            <a:r>
              <a:rPr lang="en-GB" dirty="0">
                <a:latin typeface="Glaukon" pitchFamily="2" charset="0"/>
              </a:rPr>
              <a:t> error</a:t>
            </a:r>
            <a:endParaRPr lang="en-GB" sz="6000" dirty="0">
              <a:latin typeface="Glaukon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CAEE3-2E57-D7BA-D005-43C84C715E71}"/>
              </a:ext>
            </a:extLst>
          </p:cNvPr>
          <p:cNvSpPr/>
          <p:nvPr/>
        </p:nvSpPr>
        <p:spPr>
          <a:xfrm>
            <a:off x="6096000" y="5622829"/>
            <a:ext cx="3048000" cy="6902316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Can provide a general comparison against current consumption</a:t>
            </a:r>
          </a:p>
          <a:p>
            <a:endParaRPr lang="en-GB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white"/>
                </a:solidFill>
                <a:latin typeface="Glaukon" pitchFamily="2" charset="0"/>
              </a:rPr>
              <a:t>3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4799D-225C-C5FA-0940-20B16C1214E4}"/>
              </a:ext>
            </a:extLst>
          </p:cNvPr>
          <p:cNvSpPr/>
          <p:nvPr/>
        </p:nvSpPr>
        <p:spPr>
          <a:xfrm>
            <a:off x="9160525" y="5622833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19775-F5AA-BCA6-CFF7-09B2B10F1F0F}"/>
              </a:ext>
            </a:extLst>
          </p:cNvPr>
          <p:cNvGrpSpPr/>
          <p:nvPr/>
        </p:nvGrpSpPr>
        <p:grpSpPr>
          <a:xfrm>
            <a:off x="6096000" y="-44316"/>
            <a:ext cx="6112525" cy="5673698"/>
            <a:chOff x="6096000" y="-44316"/>
            <a:chExt cx="6112525" cy="567369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2C53E3-ADF4-FDC6-F70C-8BA038D0C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14081" t="10259" r="13883" b="-212"/>
            <a:stretch/>
          </p:blipFill>
          <p:spPr>
            <a:xfrm>
              <a:off x="6096000" y="-44316"/>
              <a:ext cx="6112525" cy="5673698"/>
            </a:xfrm>
            <a:prstGeom prst="rect">
              <a:avLst/>
            </a:prstGeom>
          </p:spPr>
        </p:pic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DFCB68AA-70EC-8F81-04D1-E5F1519504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5267086"/>
                </p:ext>
              </p:extLst>
            </p:nvPr>
          </p:nvGraphicFramePr>
          <p:xfrm>
            <a:off x="7003973" y="754354"/>
            <a:ext cx="4280053" cy="37526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307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DC7BC5D7-4562-FA98-E25F-3D9BD7E5B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916F8-C691-4E94-6BCD-4252F5B66D5C}"/>
              </a:ext>
            </a:extLst>
          </p:cNvPr>
          <p:cNvSpPr txBox="1"/>
          <p:nvPr/>
        </p:nvSpPr>
        <p:spPr>
          <a:xfrm>
            <a:off x="233808" y="2134850"/>
            <a:ext cx="7676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Glaukon" pitchFamily="2" charset="0"/>
              </a:rPr>
              <a:t>Forecasting</a:t>
            </a:r>
          </a:p>
          <a:p>
            <a:r>
              <a:rPr lang="en-GB" sz="2400" dirty="0">
                <a:solidFill>
                  <a:srgbClr val="415885"/>
                </a:solidFill>
                <a:latin typeface="Glaukon" pitchFamily="2" charset="0"/>
              </a:rPr>
              <a:t>Can machine learning predict consumption?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8A43-55CA-9F27-E287-189F94F22B25}"/>
              </a:ext>
            </a:extLst>
          </p:cNvPr>
          <p:cNvSpPr/>
          <p:nvPr/>
        </p:nvSpPr>
        <p:spPr>
          <a:xfrm>
            <a:off x="-16525" y="-22159"/>
            <a:ext cx="6129050" cy="6902317"/>
          </a:xfrm>
          <a:prstGeom prst="rect">
            <a:avLst/>
          </a:prstGeom>
          <a:solidFill>
            <a:srgbClr val="F8AF5A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Linear Regression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Next period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All granularities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Real-time forecast to influence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endParaRPr lang="en-GB" sz="2000" dirty="0">
              <a:latin typeface="Glaukon" pitchFamily="2" charset="0"/>
            </a:endParaRPr>
          </a:p>
          <a:p>
            <a:pPr algn="ctr"/>
            <a:r>
              <a:rPr lang="en-GB" sz="6000" b="1" dirty="0">
                <a:latin typeface="Glaukon" pitchFamily="2" charset="0"/>
              </a:rPr>
              <a:t>2.5-6.5%</a:t>
            </a:r>
            <a:r>
              <a:rPr lang="en-GB" sz="2000" dirty="0">
                <a:latin typeface="Glaukon" pitchFamily="2" charset="0"/>
              </a:rPr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dirty="0">
              <a:latin typeface="Glaukon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879CC-3152-E887-C1F1-93E6031314F7}"/>
              </a:ext>
            </a:extLst>
          </p:cNvPr>
          <p:cNvSpPr/>
          <p:nvPr/>
        </p:nvSpPr>
        <p:spPr>
          <a:xfrm>
            <a:off x="3048000" y="5632988"/>
            <a:ext cx="3048000" cy="6902312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Glaukon" pitchFamily="2" charset="0"/>
              </a:rPr>
              <a:t>Can provide a general comparison against current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Glaukon" pitchFamily="2" charset="0"/>
            </a:endParaRPr>
          </a:p>
          <a:p>
            <a:pPr algn="ctr"/>
            <a:r>
              <a:rPr lang="en-GB" sz="6000" dirty="0">
                <a:latin typeface="Glaukon" pitchFamily="2" charset="0"/>
              </a:rPr>
              <a:t>5.5-6.5%</a:t>
            </a:r>
            <a:r>
              <a:rPr lang="en-GB" dirty="0">
                <a:latin typeface="Glaukon" pitchFamily="2" charset="0"/>
              </a:rPr>
              <a:t> error</a:t>
            </a:r>
            <a:endParaRPr lang="en-GB" sz="6000" dirty="0">
              <a:latin typeface="Glaukon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19775-F5AA-BCA6-CFF7-09B2B10F1F0F}"/>
              </a:ext>
            </a:extLst>
          </p:cNvPr>
          <p:cNvGrpSpPr/>
          <p:nvPr/>
        </p:nvGrpSpPr>
        <p:grpSpPr>
          <a:xfrm>
            <a:off x="6096000" y="-44316"/>
            <a:ext cx="6112525" cy="5673698"/>
            <a:chOff x="6096000" y="-44316"/>
            <a:chExt cx="6112525" cy="567369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2C53E3-ADF4-FDC6-F70C-8BA038D0C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4081" t="10259" r="13883" b="-212"/>
            <a:stretch/>
          </p:blipFill>
          <p:spPr>
            <a:xfrm>
              <a:off x="6096000" y="-44316"/>
              <a:ext cx="6112525" cy="5673698"/>
            </a:xfrm>
            <a:prstGeom prst="rect">
              <a:avLst/>
            </a:prstGeom>
          </p:spPr>
        </p:pic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DFCB68AA-70EC-8F81-04D1-E5F1519504F3}"/>
                </a:ext>
              </a:extLst>
            </p:cNvPr>
            <p:cNvGraphicFramePr/>
            <p:nvPr/>
          </p:nvGraphicFramePr>
          <p:xfrm>
            <a:off x="7003973" y="754354"/>
            <a:ext cx="4280053" cy="37526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B1CAEE3-2E57-D7BA-D005-43C84C715E71}"/>
              </a:ext>
            </a:extLst>
          </p:cNvPr>
          <p:cNvSpPr/>
          <p:nvPr/>
        </p:nvSpPr>
        <p:spPr>
          <a:xfrm>
            <a:off x="6096000" y="5622829"/>
            <a:ext cx="3048000" cy="6902316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Can provide a general comparison against current consumption</a:t>
            </a:r>
          </a:p>
          <a:p>
            <a:endParaRPr lang="en-GB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white"/>
                </a:solidFill>
                <a:latin typeface="Glaukon" pitchFamily="2" charset="0"/>
              </a:rPr>
              <a:t>3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4799D-225C-C5FA-0940-20B16C1214E4}"/>
              </a:ext>
            </a:extLst>
          </p:cNvPr>
          <p:cNvSpPr/>
          <p:nvPr/>
        </p:nvSpPr>
        <p:spPr>
          <a:xfrm>
            <a:off x="9160525" y="5622833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1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DC7BC5D7-4562-FA98-E25F-3D9BD7E5B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8A43-55CA-9F27-E287-189F94F22B25}"/>
              </a:ext>
            </a:extLst>
          </p:cNvPr>
          <p:cNvSpPr/>
          <p:nvPr/>
        </p:nvSpPr>
        <p:spPr>
          <a:xfrm>
            <a:off x="-16525" y="-22159"/>
            <a:ext cx="6129050" cy="6902317"/>
          </a:xfrm>
          <a:prstGeom prst="rect">
            <a:avLst/>
          </a:prstGeom>
          <a:solidFill>
            <a:srgbClr val="F8AF5A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Linear Regression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Next period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All granularities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Real-time forecast to influence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endParaRPr lang="en-GB" sz="2000" dirty="0">
              <a:latin typeface="Glaukon" pitchFamily="2" charset="0"/>
            </a:endParaRPr>
          </a:p>
          <a:p>
            <a:pPr algn="ctr"/>
            <a:r>
              <a:rPr lang="en-GB" sz="6000" b="1" dirty="0">
                <a:latin typeface="Glaukon" pitchFamily="2" charset="0"/>
              </a:rPr>
              <a:t>2.5-6.5%</a:t>
            </a:r>
            <a:r>
              <a:rPr lang="en-GB" sz="2000" dirty="0">
                <a:latin typeface="Glaukon" pitchFamily="2" charset="0"/>
              </a:rPr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dirty="0">
              <a:latin typeface="Glaukon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879CC-3152-E887-C1F1-93E6031314F7}"/>
              </a:ext>
            </a:extLst>
          </p:cNvPr>
          <p:cNvSpPr/>
          <p:nvPr/>
        </p:nvSpPr>
        <p:spPr>
          <a:xfrm>
            <a:off x="-16525" y="-44317"/>
            <a:ext cx="6112525" cy="6924475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Glaukon" pitchFamily="2" charset="0"/>
              </a:rPr>
              <a:t>Can provide a general comparison against current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Glaukon" pitchFamily="2" charset="0"/>
            </a:endParaRPr>
          </a:p>
          <a:p>
            <a:pPr algn="ctr"/>
            <a:r>
              <a:rPr lang="en-GB" sz="6000" dirty="0">
                <a:latin typeface="Glaukon" pitchFamily="2" charset="0"/>
              </a:rPr>
              <a:t>5.5-6.5%</a:t>
            </a:r>
            <a:r>
              <a:rPr lang="en-GB" dirty="0">
                <a:latin typeface="Glaukon" pitchFamily="2" charset="0"/>
              </a:rPr>
              <a:t> error</a:t>
            </a:r>
            <a:endParaRPr lang="en-GB" sz="6000" dirty="0">
              <a:latin typeface="Glaukon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19775-F5AA-BCA6-CFF7-09B2B10F1F0F}"/>
              </a:ext>
            </a:extLst>
          </p:cNvPr>
          <p:cNvGrpSpPr/>
          <p:nvPr/>
        </p:nvGrpSpPr>
        <p:grpSpPr>
          <a:xfrm>
            <a:off x="6096000" y="-44316"/>
            <a:ext cx="6112525" cy="5673698"/>
            <a:chOff x="6096000" y="-44316"/>
            <a:chExt cx="6112525" cy="567369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2C53E3-ADF4-FDC6-F70C-8BA038D0C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4081" t="10259" r="13883" b="-212"/>
            <a:stretch/>
          </p:blipFill>
          <p:spPr>
            <a:xfrm>
              <a:off x="6096000" y="-44316"/>
              <a:ext cx="6112525" cy="5673698"/>
            </a:xfrm>
            <a:prstGeom prst="rect">
              <a:avLst/>
            </a:prstGeom>
          </p:spPr>
        </p:pic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DFCB68AA-70EC-8F81-04D1-E5F1519504F3}"/>
                </a:ext>
              </a:extLst>
            </p:cNvPr>
            <p:cNvGraphicFramePr/>
            <p:nvPr/>
          </p:nvGraphicFramePr>
          <p:xfrm>
            <a:off x="7003973" y="754354"/>
            <a:ext cx="4280053" cy="37526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1B3B45-7FF6-245E-2C14-356B8BD3CF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1854" y="1423308"/>
            <a:ext cx="6112524" cy="201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F130E-356E-73EC-FB54-B2CC2E9C1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1855" y="3439904"/>
            <a:ext cx="6096000" cy="2011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1CAEE3-2E57-D7BA-D005-43C84C715E71}"/>
              </a:ext>
            </a:extLst>
          </p:cNvPr>
          <p:cNvSpPr/>
          <p:nvPr/>
        </p:nvSpPr>
        <p:spPr>
          <a:xfrm>
            <a:off x="6096000" y="-44317"/>
            <a:ext cx="6096000" cy="6924476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Can provide a general comparison against current consumption</a:t>
            </a:r>
          </a:p>
          <a:p>
            <a:endParaRPr lang="en-GB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white"/>
                </a:solidFill>
                <a:latin typeface="Glaukon" pitchFamily="2" charset="0"/>
              </a:rPr>
              <a:t>3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4799D-225C-C5FA-0940-20B16C1214E4}"/>
              </a:ext>
            </a:extLst>
          </p:cNvPr>
          <p:cNvSpPr/>
          <p:nvPr/>
        </p:nvSpPr>
        <p:spPr>
          <a:xfrm>
            <a:off x="4507374" y="5622833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A4FB4D-2101-D8FA-FAAE-2219019FEC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925" y="1425419"/>
            <a:ext cx="6169115" cy="2035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A63FF-D360-26A4-B88B-4D6D2F46B4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55" y="3413968"/>
            <a:ext cx="6167946" cy="20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1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3879CC-3152-E887-C1F1-93E6031314F7}"/>
              </a:ext>
            </a:extLst>
          </p:cNvPr>
          <p:cNvSpPr/>
          <p:nvPr/>
        </p:nvSpPr>
        <p:spPr>
          <a:xfrm>
            <a:off x="-16525" y="-44317"/>
            <a:ext cx="6112525" cy="14714474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Glaukon" pitchFamily="2" charset="0"/>
              </a:rPr>
              <a:t>Can provide a general comparison against current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latin typeface="Glaukon" pitchFamily="2" charset="0"/>
            </a:endParaRPr>
          </a:p>
          <a:p>
            <a:pPr algn="ctr"/>
            <a:r>
              <a:rPr lang="en-GB" sz="6000" dirty="0">
                <a:latin typeface="Glaukon" pitchFamily="2" charset="0"/>
              </a:rPr>
              <a:t>5.5-6.5%</a:t>
            </a:r>
            <a:r>
              <a:rPr lang="en-GB" dirty="0">
                <a:latin typeface="Glaukon" pitchFamily="2" charset="0"/>
              </a:rPr>
              <a:t> error</a:t>
            </a:r>
            <a:endParaRPr lang="en-GB" sz="6000" dirty="0">
              <a:latin typeface="Glauko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3B45-7FF6-245E-2C14-356B8BD3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308"/>
            <a:ext cx="6112524" cy="201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F130E-356E-73EC-FB54-B2CC2E9C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39904"/>
            <a:ext cx="6096000" cy="2011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1CAEE3-2E57-D7BA-D005-43C84C715E71}"/>
              </a:ext>
            </a:extLst>
          </p:cNvPr>
          <p:cNvSpPr/>
          <p:nvPr/>
        </p:nvSpPr>
        <p:spPr>
          <a:xfrm>
            <a:off x="6096000" y="-44318"/>
            <a:ext cx="6096000" cy="14714473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Mid-long range forecast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Weekly granularity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Glaukon" pitchFamily="2" charset="0"/>
              </a:rPr>
              <a:t>Can provide a general comparison against current consumption</a:t>
            </a:r>
          </a:p>
          <a:p>
            <a:endParaRPr lang="en-GB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white"/>
                </a:solidFill>
                <a:latin typeface="Glaukon" pitchFamily="2" charset="0"/>
              </a:rPr>
              <a:t>3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4799D-225C-C5FA-0940-20B16C1214E4}"/>
              </a:ext>
            </a:extLst>
          </p:cNvPr>
          <p:cNvSpPr/>
          <p:nvPr/>
        </p:nvSpPr>
        <p:spPr>
          <a:xfrm>
            <a:off x="4507374" y="5622833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A4FB4D-2101-D8FA-FAAE-2219019F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0" y="1425419"/>
            <a:ext cx="6169115" cy="2035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A63FF-D360-26A4-B88B-4D6D2F46B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0" y="3413968"/>
            <a:ext cx="6167946" cy="20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8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3879CC-3152-E887-C1F1-93E6031314F7}"/>
              </a:ext>
            </a:extLst>
          </p:cNvPr>
          <p:cNvSpPr/>
          <p:nvPr/>
        </p:nvSpPr>
        <p:spPr>
          <a:xfrm>
            <a:off x="-16525" y="-44317"/>
            <a:ext cx="6112525" cy="14714474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CAEE3-2E57-D7BA-D005-43C84C715E71}"/>
              </a:ext>
            </a:extLst>
          </p:cNvPr>
          <p:cNvSpPr/>
          <p:nvPr/>
        </p:nvSpPr>
        <p:spPr>
          <a:xfrm>
            <a:off x="6096000" y="-44318"/>
            <a:ext cx="6096000" cy="14714473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3B45-7FF6-245E-2C14-356B8BD3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308"/>
            <a:ext cx="6112524" cy="201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F130E-356E-73EC-FB54-B2CC2E9C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39904"/>
            <a:ext cx="6096000" cy="2011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060052-A1DD-BBC2-1896-B5F52E9DA723}"/>
              </a:ext>
            </a:extLst>
          </p:cNvPr>
          <p:cNvSpPr/>
          <p:nvPr/>
        </p:nvSpPr>
        <p:spPr>
          <a:xfrm>
            <a:off x="4507374" y="5620632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4799D-225C-C5FA-0940-20B16C1214E4}"/>
              </a:ext>
            </a:extLst>
          </p:cNvPr>
          <p:cNvSpPr/>
          <p:nvPr/>
        </p:nvSpPr>
        <p:spPr>
          <a:xfrm>
            <a:off x="4507374" y="5622833"/>
            <a:ext cx="3048000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A4FB4D-2101-D8FA-FAAE-2219019F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0" y="1425419"/>
            <a:ext cx="6169115" cy="2035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A63FF-D360-26A4-B88B-4D6D2F46B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0" y="3413968"/>
            <a:ext cx="6167946" cy="20348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26712C-36EC-A3F4-809A-8FA06BAB387F}"/>
              </a:ext>
            </a:extLst>
          </p:cNvPr>
          <p:cNvGrpSpPr/>
          <p:nvPr/>
        </p:nvGrpSpPr>
        <p:grpSpPr>
          <a:xfrm>
            <a:off x="4014788" y="7620000"/>
            <a:ext cx="8193737" cy="6936868"/>
            <a:chOff x="609600" y="-3117594"/>
            <a:chExt cx="12192000" cy="80215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558ED8-A8E9-7296-5061-359D50D6F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81713"/>
              <a:ext cx="12192000" cy="40222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021857-0D79-9D83-DAAD-7444C90E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-3117594"/>
              <a:ext cx="12192000" cy="4022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197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10">
        <p159:morph option="byObject"/>
      </p:transition>
    </mc:Choice>
    <mc:Fallback>
      <p:transition advClick="0" advTm="1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3879CC-3152-E887-C1F1-93E6031314F7}"/>
              </a:ext>
            </a:extLst>
          </p:cNvPr>
          <p:cNvSpPr/>
          <p:nvPr/>
        </p:nvSpPr>
        <p:spPr>
          <a:xfrm>
            <a:off x="-16525" y="-7807047"/>
            <a:ext cx="6112525" cy="14714474"/>
          </a:xfrm>
          <a:prstGeom prst="rect">
            <a:avLst/>
          </a:prstGeom>
          <a:solidFill>
            <a:srgbClr val="2D2E2F"/>
          </a:solidFill>
          <a:ln>
            <a:solidFill>
              <a:srgbClr val="2D2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SARIMA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CAEE3-2E57-D7BA-D005-43C84C715E71}"/>
              </a:ext>
            </a:extLst>
          </p:cNvPr>
          <p:cNvSpPr/>
          <p:nvPr/>
        </p:nvSpPr>
        <p:spPr>
          <a:xfrm>
            <a:off x="6096000" y="-7807048"/>
            <a:ext cx="6096000" cy="14714473"/>
          </a:xfrm>
          <a:prstGeom prst="rect">
            <a:avLst/>
          </a:prstGeom>
          <a:solidFill>
            <a:srgbClr val="FDDC82"/>
          </a:solidFill>
          <a:ln>
            <a:solidFill>
              <a:srgbClr val="FDD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Holt-Winters</a:t>
            </a:r>
          </a:p>
          <a:p>
            <a:pPr algn="ctr"/>
            <a:r>
              <a:rPr lang="en-GB" sz="2000" dirty="0">
                <a:latin typeface="Glaukon" pitchFamily="2" charset="0"/>
              </a:rPr>
              <a:t>(Exponential Smoothing)</a:t>
            </a: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Glaukon" pitchFamily="2" charset="0"/>
            </a:endParaRPr>
          </a:p>
          <a:p>
            <a:pPr algn="ctr"/>
            <a:endParaRPr lang="en-GB" sz="2000" dirty="0">
              <a:latin typeface="Glauko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3B45-7FF6-245E-2C14-356B8BD3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09081"/>
            <a:ext cx="6112524" cy="201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F130E-356E-73EC-FB54-B2CC2E9C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92485"/>
            <a:ext cx="6096000" cy="2011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A4FB4D-2101-D8FA-FAAE-2219019F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0" y="-4406970"/>
            <a:ext cx="6169115" cy="2035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A63FF-D360-26A4-B88B-4D6D2F46B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0" y="-2418421"/>
            <a:ext cx="6167946" cy="20348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7D72B1-B154-8984-3906-DA6C49BF5A19}"/>
              </a:ext>
            </a:extLst>
          </p:cNvPr>
          <p:cNvSpPr/>
          <p:nvPr/>
        </p:nvSpPr>
        <p:spPr>
          <a:xfrm>
            <a:off x="8261" y="0"/>
            <a:ext cx="12200263" cy="6934200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CA3C9-845E-60F3-9BCF-C0E512F97188}"/>
              </a:ext>
            </a:extLst>
          </p:cNvPr>
          <p:cNvSpPr/>
          <p:nvPr/>
        </p:nvSpPr>
        <p:spPr>
          <a:xfrm>
            <a:off x="-16526" y="31888"/>
            <a:ext cx="3902726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78EA2-73FC-F9C5-482B-46D259297946}"/>
              </a:ext>
            </a:extLst>
          </p:cNvPr>
          <p:cNvGrpSpPr/>
          <p:nvPr/>
        </p:nvGrpSpPr>
        <p:grpSpPr>
          <a:xfrm>
            <a:off x="4014788" y="0"/>
            <a:ext cx="8193737" cy="6936868"/>
            <a:chOff x="609600" y="-3117594"/>
            <a:chExt cx="12192000" cy="80215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681BCF-3706-474C-027E-0DA54E6F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81713"/>
              <a:ext cx="12192000" cy="40222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953A0D-6481-1D32-29F2-46458F47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-3117594"/>
              <a:ext cx="12192000" cy="4022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9098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A4BF7B-C8DC-6CB5-6888-00D42127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6000" dirty="0">
                <a:solidFill>
                  <a:srgbClr val="2D2E2F"/>
                </a:solidFill>
                <a:latin typeface="Glaukon" pitchFamily="2" charset="0"/>
              </a:rPr>
              <a:t> </a:t>
            </a:r>
            <a:r>
              <a:rPr lang="en-GB" sz="6000" b="1" dirty="0">
                <a:solidFill>
                  <a:srgbClr val="2D2E2F"/>
                </a:solidFill>
                <a:latin typeface="Glaukon" pitchFamily="2" charset="0"/>
              </a:rPr>
              <a:t>Conclusions</a:t>
            </a:r>
          </a:p>
          <a:p>
            <a:endParaRPr lang="en-GB" sz="6000" b="1" dirty="0">
              <a:solidFill>
                <a:srgbClr val="2D2E2F"/>
              </a:solidFill>
              <a:latin typeface="Glaukon" pitchFamily="2" charset="0"/>
            </a:endParaRPr>
          </a:p>
          <a:p>
            <a:pPr marL="857250" indent="-5905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Variable tariffs are effective</a:t>
            </a:r>
          </a:p>
          <a:p>
            <a:pPr marL="857250" indent="-59055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415885"/>
              </a:solidFill>
              <a:latin typeface="Glaukon" pitchFamily="2" charset="0"/>
            </a:endParaRPr>
          </a:p>
          <a:p>
            <a:pPr marL="857250" indent="-5905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 Machine learning useful</a:t>
            </a:r>
          </a:p>
          <a:p>
            <a:pPr marL="723900" lvl="1"/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  </a:t>
            </a:r>
            <a:r>
              <a:rPr lang="en-GB" sz="2800" dirty="0">
                <a:solidFill>
                  <a:srgbClr val="F8AF5A"/>
                </a:solidFill>
                <a:latin typeface="Glaukon" pitchFamily="2" charset="0"/>
              </a:rPr>
              <a:t>(but imperfect)</a:t>
            </a:r>
            <a:endParaRPr lang="en-GB" sz="3600" dirty="0">
              <a:solidFill>
                <a:srgbClr val="F8AF5A"/>
              </a:solidFill>
              <a:latin typeface="Glaukon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72B1-B154-8984-3906-DA6C49BF5A19}"/>
              </a:ext>
            </a:extLst>
          </p:cNvPr>
          <p:cNvSpPr/>
          <p:nvPr/>
        </p:nvSpPr>
        <p:spPr>
          <a:xfrm>
            <a:off x="8261" y="0"/>
            <a:ext cx="12200263" cy="6934200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CA3C9-845E-60F3-9BCF-C0E512F97188}"/>
              </a:ext>
            </a:extLst>
          </p:cNvPr>
          <p:cNvSpPr/>
          <p:nvPr/>
        </p:nvSpPr>
        <p:spPr>
          <a:xfrm>
            <a:off x="-16526" y="31888"/>
            <a:ext cx="3902726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78EA2-73FC-F9C5-482B-46D259297946}"/>
              </a:ext>
            </a:extLst>
          </p:cNvPr>
          <p:cNvGrpSpPr/>
          <p:nvPr/>
        </p:nvGrpSpPr>
        <p:grpSpPr>
          <a:xfrm>
            <a:off x="4014788" y="0"/>
            <a:ext cx="8193737" cy="6936868"/>
            <a:chOff x="609600" y="-3117594"/>
            <a:chExt cx="12192000" cy="80215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681BCF-3706-474C-027E-0DA54E6F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81713"/>
              <a:ext cx="12192000" cy="40222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953A0D-6481-1D32-29F2-46458F47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-3117594"/>
              <a:ext cx="12192000" cy="4022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418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A403CE72-C346-4E99-E84C-645C02DD46F9}"/>
              </a:ext>
            </a:extLst>
          </p:cNvPr>
          <p:cNvGrpSpPr/>
          <p:nvPr/>
        </p:nvGrpSpPr>
        <p:grpSpPr>
          <a:xfrm>
            <a:off x="-5020857" y="-116071120"/>
            <a:ext cx="22231358" cy="130663991"/>
            <a:chOff x="-5020857" y="-116071120"/>
            <a:chExt cx="22231358" cy="1306639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0E3347-58DA-8621-127E-6F6D1B4C208E}"/>
                </a:ext>
              </a:extLst>
            </p:cNvPr>
            <p:cNvGrpSpPr/>
            <p:nvPr/>
          </p:nvGrpSpPr>
          <p:grpSpPr>
            <a:xfrm>
              <a:off x="-5020857" y="-116071120"/>
              <a:ext cx="22231358" cy="130663991"/>
              <a:chOff x="-5020857" y="-116071120"/>
              <a:chExt cx="22231358" cy="13066399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A1F64D5-E1C7-B2EE-273D-59FDB10EF94B}"/>
                  </a:ext>
                </a:extLst>
              </p:cNvPr>
              <p:cNvGrpSpPr/>
              <p:nvPr/>
            </p:nvGrpSpPr>
            <p:grpSpPr>
              <a:xfrm>
                <a:off x="-5020857" y="-54118134"/>
                <a:ext cx="22231358" cy="68711005"/>
                <a:chOff x="-5020857" y="-54118134"/>
                <a:chExt cx="22231358" cy="6871100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615D32E-0C40-5235-6724-3B2A2FFC4C2D}"/>
                    </a:ext>
                  </a:extLst>
                </p:cNvPr>
                <p:cNvGrpSpPr/>
                <p:nvPr/>
              </p:nvGrpSpPr>
              <p:grpSpPr>
                <a:xfrm>
                  <a:off x="-5020857" y="-230285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A0A30B22-B22F-B542-5400-B7A9176427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4B1C5F18-51AE-75E4-339E-9101A12217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A77BE8F-4A20-A52B-3CA7-D2B923E97141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15" name="Graphic 14">
                    <a:extLst>
                      <a:ext uri="{FF2B5EF4-FFF2-40B4-BE49-F238E27FC236}">
                        <a16:creationId xmlns:a16="http://schemas.microsoft.com/office/drawing/2014/main" id="{4C65200D-1076-951F-0F3D-0733C549B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2C0ACBB3-FBCD-E8DF-F95D-975CDA07B1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4B237-3E82-9084-75C7-6219AFF16E09}"/>
                  </a:ext>
                </a:extLst>
              </p:cNvPr>
              <p:cNvGrpSpPr/>
              <p:nvPr/>
            </p:nvGrpSpPr>
            <p:grpSpPr>
              <a:xfrm>
                <a:off x="-5020857" y="-116071120"/>
                <a:ext cx="22231358" cy="68711005"/>
                <a:chOff x="-5020857" y="-54118134"/>
                <a:chExt cx="22231358" cy="6871100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1F7AE34-5023-100B-CD00-7CDCBF78679C}"/>
                    </a:ext>
                  </a:extLst>
                </p:cNvPr>
                <p:cNvGrpSpPr/>
                <p:nvPr/>
              </p:nvGrpSpPr>
              <p:grpSpPr>
                <a:xfrm>
                  <a:off x="-5020857" y="-230285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CC06D587-55A1-2370-EF46-6B50CA1475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>
                    <a:extLst>
                      <a:ext uri="{FF2B5EF4-FFF2-40B4-BE49-F238E27FC236}">
                        <a16:creationId xmlns:a16="http://schemas.microsoft.com/office/drawing/2014/main" id="{6E3650ED-3EF7-0E05-6690-CF1414F0F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A4007B9-3EDB-764C-8F87-1ACF8567D5E5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B52E0249-1647-5386-E37A-4AA91CA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>
                    <a:extLst>
                      <a:ext uri="{FF2B5EF4-FFF2-40B4-BE49-F238E27FC236}">
                        <a16:creationId xmlns:a16="http://schemas.microsoft.com/office/drawing/2014/main" id="{E014CBE4-4D80-3D0B-C741-188A7A7348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01D8A9-4A4D-A60F-375D-2E07973114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Conclusions</a:t>
              </a:r>
            </a:p>
            <a:p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Variable tariffs are effective</a:t>
              </a:r>
            </a:p>
            <a:p>
              <a:pPr marL="857250" indent="-590550">
                <a:buFont typeface="Arial" panose="020B0604020202020204" pitchFamily="34" charset="0"/>
                <a:buChar char="•"/>
              </a:pPr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 Machine learning useful</a:t>
              </a:r>
            </a:p>
            <a:p>
              <a:pPr marL="723900" lvl="1"/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  </a:t>
              </a:r>
              <a:r>
                <a:rPr lang="en-GB" sz="2800" dirty="0">
                  <a:solidFill>
                    <a:srgbClr val="F8AF5A"/>
                  </a:solidFill>
                  <a:latin typeface="Glaukon" pitchFamily="2" charset="0"/>
                </a:rPr>
                <a:t>(but imperfect)</a:t>
              </a:r>
              <a:endParaRPr lang="en-GB" sz="3600" dirty="0">
                <a:solidFill>
                  <a:srgbClr val="F8AF5A"/>
                </a:solidFill>
                <a:latin typeface="Glaukon" pitchFamily="2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5A2999-8D03-801E-FF53-AF8013CD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56" y="-8458788"/>
              <a:ext cx="12192000" cy="696538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BE67B14-D93A-24B3-2390-F9CC7ACE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364" y="-16909190"/>
              <a:ext cx="12187288" cy="682967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9F434E7-7FA7-3634-B216-8D28D6C2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-25806510"/>
              <a:ext cx="12214275" cy="682967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A539FA8-EADE-065B-FCB5-24959566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99980" y="-34219296"/>
              <a:ext cx="12167682" cy="679205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38F0DB-9470-9874-F25A-1978AB46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714" y="-42632081"/>
              <a:ext cx="12114192" cy="679205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792AFBE-1245-2A21-E3C2-AD5FDBE8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351" y="-50755681"/>
              <a:ext cx="12176924" cy="679721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59AE88-5B98-1902-2E5A-23C42321D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351" y="-58941886"/>
              <a:ext cx="12258959" cy="679721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96B7176-B1C9-CA73-BA4D-51313363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99980" y="-67514543"/>
              <a:ext cx="12162199" cy="68296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6F376D6-1EFC-2833-D5D6-4F00F0C2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0364" y="-75203153"/>
              <a:ext cx="12072583" cy="647924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EFCBF25-2065-D300-0F33-FAC91BF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84625" y="-83241093"/>
              <a:ext cx="12136445" cy="671155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077F63C-CEE5-A1F1-B288-5CF1D6E4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84625" y="-91068829"/>
              <a:ext cx="11971509" cy="6711558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9D2B7-4C0E-A28F-1B69-5CB1A13E9382}"/>
                </a:ext>
              </a:extLst>
            </p:cNvPr>
            <p:cNvSpPr/>
            <p:nvPr/>
          </p:nvSpPr>
          <p:spPr>
            <a:xfrm>
              <a:off x="-405116" y="-99253212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Conclusions</a:t>
              </a:r>
            </a:p>
            <a:p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Variable tariffs are effective</a:t>
              </a:r>
            </a:p>
            <a:p>
              <a:pPr marL="857250" indent="-590550">
                <a:buFont typeface="Arial" panose="020B0604020202020204" pitchFamily="34" charset="0"/>
                <a:buChar char="•"/>
              </a:pPr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 Machine learning useful</a:t>
              </a:r>
            </a:p>
            <a:p>
              <a:pPr marL="723900" lvl="1"/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  </a:t>
              </a:r>
              <a:r>
                <a:rPr lang="en-GB" sz="2800" dirty="0">
                  <a:solidFill>
                    <a:srgbClr val="F8AF5A"/>
                  </a:solidFill>
                  <a:latin typeface="Glaukon" pitchFamily="2" charset="0"/>
                </a:rPr>
                <a:t>(but imperfect)</a:t>
              </a:r>
              <a:endParaRPr lang="en-GB" sz="3600" dirty="0">
                <a:solidFill>
                  <a:srgbClr val="F8AF5A"/>
                </a:solidFill>
                <a:latin typeface="Glaukon" pitchFamily="2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52F3B31-C6A1-E090-5F0F-A3E8585BEAE9}"/>
              </a:ext>
            </a:extLst>
          </p:cNvPr>
          <p:cNvSpPr/>
          <p:nvPr/>
        </p:nvSpPr>
        <p:spPr>
          <a:xfrm>
            <a:off x="21714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6000" dirty="0">
                <a:solidFill>
                  <a:srgbClr val="2D2E2F"/>
                </a:solidFill>
                <a:latin typeface="Glaukon" pitchFamily="2" charset="0"/>
              </a:rPr>
              <a:t> </a:t>
            </a:r>
            <a:r>
              <a:rPr lang="en-GB" sz="6000" b="1" dirty="0">
                <a:solidFill>
                  <a:srgbClr val="2D2E2F"/>
                </a:solidFill>
                <a:latin typeface="Glaukon" pitchFamily="2" charset="0"/>
              </a:rPr>
              <a:t>Conclusions</a:t>
            </a:r>
          </a:p>
          <a:p>
            <a:endParaRPr lang="en-GB" sz="6000" b="1" dirty="0">
              <a:solidFill>
                <a:srgbClr val="2D2E2F"/>
              </a:solidFill>
              <a:latin typeface="Glaukon" pitchFamily="2" charset="0"/>
            </a:endParaRPr>
          </a:p>
          <a:p>
            <a:pPr marL="857250" indent="-5905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Variable tariffs are effective</a:t>
            </a:r>
          </a:p>
          <a:p>
            <a:pPr marL="857250" indent="-59055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415885"/>
              </a:solidFill>
              <a:latin typeface="Glaukon" pitchFamily="2" charset="0"/>
            </a:endParaRPr>
          </a:p>
          <a:p>
            <a:pPr marL="857250" indent="-5905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 Machine learning is useful</a:t>
            </a:r>
          </a:p>
          <a:p>
            <a:pPr marL="723900" lvl="1"/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  </a:t>
            </a:r>
            <a:r>
              <a:rPr lang="en-GB" sz="2800" dirty="0">
                <a:solidFill>
                  <a:srgbClr val="F8AF5A"/>
                </a:solidFill>
                <a:latin typeface="Glaukon" pitchFamily="2" charset="0"/>
              </a:rPr>
              <a:t>(but imperfect)</a:t>
            </a:r>
            <a:endParaRPr lang="en-GB" sz="3600" dirty="0">
              <a:solidFill>
                <a:srgbClr val="F8AF5A"/>
              </a:solidFill>
              <a:latin typeface="Glaukon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3F2143-FB11-F539-4A57-332D19027E10}"/>
              </a:ext>
            </a:extLst>
          </p:cNvPr>
          <p:cNvSpPr/>
          <p:nvPr/>
        </p:nvSpPr>
        <p:spPr>
          <a:xfrm>
            <a:off x="14147385" y="0"/>
            <a:ext cx="12200263" cy="6934200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B33446-3E85-63C5-732D-88BE4331A95C}"/>
              </a:ext>
            </a:extLst>
          </p:cNvPr>
          <p:cNvSpPr/>
          <p:nvPr/>
        </p:nvSpPr>
        <p:spPr>
          <a:xfrm>
            <a:off x="14147385" y="31888"/>
            <a:ext cx="3902726" cy="6902312"/>
          </a:xfrm>
          <a:prstGeom prst="rect">
            <a:avLst/>
          </a:prstGeom>
          <a:solidFill>
            <a:srgbClr val="415885"/>
          </a:solidFill>
          <a:ln>
            <a:solidFill>
              <a:srgbClr val="415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r>
              <a:rPr lang="en-GB" sz="2800" b="1" dirty="0">
                <a:latin typeface="Glaukon" pitchFamily="2" charset="0"/>
              </a:rPr>
              <a:t>FB Prophet</a:t>
            </a:r>
          </a:p>
          <a:p>
            <a:pPr algn="ctr"/>
            <a:endParaRPr lang="en-GB" sz="2800" b="1" dirty="0">
              <a:latin typeface="Glaukon" pitchFamily="2" charset="0"/>
            </a:endParaRPr>
          </a:p>
          <a:p>
            <a:pPr algn="ctr"/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Mid-long range forecast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Daily granularity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laukon" pitchFamily="2" charset="0"/>
              </a:rPr>
              <a:t>Can be used in industry to predict daily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atin typeface="Glaukon" pitchFamily="2" charset="0"/>
            </a:endParaRPr>
          </a:p>
          <a:p>
            <a:endParaRPr lang="en-GB" sz="2000" b="1" dirty="0">
              <a:latin typeface="Glauko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5.5-6.5%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laukon" pitchFamily="2" charset="0"/>
                <a:ea typeface="+mn-ea"/>
                <a:cs typeface="+mn-cs"/>
              </a:rPr>
              <a:t> error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laukon" pitchFamily="2" charset="0"/>
              <a:ea typeface="+mn-ea"/>
              <a:cs typeface="+mn-cs"/>
            </a:endParaRPr>
          </a:p>
          <a:p>
            <a:endParaRPr lang="en-GB" sz="2000" b="1" dirty="0">
              <a:latin typeface="Glaukon" pitchFamily="2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027E87-EFF6-45A5-D770-906B267C9D2E}"/>
              </a:ext>
            </a:extLst>
          </p:cNvPr>
          <p:cNvGrpSpPr/>
          <p:nvPr/>
        </p:nvGrpSpPr>
        <p:grpSpPr>
          <a:xfrm>
            <a:off x="14018740" y="0"/>
            <a:ext cx="8193737" cy="6936868"/>
            <a:chOff x="609600" y="-3117594"/>
            <a:chExt cx="12192000" cy="802159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3686DBE-85DE-E0BC-02BF-0542E92C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81713"/>
              <a:ext cx="12192000" cy="40222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601CD0B-3213-7257-1E7D-297CD6405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-3117594"/>
              <a:ext cx="12192000" cy="4022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236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A403CE72-C346-4E99-E84C-645C02DD46F9}"/>
              </a:ext>
            </a:extLst>
          </p:cNvPr>
          <p:cNvGrpSpPr/>
          <p:nvPr/>
        </p:nvGrpSpPr>
        <p:grpSpPr>
          <a:xfrm>
            <a:off x="-5020857" y="-116071120"/>
            <a:ext cx="22231358" cy="130663991"/>
            <a:chOff x="-5020857" y="-116071120"/>
            <a:chExt cx="22231358" cy="1306639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0E3347-58DA-8621-127E-6F6D1B4C208E}"/>
                </a:ext>
              </a:extLst>
            </p:cNvPr>
            <p:cNvGrpSpPr/>
            <p:nvPr/>
          </p:nvGrpSpPr>
          <p:grpSpPr>
            <a:xfrm>
              <a:off x="-5020857" y="-116071120"/>
              <a:ext cx="22231358" cy="130663991"/>
              <a:chOff x="-5020857" y="-116071120"/>
              <a:chExt cx="22231358" cy="13066399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A1F64D5-E1C7-B2EE-273D-59FDB10EF94B}"/>
                  </a:ext>
                </a:extLst>
              </p:cNvPr>
              <p:cNvGrpSpPr/>
              <p:nvPr/>
            </p:nvGrpSpPr>
            <p:grpSpPr>
              <a:xfrm>
                <a:off x="-5020857" y="-54118134"/>
                <a:ext cx="22231358" cy="68711005"/>
                <a:chOff x="-5020857" y="-54118134"/>
                <a:chExt cx="22231358" cy="6871100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615D32E-0C40-5235-6724-3B2A2FFC4C2D}"/>
                    </a:ext>
                  </a:extLst>
                </p:cNvPr>
                <p:cNvGrpSpPr/>
                <p:nvPr/>
              </p:nvGrpSpPr>
              <p:grpSpPr>
                <a:xfrm>
                  <a:off x="-5020857" y="-230285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A0A30B22-B22F-B542-5400-B7A9176427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4B1C5F18-51AE-75E4-339E-9101A12217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A77BE8F-4A20-A52B-3CA7-D2B923E97141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15" name="Graphic 14">
                    <a:extLst>
                      <a:ext uri="{FF2B5EF4-FFF2-40B4-BE49-F238E27FC236}">
                        <a16:creationId xmlns:a16="http://schemas.microsoft.com/office/drawing/2014/main" id="{4C65200D-1076-951F-0F3D-0733C549B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2C0ACBB3-FBCD-E8DF-F95D-975CDA07B1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4B237-3E82-9084-75C7-6219AFF16E09}"/>
                  </a:ext>
                </a:extLst>
              </p:cNvPr>
              <p:cNvGrpSpPr/>
              <p:nvPr/>
            </p:nvGrpSpPr>
            <p:grpSpPr>
              <a:xfrm>
                <a:off x="-5020857" y="-116071120"/>
                <a:ext cx="22231358" cy="68711005"/>
                <a:chOff x="-5020857" y="-54118134"/>
                <a:chExt cx="22231358" cy="6871100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1F7AE34-5023-100B-CD00-7CDCBF78679C}"/>
                    </a:ext>
                  </a:extLst>
                </p:cNvPr>
                <p:cNvGrpSpPr/>
                <p:nvPr/>
              </p:nvGrpSpPr>
              <p:grpSpPr>
                <a:xfrm>
                  <a:off x="-5020857" y="-230285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CC06D587-55A1-2370-EF46-6B50CA1475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>
                    <a:extLst>
                      <a:ext uri="{FF2B5EF4-FFF2-40B4-BE49-F238E27FC236}">
                        <a16:creationId xmlns:a16="http://schemas.microsoft.com/office/drawing/2014/main" id="{6E3650ED-3EF7-0E05-6690-CF1414F0F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A4007B9-3EDB-764C-8F87-1ACF8567D5E5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B52E0249-1647-5386-E37A-4AA91CA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>
                    <a:extLst>
                      <a:ext uri="{FF2B5EF4-FFF2-40B4-BE49-F238E27FC236}">
                        <a16:creationId xmlns:a16="http://schemas.microsoft.com/office/drawing/2014/main" id="{E014CBE4-4D80-3D0B-C741-188A7A7348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5A2999-8D03-801E-FF53-AF8013CD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56" y="-8458788"/>
              <a:ext cx="12192000" cy="696538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BE67B14-D93A-24B3-2390-F9CC7ACE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364" y="-16909190"/>
              <a:ext cx="12187288" cy="682967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9F434E7-7FA7-3634-B216-8D28D6C2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-25806510"/>
              <a:ext cx="12214275" cy="682967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A539FA8-EADE-065B-FCB5-24959566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99980" y="-34219296"/>
              <a:ext cx="12167682" cy="679205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38F0DB-9470-9874-F25A-1978AB46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714" y="-42632081"/>
              <a:ext cx="12114192" cy="679205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792AFBE-1245-2A21-E3C2-AD5FDBE8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351" y="-50755681"/>
              <a:ext cx="12176924" cy="679721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59AE88-5B98-1902-2E5A-23C42321D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351" y="-58941886"/>
              <a:ext cx="12258959" cy="679721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96B7176-B1C9-CA73-BA4D-51313363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99980" y="-67514543"/>
              <a:ext cx="12162199" cy="68296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6F376D6-1EFC-2833-D5D6-4F00F0C2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0364" y="-75203153"/>
              <a:ext cx="12072583" cy="647924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EFCBF25-2065-D300-0F33-FAC91BF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84625" y="-83241093"/>
              <a:ext cx="12136445" cy="671155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077F63C-CEE5-A1F1-B288-5CF1D6E4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84625" y="-91068829"/>
              <a:ext cx="11971509" cy="6711558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9D2B7-4C0E-A28F-1B69-5CB1A13E9382}"/>
                </a:ext>
              </a:extLst>
            </p:cNvPr>
            <p:cNvSpPr/>
            <p:nvPr/>
          </p:nvSpPr>
          <p:spPr>
            <a:xfrm>
              <a:off x="-405116" y="-99253212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8000" b="1" dirty="0">
                  <a:solidFill>
                    <a:srgbClr val="2D2E2F"/>
                  </a:solidFill>
                  <a:latin typeface="Glaukon" pitchFamily="2" charset="0"/>
                </a:rPr>
                <a:t>Questions?</a:t>
              </a:r>
            </a:p>
            <a:p>
              <a:pPr algn="ctr"/>
              <a:r>
                <a:rPr lang="en-GB" sz="3600" dirty="0">
                  <a:solidFill>
                    <a:srgbClr val="F8AF5A"/>
                  </a:solidFill>
                  <a:latin typeface="Glaukon" pitchFamily="2" charset="0"/>
                </a:rPr>
                <a:t>Thank you!</a:t>
              </a:r>
            </a:p>
            <a:p>
              <a:pPr algn="ctr"/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99B70A-CCAA-3C53-6EEC-4245C13728F3}"/>
              </a:ext>
            </a:extLst>
          </p:cNvPr>
          <p:cNvGrpSpPr/>
          <p:nvPr/>
        </p:nvGrpSpPr>
        <p:grpSpPr>
          <a:xfrm>
            <a:off x="-12192000" y="0"/>
            <a:ext cx="12192000" cy="6858000"/>
            <a:chOff x="-1341120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B2ABC6-5028-AA24-8673-1E9A4BF85976}"/>
                </a:ext>
              </a:extLst>
            </p:cNvPr>
            <p:cNvSpPr/>
            <p:nvPr/>
          </p:nvSpPr>
          <p:spPr>
            <a:xfrm>
              <a:off x="-1341120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Future Work</a:t>
              </a:r>
            </a:p>
            <a:p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Consider exogenous weather data</a:t>
              </a:r>
            </a:p>
            <a:p>
              <a:pPr marL="266700"/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Use FB Prophet holidays</a:t>
              </a:r>
            </a:p>
            <a:p>
              <a:pPr marL="857250" indent="-590550">
                <a:buFont typeface="Arial" panose="020B0604020202020204" pitchFamily="34" charset="0"/>
                <a:buChar char="•"/>
              </a:pPr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Find more data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536397-D766-485A-9C6A-BF50770B608C}"/>
                </a:ext>
              </a:extLst>
            </p:cNvPr>
            <p:cNvGrpSpPr/>
            <p:nvPr/>
          </p:nvGrpSpPr>
          <p:grpSpPr>
            <a:xfrm>
              <a:off x="-4793342" y="308794"/>
              <a:ext cx="2356632" cy="2369863"/>
              <a:chOff x="-5047793" y="826820"/>
              <a:chExt cx="1724730" cy="1783884"/>
            </a:xfrm>
          </p:grpSpPr>
          <p:pic>
            <p:nvPicPr>
              <p:cNvPr id="4" name="Graphic 3" descr="Cloud with solid fill">
                <a:extLst>
                  <a:ext uri="{FF2B5EF4-FFF2-40B4-BE49-F238E27FC236}">
                    <a16:creationId xmlns:a16="http://schemas.microsoft.com/office/drawing/2014/main" id="{FAE48CCA-A5CE-54A6-7D8A-EBCB36A65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-5047793" y="826820"/>
                <a:ext cx="1724730" cy="1724730"/>
              </a:xfrm>
              <a:prstGeom prst="rect">
                <a:avLst/>
              </a:prstGeom>
            </p:spPr>
          </p:pic>
          <p:pic>
            <p:nvPicPr>
              <p:cNvPr id="7" name="Graphic 6" descr="Lightning bolt with solid fill">
                <a:extLst>
                  <a:ext uri="{FF2B5EF4-FFF2-40B4-BE49-F238E27FC236}">
                    <a16:creationId xmlns:a16="http://schemas.microsoft.com/office/drawing/2014/main" id="{707718FC-78A8-21FC-6030-8D558103D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-4706268" y="1696304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4" name="Graphic 13" descr="Fireworks with solid fill">
              <a:extLst>
                <a:ext uri="{FF2B5EF4-FFF2-40B4-BE49-F238E27FC236}">
                  <a16:creationId xmlns:a16="http://schemas.microsoft.com/office/drawing/2014/main" id="{5FE062EA-3024-868D-FBD0-E9D4874AA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4727988" y="3112290"/>
              <a:ext cx="2291278" cy="229127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09421-EA53-1CAC-A142-F04F8A9F0EEF}"/>
              </a:ext>
            </a:extLst>
          </p:cNvPr>
          <p:cNvSpPr/>
          <p:nvPr/>
        </p:nvSpPr>
        <p:spPr>
          <a:xfrm>
            <a:off x="21714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6000" dirty="0">
                <a:solidFill>
                  <a:srgbClr val="2D2E2F"/>
                </a:solidFill>
                <a:latin typeface="Glaukon" pitchFamily="2" charset="0"/>
              </a:rPr>
              <a:t> </a:t>
            </a:r>
            <a:r>
              <a:rPr lang="en-GB" sz="6000" b="1" dirty="0">
                <a:solidFill>
                  <a:srgbClr val="2D2E2F"/>
                </a:solidFill>
                <a:latin typeface="Glaukon" pitchFamily="2" charset="0"/>
              </a:rPr>
              <a:t>Conclusions</a:t>
            </a:r>
          </a:p>
          <a:p>
            <a:endParaRPr lang="en-GB" sz="6000" b="1" dirty="0">
              <a:solidFill>
                <a:srgbClr val="2D2E2F"/>
              </a:solidFill>
              <a:latin typeface="Glaukon" pitchFamily="2" charset="0"/>
            </a:endParaRPr>
          </a:p>
          <a:p>
            <a:pPr marL="857250" indent="-5905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Variable tariffs are effective</a:t>
            </a:r>
          </a:p>
          <a:p>
            <a:pPr marL="857250" indent="-59055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415885"/>
              </a:solidFill>
              <a:latin typeface="Glaukon" pitchFamily="2" charset="0"/>
            </a:endParaRPr>
          </a:p>
          <a:p>
            <a:pPr marL="857250" indent="-5905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 Machine learning is useful</a:t>
            </a:r>
          </a:p>
          <a:p>
            <a:pPr marL="723900" lvl="1"/>
            <a:r>
              <a:rPr lang="en-GB" sz="3600" dirty="0">
                <a:solidFill>
                  <a:srgbClr val="415885"/>
                </a:solidFill>
                <a:latin typeface="Glaukon" pitchFamily="2" charset="0"/>
              </a:rPr>
              <a:t>  </a:t>
            </a:r>
            <a:r>
              <a:rPr lang="en-GB" sz="2800" dirty="0">
                <a:solidFill>
                  <a:srgbClr val="F8AF5A"/>
                </a:solidFill>
                <a:latin typeface="Glaukon" pitchFamily="2" charset="0"/>
              </a:rPr>
              <a:t>(but imperfect)</a:t>
            </a:r>
            <a:endParaRPr lang="en-GB" sz="3600" dirty="0">
              <a:solidFill>
                <a:srgbClr val="F8AF5A"/>
              </a:solidFill>
              <a:latin typeface="Glauk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3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6ABB5D-284C-F7C7-1FCF-68CD9B54E942}"/>
              </a:ext>
            </a:extLst>
          </p:cNvPr>
          <p:cNvGrpSpPr/>
          <p:nvPr/>
        </p:nvGrpSpPr>
        <p:grpSpPr>
          <a:xfrm>
            <a:off x="206138" y="-92448"/>
            <a:ext cx="10639350" cy="5749009"/>
            <a:chOff x="206138" y="-92448"/>
            <a:chExt cx="10639350" cy="57490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4FD24E-EDE1-52B7-8D91-133C4B9CAD7C}"/>
                </a:ext>
              </a:extLst>
            </p:cNvPr>
            <p:cNvSpPr/>
            <p:nvPr/>
          </p:nvSpPr>
          <p:spPr>
            <a:xfrm>
              <a:off x="230197" y="-92448"/>
              <a:ext cx="10615291" cy="1107996"/>
            </a:xfrm>
            <a:prstGeom prst="rect">
              <a:avLst/>
            </a:prstGeom>
            <a:noFill/>
            <a:effectLst>
              <a:glow rad="1854200">
                <a:srgbClr val="FDDC82"/>
              </a:glow>
              <a:softEdge rad="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spc="50" dirty="0">
                  <a:ln w="0"/>
                  <a:solidFill>
                    <a:srgbClr val="161616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Glaukon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Motivation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EE5E9F-B2F2-F036-67C1-251807C5FEE7}"/>
                </a:ext>
              </a:extLst>
            </p:cNvPr>
            <p:cNvGrpSpPr/>
            <p:nvPr/>
          </p:nvGrpSpPr>
          <p:grpSpPr>
            <a:xfrm>
              <a:off x="230196" y="1207419"/>
              <a:ext cx="4530056" cy="2114370"/>
              <a:chOff x="230196" y="1207419"/>
              <a:chExt cx="4530056" cy="211437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AE373-2D4E-EB66-CA4C-D7329D99CF3F}"/>
                  </a:ext>
                </a:extLst>
              </p:cNvPr>
              <p:cNvSpPr txBox="1"/>
              <p:nvPr/>
            </p:nvSpPr>
            <p:spPr>
              <a:xfrm>
                <a:off x="230197" y="1207419"/>
                <a:ext cx="45300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The energy sector </a:t>
                </a:r>
              </a:p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is responsible for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9180E1-D6C7-3C19-2B5A-55FAD3FCF8AA}"/>
                  </a:ext>
                </a:extLst>
              </p:cNvPr>
              <p:cNvSpPr txBox="1"/>
              <p:nvPr/>
            </p:nvSpPr>
            <p:spPr>
              <a:xfrm>
                <a:off x="230197" y="1753572"/>
                <a:ext cx="30955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dirty="0">
                    <a:solidFill>
                      <a:srgbClr val="F8AF5A"/>
                    </a:solidFill>
                    <a:latin typeface="Glaukon" pitchFamily="2" charset="0"/>
                  </a:rPr>
                  <a:t>21%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8DED1A-7230-A412-49DF-C10601B372D5}"/>
                  </a:ext>
                </a:extLst>
              </p:cNvPr>
              <p:cNvSpPr txBox="1"/>
              <p:nvPr/>
            </p:nvSpPr>
            <p:spPr>
              <a:xfrm>
                <a:off x="230196" y="2798569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of greenhouse gas emissions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9ED3AD-F50C-83E0-C241-B96EDDA51C85}"/>
                </a:ext>
              </a:extLst>
            </p:cNvPr>
            <p:cNvGrpSpPr/>
            <p:nvPr/>
          </p:nvGrpSpPr>
          <p:grpSpPr>
            <a:xfrm>
              <a:off x="206138" y="3843566"/>
              <a:ext cx="5331704" cy="1812995"/>
              <a:chOff x="206138" y="1166079"/>
              <a:chExt cx="5331704" cy="181299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F60B12-806D-3C19-2913-D3CA5128FAE9}"/>
                  </a:ext>
                </a:extLst>
              </p:cNvPr>
              <p:cNvSpPr txBox="1"/>
              <p:nvPr/>
            </p:nvSpPr>
            <p:spPr>
              <a:xfrm>
                <a:off x="206138" y="1166079"/>
                <a:ext cx="5331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The average energy bill could reach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C02AD-C13B-2781-01F5-CBC096FB49CB}"/>
                  </a:ext>
                </a:extLst>
              </p:cNvPr>
              <p:cNvSpPr txBox="1"/>
              <p:nvPr/>
            </p:nvSpPr>
            <p:spPr>
              <a:xfrm>
                <a:off x="206138" y="1410857"/>
                <a:ext cx="42159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i="0" dirty="0">
                    <a:solidFill>
                      <a:srgbClr val="F8AF5A"/>
                    </a:solidFill>
                    <a:effectLst/>
                    <a:latin typeface="Glaukon" pitchFamily="2" charset="0"/>
                  </a:rPr>
                  <a:t>£4,649</a:t>
                </a:r>
                <a:endParaRPr lang="en-GB" sz="8000" b="1" dirty="0">
                  <a:solidFill>
                    <a:srgbClr val="F8AF5A"/>
                  </a:solidFill>
                  <a:latin typeface="Glaukon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13FC9-A545-0CB9-9F6B-7F9D1038EA6D}"/>
                  </a:ext>
                </a:extLst>
              </p:cNvPr>
              <p:cNvSpPr txBox="1"/>
              <p:nvPr/>
            </p:nvSpPr>
            <p:spPr>
              <a:xfrm>
                <a:off x="230196" y="2455854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by January 2023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5757FF-F46F-B6DC-C916-87B6E3E00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9" t="13929" r="6656" b="5640"/>
          <a:stretch/>
        </p:blipFill>
        <p:spPr>
          <a:xfrm>
            <a:off x="7431751" y="-184727"/>
            <a:ext cx="5087964" cy="70637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733D67-42FA-1ACF-5F07-8F3368EDF87E}"/>
              </a:ext>
            </a:extLst>
          </p:cNvPr>
          <p:cNvSpPr/>
          <p:nvPr/>
        </p:nvSpPr>
        <p:spPr>
          <a:xfrm>
            <a:off x="13009574" y="-184727"/>
            <a:ext cx="10615291" cy="1600438"/>
          </a:xfrm>
          <a:prstGeom prst="rect">
            <a:avLst/>
          </a:prstGeom>
          <a:noFill/>
          <a:effectLst>
            <a:glow rad="1854200">
              <a:srgbClr val="FDDC82"/>
            </a:glow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1" spc="50" dirty="0">
                <a:ln w="0"/>
                <a:solidFill>
                  <a:schemeClr val="accent1"/>
                </a:solidFill>
                <a:effectLst>
                  <a:glow rad="317500">
                    <a:srgbClr val="724327">
                      <a:alpha val="37000"/>
                    </a:srgb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 TO THE PEOPLE:</a:t>
            </a:r>
          </a:p>
          <a:p>
            <a:r>
              <a:rPr lang="en-GB" sz="3200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Analysing</a:t>
            </a:r>
            <a:r>
              <a:rPr lang="en-US" sz="3200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predicting household power consumption</a:t>
            </a:r>
            <a:endParaRPr lang="en-US" sz="3200" cap="none" spc="50" dirty="0">
              <a:ln w="0"/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Glaukon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44EC4-758A-BAC0-804C-7DECF8A3AE56}"/>
              </a:ext>
            </a:extLst>
          </p:cNvPr>
          <p:cNvSpPr/>
          <p:nvPr/>
        </p:nvSpPr>
        <p:spPr>
          <a:xfrm>
            <a:off x="13009574" y="6018456"/>
            <a:ext cx="2015574" cy="584775"/>
          </a:xfrm>
          <a:prstGeom prst="rect">
            <a:avLst/>
          </a:prstGeom>
          <a:noFill/>
          <a:effectLst>
            <a:glow rad="1854200">
              <a:srgbClr val="FDDC82"/>
            </a:glow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GB" sz="3200" b="1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Glaukon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Trihao Van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Glaukon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2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A403CE72-C346-4E99-E84C-645C02DD46F9}"/>
              </a:ext>
            </a:extLst>
          </p:cNvPr>
          <p:cNvGrpSpPr/>
          <p:nvPr/>
        </p:nvGrpSpPr>
        <p:grpSpPr>
          <a:xfrm>
            <a:off x="-5019679" y="-124080747"/>
            <a:ext cx="22231358" cy="130663991"/>
            <a:chOff x="-5020857" y="-116071120"/>
            <a:chExt cx="22231358" cy="1306639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0E3347-58DA-8621-127E-6F6D1B4C208E}"/>
                </a:ext>
              </a:extLst>
            </p:cNvPr>
            <p:cNvGrpSpPr/>
            <p:nvPr/>
          </p:nvGrpSpPr>
          <p:grpSpPr>
            <a:xfrm>
              <a:off x="-5020857" y="-116071120"/>
              <a:ext cx="22231358" cy="130663991"/>
              <a:chOff x="-5020857" y="-116071120"/>
              <a:chExt cx="22231358" cy="13066399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A1F64D5-E1C7-B2EE-273D-59FDB10EF94B}"/>
                  </a:ext>
                </a:extLst>
              </p:cNvPr>
              <p:cNvGrpSpPr/>
              <p:nvPr/>
            </p:nvGrpSpPr>
            <p:grpSpPr>
              <a:xfrm>
                <a:off x="-5020857" y="-54118134"/>
                <a:ext cx="22231358" cy="68711005"/>
                <a:chOff x="-5020857" y="-54118134"/>
                <a:chExt cx="22231358" cy="6871100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615D32E-0C40-5235-6724-3B2A2FFC4C2D}"/>
                    </a:ext>
                  </a:extLst>
                </p:cNvPr>
                <p:cNvGrpSpPr/>
                <p:nvPr/>
              </p:nvGrpSpPr>
              <p:grpSpPr>
                <a:xfrm>
                  <a:off x="-5020857" y="-230285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A0A30B22-B22F-B542-5400-B7A9176427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4B1C5F18-51AE-75E4-339E-9101A12217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A77BE8F-4A20-A52B-3CA7-D2B923E97141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15" name="Graphic 14">
                    <a:extLst>
                      <a:ext uri="{FF2B5EF4-FFF2-40B4-BE49-F238E27FC236}">
                        <a16:creationId xmlns:a16="http://schemas.microsoft.com/office/drawing/2014/main" id="{4C65200D-1076-951F-0F3D-0733C549B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2C0ACBB3-FBCD-E8DF-F95D-975CDA07B1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4B237-3E82-9084-75C7-6219AFF16E09}"/>
                  </a:ext>
                </a:extLst>
              </p:cNvPr>
              <p:cNvGrpSpPr/>
              <p:nvPr/>
            </p:nvGrpSpPr>
            <p:grpSpPr>
              <a:xfrm>
                <a:off x="-5020857" y="-116071120"/>
                <a:ext cx="22231358" cy="68711005"/>
                <a:chOff x="-5020857" y="-54118134"/>
                <a:chExt cx="22231358" cy="6871100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1F7AE34-5023-100B-CD00-7CDCBF78679C}"/>
                    </a:ext>
                  </a:extLst>
                </p:cNvPr>
                <p:cNvGrpSpPr/>
                <p:nvPr/>
              </p:nvGrpSpPr>
              <p:grpSpPr>
                <a:xfrm>
                  <a:off x="-5020857" y="-230285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CC06D587-55A1-2370-EF46-6B50CA1475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>
                    <a:extLst>
                      <a:ext uri="{FF2B5EF4-FFF2-40B4-BE49-F238E27FC236}">
                        <a16:creationId xmlns:a16="http://schemas.microsoft.com/office/drawing/2014/main" id="{6E3650ED-3EF7-0E05-6690-CF1414F0F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A4007B9-3EDB-764C-8F87-1ACF8567D5E5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231358" cy="37621405"/>
                  <a:chOff x="-5020857" y="-23028534"/>
                  <a:chExt cx="22231358" cy="37621405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B52E0249-1647-5386-E37A-4AA91CA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18502" y="-7636132"/>
                    <a:ext cx="22229003" cy="22229003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>
                    <a:extLst>
                      <a:ext uri="{FF2B5EF4-FFF2-40B4-BE49-F238E27FC236}">
                        <a16:creationId xmlns:a16="http://schemas.microsoft.com/office/drawing/2014/main" id="{E014CBE4-4D80-3D0B-C741-188A7A7348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020857" y="-23028534"/>
                    <a:ext cx="22229003" cy="2222900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01D8A9-4A4D-A60F-375D-2E07973114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Conclusions</a:t>
              </a:r>
            </a:p>
            <a:p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Variable tariffs are effective</a:t>
              </a:r>
            </a:p>
            <a:p>
              <a:pPr marL="857250" indent="-590550">
                <a:buFont typeface="Arial" panose="020B0604020202020204" pitchFamily="34" charset="0"/>
                <a:buChar char="•"/>
              </a:pPr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 Machine learning useful</a:t>
              </a:r>
            </a:p>
            <a:p>
              <a:pPr marL="723900" lvl="1"/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  </a:t>
              </a:r>
              <a:r>
                <a:rPr lang="en-GB" sz="2800" dirty="0">
                  <a:solidFill>
                    <a:srgbClr val="F8AF5A"/>
                  </a:solidFill>
                  <a:latin typeface="Glaukon" pitchFamily="2" charset="0"/>
                </a:rPr>
                <a:t>(but imperfect)</a:t>
              </a:r>
              <a:endParaRPr lang="en-GB" sz="3600" dirty="0">
                <a:solidFill>
                  <a:srgbClr val="F8AF5A"/>
                </a:solidFill>
                <a:latin typeface="Glaukon" pitchFamily="2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5A2999-8D03-801E-FF53-AF8013CD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56" y="-8458788"/>
              <a:ext cx="12192000" cy="696538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BE67B14-D93A-24B3-2390-F9CC7ACE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364" y="-16909190"/>
              <a:ext cx="12187288" cy="682967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9F434E7-7FA7-3634-B216-8D28D6C24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-25806510"/>
              <a:ext cx="12214275" cy="682967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A539FA8-EADE-065B-FCB5-24959566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99980" y="-34219296"/>
              <a:ext cx="12167682" cy="679205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38F0DB-9470-9874-F25A-1978AB46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714" y="-42632081"/>
              <a:ext cx="12114192" cy="679205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792AFBE-1245-2A21-E3C2-AD5FDBE8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351" y="-50755681"/>
              <a:ext cx="12176924" cy="679721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59AE88-5B98-1902-2E5A-23C42321D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351" y="-58941886"/>
              <a:ext cx="12258959" cy="679721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96B7176-B1C9-CA73-BA4D-51313363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99980" y="-67514543"/>
              <a:ext cx="12162199" cy="68296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6F376D6-1EFC-2833-D5D6-4F00F0C2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0364" y="-75203153"/>
              <a:ext cx="12072583" cy="647924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EFCBF25-2065-D300-0F33-FAC91BF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84625" y="-83241093"/>
              <a:ext cx="12136445" cy="671155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077F63C-CEE5-A1F1-B288-5CF1D6E4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84625" y="-91068829"/>
              <a:ext cx="11971509" cy="6711558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9D2B7-4C0E-A28F-1B69-5CB1A13E9382}"/>
                </a:ext>
              </a:extLst>
            </p:cNvPr>
            <p:cNvSpPr/>
            <p:nvPr/>
          </p:nvSpPr>
          <p:spPr>
            <a:xfrm>
              <a:off x="-405116" y="-99253212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8000" b="1" dirty="0">
                  <a:solidFill>
                    <a:srgbClr val="2D2E2F"/>
                  </a:solidFill>
                  <a:latin typeface="Glaukon" pitchFamily="2" charset="0"/>
                </a:rPr>
                <a:t>Questions?</a:t>
              </a:r>
            </a:p>
            <a:p>
              <a:pPr algn="ctr"/>
              <a:r>
                <a:rPr lang="en-GB" sz="3600" dirty="0">
                  <a:solidFill>
                    <a:srgbClr val="F8AF5A"/>
                  </a:solidFill>
                  <a:latin typeface="Glaukon" pitchFamily="2" charset="0"/>
                </a:rPr>
                <a:t>Thank you!</a:t>
              </a:r>
            </a:p>
            <a:p>
              <a:pPr algn="ctr"/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99B70A-CCAA-3C53-6EEC-4245C13728F3}"/>
              </a:ext>
            </a:extLst>
          </p:cNvPr>
          <p:cNvGrpSpPr/>
          <p:nvPr/>
        </p:nvGrpSpPr>
        <p:grpSpPr>
          <a:xfrm>
            <a:off x="-98802" y="0"/>
            <a:ext cx="12361632" cy="6823962"/>
            <a:chOff x="-1341120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B2ABC6-5028-AA24-8673-1E9A4BF85976}"/>
                </a:ext>
              </a:extLst>
            </p:cNvPr>
            <p:cNvSpPr/>
            <p:nvPr/>
          </p:nvSpPr>
          <p:spPr>
            <a:xfrm>
              <a:off x="-1341120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Future Work</a:t>
              </a:r>
            </a:p>
            <a:p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Consider exogenous weather data</a:t>
              </a:r>
            </a:p>
            <a:p>
              <a:pPr marL="266700"/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Use FB Prophet holidays</a:t>
              </a:r>
            </a:p>
            <a:p>
              <a:pPr marL="857250" indent="-590550">
                <a:buFont typeface="Arial" panose="020B0604020202020204" pitchFamily="34" charset="0"/>
                <a:buChar char="•"/>
              </a:pPr>
              <a:endParaRPr lang="en-GB" sz="3600" dirty="0">
                <a:solidFill>
                  <a:srgbClr val="415885"/>
                </a:solidFill>
                <a:latin typeface="Glaukon" pitchFamily="2" charset="0"/>
              </a:endParaRPr>
            </a:p>
            <a:p>
              <a:pPr marL="857250" indent="-590550">
                <a:buFont typeface="Arial" panose="020B0604020202020204" pitchFamily="34" charset="0"/>
                <a:buChar char="•"/>
              </a:pPr>
              <a:r>
                <a:rPr lang="en-GB" sz="3600" dirty="0">
                  <a:solidFill>
                    <a:srgbClr val="415885"/>
                  </a:solidFill>
                  <a:latin typeface="Glaukon" pitchFamily="2" charset="0"/>
                </a:rPr>
                <a:t>Find more data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536397-D766-485A-9C6A-BF50770B608C}"/>
                </a:ext>
              </a:extLst>
            </p:cNvPr>
            <p:cNvGrpSpPr/>
            <p:nvPr/>
          </p:nvGrpSpPr>
          <p:grpSpPr>
            <a:xfrm>
              <a:off x="-4793342" y="308794"/>
              <a:ext cx="2356632" cy="2369863"/>
              <a:chOff x="-5047793" y="826820"/>
              <a:chExt cx="1724730" cy="1783884"/>
            </a:xfrm>
          </p:grpSpPr>
          <p:pic>
            <p:nvPicPr>
              <p:cNvPr id="4" name="Graphic 3" descr="Cloud with solid fill">
                <a:extLst>
                  <a:ext uri="{FF2B5EF4-FFF2-40B4-BE49-F238E27FC236}">
                    <a16:creationId xmlns:a16="http://schemas.microsoft.com/office/drawing/2014/main" id="{FAE48CCA-A5CE-54A6-7D8A-EBCB36A65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-5047793" y="826820"/>
                <a:ext cx="1724730" cy="1724730"/>
              </a:xfrm>
              <a:prstGeom prst="rect">
                <a:avLst/>
              </a:prstGeom>
            </p:spPr>
          </p:pic>
          <p:pic>
            <p:nvPicPr>
              <p:cNvPr id="7" name="Graphic 6" descr="Lightning bolt with solid fill">
                <a:extLst>
                  <a:ext uri="{FF2B5EF4-FFF2-40B4-BE49-F238E27FC236}">
                    <a16:creationId xmlns:a16="http://schemas.microsoft.com/office/drawing/2014/main" id="{707718FC-78A8-21FC-6030-8D558103D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-4706268" y="1696304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4" name="Graphic 13" descr="Fireworks with solid fill">
              <a:extLst>
                <a:ext uri="{FF2B5EF4-FFF2-40B4-BE49-F238E27FC236}">
                  <a16:creationId xmlns:a16="http://schemas.microsoft.com/office/drawing/2014/main" id="{5FE062EA-3024-868D-FBD0-E9D4874AA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4727988" y="3112290"/>
              <a:ext cx="2291278" cy="2291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204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A3DC3A-D9AF-1B91-D980-1E1515DACA02}"/>
              </a:ext>
            </a:extLst>
          </p:cNvPr>
          <p:cNvGrpSpPr/>
          <p:nvPr/>
        </p:nvGrpSpPr>
        <p:grpSpPr>
          <a:xfrm>
            <a:off x="-4844894" y="-124874796"/>
            <a:ext cx="22302188" cy="136806722"/>
            <a:chOff x="-4794094" y="-124874796"/>
            <a:chExt cx="22302188" cy="13680672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F208673-03B7-48C6-241D-487F8253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94094" y="-15493359"/>
              <a:ext cx="22229003" cy="22229003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03CE72-C346-4E99-E84C-645C02DD46F9}"/>
                </a:ext>
              </a:extLst>
            </p:cNvPr>
            <p:cNvGrpSpPr/>
            <p:nvPr/>
          </p:nvGrpSpPr>
          <p:grpSpPr>
            <a:xfrm>
              <a:off x="-4794094" y="-124874796"/>
              <a:ext cx="22302188" cy="136806722"/>
              <a:chOff x="-5020857" y="-116071120"/>
              <a:chExt cx="22302188" cy="13680672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30E3347-58DA-8621-127E-6F6D1B4C208E}"/>
                  </a:ext>
                </a:extLst>
              </p:cNvPr>
              <p:cNvGrpSpPr/>
              <p:nvPr/>
            </p:nvGrpSpPr>
            <p:grpSpPr>
              <a:xfrm>
                <a:off x="-5020857" y="-116071120"/>
                <a:ext cx="22302188" cy="136806722"/>
                <a:chOff x="-5020857" y="-116071120"/>
                <a:chExt cx="22302188" cy="13680672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A1F64D5-E1C7-B2EE-273D-59FDB10EF94B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302188" cy="74853736"/>
                  <a:chOff x="-5020857" y="-54118134"/>
                  <a:chExt cx="22302188" cy="7485373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615D32E-0C40-5235-6724-3B2A2FFC4C2D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23028534"/>
                    <a:ext cx="22302188" cy="43764136"/>
                    <a:chOff x="-5020857" y="-23028534"/>
                    <a:chExt cx="22302188" cy="43764136"/>
                  </a:xfrm>
                </p:grpSpPr>
                <p:pic>
                  <p:nvPicPr>
                    <p:cNvPr id="10" name="Graphic 9">
                      <a:extLst>
                        <a:ext uri="{FF2B5EF4-FFF2-40B4-BE49-F238E27FC236}">
                          <a16:creationId xmlns:a16="http://schemas.microsoft.com/office/drawing/2014/main" id="{A0A30B22-B22F-B542-5400-B7A9176427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4947672" y="-1493401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Graphic 10">
                      <a:extLst>
                        <a:ext uri="{FF2B5EF4-FFF2-40B4-BE49-F238E27FC236}">
                          <a16:creationId xmlns:a16="http://schemas.microsoft.com/office/drawing/2014/main" id="{4B1C5F18-51AE-75E4-339E-9101A12217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DA77BE8F-4A20-A52B-3CA7-D2B923E97141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54118134"/>
                    <a:ext cx="22231358" cy="37621405"/>
                    <a:chOff x="-5020857" y="-23028534"/>
                    <a:chExt cx="22231358" cy="37621405"/>
                  </a:xfrm>
                </p:grpSpPr>
                <p:pic>
                  <p:nvPicPr>
                    <p:cNvPr id="15" name="Graphic 14">
                      <a:extLst>
                        <a:ext uri="{FF2B5EF4-FFF2-40B4-BE49-F238E27FC236}">
                          <a16:creationId xmlns:a16="http://schemas.microsoft.com/office/drawing/2014/main" id="{4C65200D-1076-951F-0F3D-0733C549B9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8502" y="-7636132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Graphic 16">
                      <a:extLst>
                        <a:ext uri="{FF2B5EF4-FFF2-40B4-BE49-F238E27FC236}">
                          <a16:creationId xmlns:a16="http://schemas.microsoft.com/office/drawing/2014/main" id="{2C0ACBB3-FBCD-E8DF-F95D-975CDA07B1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B34B237-3E82-9084-75C7-6219AFF16E09}"/>
                    </a:ext>
                  </a:extLst>
                </p:cNvPr>
                <p:cNvGrpSpPr/>
                <p:nvPr/>
              </p:nvGrpSpPr>
              <p:grpSpPr>
                <a:xfrm>
                  <a:off x="-5020857" y="-116071120"/>
                  <a:ext cx="22231358" cy="68711005"/>
                  <a:chOff x="-5020857" y="-54118134"/>
                  <a:chExt cx="22231358" cy="6871100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A1F7AE34-5023-100B-CD00-7CDCBF78679C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23028534"/>
                    <a:ext cx="22231358" cy="37621405"/>
                    <a:chOff x="-5020857" y="-23028534"/>
                    <a:chExt cx="22231358" cy="37621405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CC06D587-55A1-2370-EF46-6B50CA1475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8502" y="-7636132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6E3650ED-3EF7-0E05-6690-CF1414F0F4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6A4007B9-3EDB-764C-8F87-1ACF8567D5E5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54118134"/>
                    <a:ext cx="22231358" cy="37621405"/>
                    <a:chOff x="-5020857" y="-23028534"/>
                    <a:chExt cx="22231358" cy="37621405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B52E0249-1647-5386-E37A-4AA91CA5E3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8502" y="-7636132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>
                      <a:extLst>
                        <a:ext uri="{FF2B5EF4-FFF2-40B4-BE49-F238E27FC236}">
                          <a16:creationId xmlns:a16="http://schemas.microsoft.com/office/drawing/2014/main" id="{E014CBE4-4D80-3D0B-C741-188A7A7348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01D8A9-4A4D-A60F-375D-2E07973114D0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6000" dirty="0">
                    <a:solidFill>
                      <a:srgbClr val="2D2E2F"/>
                    </a:solidFill>
                    <a:latin typeface="Glaukon" pitchFamily="2" charset="0"/>
                  </a:rPr>
                  <a:t> </a:t>
                </a:r>
                <a:r>
                  <a:rPr lang="en-GB" sz="6000" b="1" dirty="0">
                    <a:solidFill>
                      <a:srgbClr val="2D2E2F"/>
                    </a:solidFill>
                    <a:latin typeface="Glaukon" pitchFamily="2" charset="0"/>
                  </a:rPr>
                  <a:t>Conclusions</a:t>
                </a:r>
              </a:p>
              <a:p>
                <a:endParaRPr lang="en-GB" sz="6000" b="1" dirty="0">
                  <a:solidFill>
                    <a:srgbClr val="2D2E2F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Variable tariffs are effective</a:t>
                </a: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endParaRPr lang="en-GB" sz="3600" dirty="0">
                  <a:solidFill>
                    <a:srgbClr val="415885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 Machine learning useful</a:t>
                </a:r>
              </a:p>
              <a:p>
                <a:pPr marL="723900" lvl="1"/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  </a:t>
                </a:r>
                <a:r>
                  <a:rPr lang="en-GB" sz="2800" dirty="0">
                    <a:solidFill>
                      <a:srgbClr val="F8AF5A"/>
                    </a:solidFill>
                    <a:latin typeface="Glaukon" pitchFamily="2" charset="0"/>
                  </a:rPr>
                  <a:t>(but imperfect)</a:t>
                </a:r>
                <a:endParaRPr lang="en-GB" sz="3600" dirty="0">
                  <a:solidFill>
                    <a:srgbClr val="F8AF5A"/>
                  </a:solidFill>
                  <a:latin typeface="Glaukon" pitchFamily="2" charset="0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5A2999-8D03-801E-FF53-AF8013CDC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6" y="-8458788"/>
                <a:ext cx="12192000" cy="696538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BE67B14-D93A-24B3-2390-F9CC7ACED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364" y="-16909190"/>
                <a:ext cx="12187288" cy="682967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19F434E7-7FA7-3634-B216-8D28D6C24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25806510"/>
                <a:ext cx="12214275" cy="6829673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A539FA8-EADE-065B-FCB5-24959566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80" y="-34219296"/>
                <a:ext cx="12167682" cy="6792058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AF38F0DB-9470-9874-F25A-1978AB469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14" y="-42632081"/>
                <a:ext cx="12114192" cy="679205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9792AFBE-1245-2A21-E3C2-AD5FDBE8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1" y="-50755681"/>
                <a:ext cx="12176924" cy="679721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3D59AE88-5B98-1902-2E5A-23C42321D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351" y="-58941886"/>
                <a:ext cx="12258959" cy="6797217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196B7176-B1C9-CA73-BA4D-51313363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9980" y="-67514543"/>
                <a:ext cx="12162199" cy="682967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6F376D6-1EFC-2833-D5D6-4F00F0C20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364" y="-75203153"/>
                <a:ext cx="12072583" cy="647924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EFCBF25-2065-D300-0F33-FAC91BF2A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4625" y="-83241093"/>
                <a:ext cx="12136445" cy="6711558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077F63C-CEE5-A1F1-B288-5CF1D6E48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84625" y="-91068829"/>
                <a:ext cx="11971509" cy="6711558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BE9D2B7-4C0E-A28F-1B69-5CB1A13E9382}"/>
                  </a:ext>
                </a:extLst>
              </p:cNvPr>
              <p:cNvSpPr/>
              <p:nvPr/>
            </p:nvSpPr>
            <p:spPr>
              <a:xfrm>
                <a:off x="-405116" y="-99253212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0" dirty="0">
                    <a:solidFill>
                      <a:srgbClr val="2D2E2F"/>
                    </a:solidFill>
                    <a:latin typeface="Glaukon" pitchFamily="2" charset="0"/>
                  </a:rPr>
                  <a:t> </a:t>
                </a:r>
                <a:r>
                  <a:rPr lang="en-GB" sz="8000" b="1" dirty="0">
                    <a:solidFill>
                      <a:srgbClr val="2D2E2F"/>
                    </a:solidFill>
                    <a:latin typeface="Glaukon" pitchFamily="2" charset="0"/>
                  </a:rPr>
                  <a:t>Questions?</a:t>
                </a:r>
              </a:p>
              <a:p>
                <a:pPr algn="ctr"/>
                <a:r>
                  <a:rPr lang="en-GB" sz="3600" dirty="0">
                    <a:solidFill>
                      <a:srgbClr val="F8AF5A"/>
                    </a:solidFill>
                    <a:latin typeface="Glaukon" pitchFamily="2" charset="0"/>
                  </a:rPr>
                  <a:t>Thank you!</a:t>
                </a:r>
              </a:p>
              <a:p>
                <a:pPr algn="ctr"/>
                <a:endParaRPr lang="en-GB" sz="6000" b="1" dirty="0">
                  <a:solidFill>
                    <a:srgbClr val="2D2E2F"/>
                  </a:solidFill>
                  <a:latin typeface="Glaukon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99B70A-CCAA-3C53-6EEC-4245C13728F3}"/>
                </a:ext>
              </a:extLst>
            </p:cNvPr>
            <p:cNvGrpSpPr/>
            <p:nvPr/>
          </p:nvGrpSpPr>
          <p:grpSpPr>
            <a:xfrm>
              <a:off x="70830" y="-34038"/>
              <a:ext cx="12192000" cy="6858000"/>
              <a:chOff x="-1341120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0B2ABC6-5028-AA24-8673-1E9A4BF85976}"/>
                  </a:ext>
                </a:extLst>
              </p:cNvPr>
              <p:cNvSpPr/>
              <p:nvPr/>
            </p:nvSpPr>
            <p:spPr>
              <a:xfrm>
                <a:off x="-13411200" y="0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6000" dirty="0">
                    <a:solidFill>
                      <a:srgbClr val="2D2E2F"/>
                    </a:solidFill>
                    <a:latin typeface="Glaukon" pitchFamily="2" charset="0"/>
                  </a:rPr>
                  <a:t> </a:t>
                </a:r>
                <a:r>
                  <a:rPr lang="en-GB" sz="6000" b="1" dirty="0">
                    <a:solidFill>
                      <a:srgbClr val="2D2E2F"/>
                    </a:solidFill>
                    <a:latin typeface="Glaukon" pitchFamily="2" charset="0"/>
                  </a:rPr>
                  <a:t>Future Work</a:t>
                </a:r>
              </a:p>
              <a:p>
                <a:endParaRPr lang="en-GB" sz="6000" b="1" dirty="0">
                  <a:solidFill>
                    <a:srgbClr val="2D2E2F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Consider exogenous weather data</a:t>
                </a:r>
              </a:p>
              <a:p>
                <a:pPr marL="266700"/>
                <a:endParaRPr lang="en-GB" sz="3600" dirty="0">
                  <a:solidFill>
                    <a:srgbClr val="415885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Use FB Prophet holidays</a:t>
                </a: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endParaRPr lang="en-GB" sz="3600" dirty="0">
                  <a:solidFill>
                    <a:srgbClr val="415885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Find more data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D536397-D766-485A-9C6A-BF50770B608C}"/>
                  </a:ext>
                </a:extLst>
              </p:cNvPr>
              <p:cNvGrpSpPr/>
              <p:nvPr/>
            </p:nvGrpSpPr>
            <p:grpSpPr>
              <a:xfrm>
                <a:off x="-4793342" y="308794"/>
                <a:ext cx="2356632" cy="2369863"/>
                <a:chOff x="-5047793" y="826820"/>
                <a:chExt cx="1724730" cy="1783884"/>
              </a:xfrm>
            </p:grpSpPr>
            <p:pic>
              <p:nvPicPr>
                <p:cNvPr id="4" name="Graphic 3" descr="Cloud with solid fill">
                  <a:extLst>
                    <a:ext uri="{FF2B5EF4-FFF2-40B4-BE49-F238E27FC236}">
                      <a16:creationId xmlns:a16="http://schemas.microsoft.com/office/drawing/2014/main" id="{FAE48CCA-A5CE-54A6-7D8A-EBCB36A65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47793" y="826820"/>
                  <a:ext cx="1724730" cy="1724730"/>
                </a:xfrm>
                <a:prstGeom prst="rect">
                  <a:avLst/>
                </a:prstGeom>
              </p:spPr>
            </p:pic>
            <p:pic>
              <p:nvPicPr>
                <p:cNvPr id="7" name="Graphic 6" descr="Lightning bolt with solid fill">
                  <a:extLst>
                    <a:ext uri="{FF2B5EF4-FFF2-40B4-BE49-F238E27FC236}">
                      <a16:creationId xmlns:a16="http://schemas.microsoft.com/office/drawing/2014/main" id="{707718FC-78A8-21FC-6030-8D558103D2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706268" y="1696304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Fireworks with solid fill">
                <a:extLst>
                  <a:ext uri="{FF2B5EF4-FFF2-40B4-BE49-F238E27FC236}">
                    <a16:creationId xmlns:a16="http://schemas.microsoft.com/office/drawing/2014/main" id="{5FE062EA-3024-868D-FBD0-E9D4874AA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-4727988" y="3112290"/>
                <a:ext cx="2291278" cy="22912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6571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A3DC3A-D9AF-1B91-D980-1E1515DACA02}"/>
              </a:ext>
            </a:extLst>
          </p:cNvPr>
          <p:cNvGrpSpPr/>
          <p:nvPr/>
        </p:nvGrpSpPr>
        <p:grpSpPr>
          <a:xfrm>
            <a:off x="-685800" y="-8420100"/>
            <a:ext cx="13563600" cy="80588126"/>
            <a:chOff x="-4794094" y="-124874796"/>
            <a:chExt cx="22302188" cy="13680672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F208673-03B7-48C6-241D-487F8253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94094" y="-15493359"/>
              <a:ext cx="22229003" cy="22229003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03CE72-C346-4E99-E84C-645C02DD46F9}"/>
                </a:ext>
              </a:extLst>
            </p:cNvPr>
            <p:cNvGrpSpPr/>
            <p:nvPr/>
          </p:nvGrpSpPr>
          <p:grpSpPr>
            <a:xfrm>
              <a:off x="-4794094" y="-124874796"/>
              <a:ext cx="22302188" cy="136806722"/>
              <a:chOff x="-5020857" y="-116071120"/>
              <a:chExt cx="22302188" cy="13680672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30E3347-58DA-8621-127E-6F6D1B4C208E}"/>
                  </a:ext>
                </a:extLst>
              </p:cNvPr>
              <p:cNvGrpSpPr/>
              <p:nvPr/>
            </p:nvGrpSpPr>
            <p:grpSpPr>
              <a:xfrm>
                <a:off x="-5020857" y="-116071120"/>
                <a:ext cx="22302188" cy="136806722"/>
                <a:chOff x="-5020857" y="-116071120"/>
                <a:chExt cx="22302188" cy="13680672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A1F64D5-E1C7-B2EE-273D-59FDB10EF94B}"/>
                    </a:ext>
                  </a:extLst>
                </p:cNvPr>
                <p:cNvGrpSpPr/>
                <p:nvPr/>
              </p:nvGrpSpPr>
              <p:grpSpPr>
                <a:xfrm>
                  <a:off x="-5020857" y="-54118134"/>
                  <a:ext cx="22302188" cy="74853736"/>
                  <a:chOff x="-5020857" y="-54118134"/>
                  <a:chExt cx="22302188" cy="7485373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615D32E-0C40-5235-6724-3B2A2FFC4C2D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23028534"/>
                    <a:ext cx="22302188" cy="43764136"/>
                    <a:chOff x="-5020857" y="-23028534"/>
                    <a:chExt cx="22302188" cy="43764136"/>
                  </a:xfrm>
                </p:grpSpPr>
                <p:pic>
                  <p:nvPicPr>
                    <p:cNvPr id="10" name="Graphic 9">
                      <a:extLst>
                        <a:ext uri="{FF2B5EF4-FFF2-40B4-BE49-F238E27FC236}">
                          <a16:creationId xmlns:a16="http://schemas.microsoft.com/office/drawing/2014/main" id="{A0A30B22-B22F-B542-5400-B7A9176427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4947672" y="-1493401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Graphic 10">
                      <a:extLst>
                        <a:ext uri="{FF2B5EF4-FFF2-40B4-BE49-F238E27FC236}">
                          <a16:creationId xmlns:a16="http://schemas.microsoft.com/office/drawing/2014/main" id="{4B1C5F18-51AE-75E4-339E-9101A12217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DA77BE8F-4A20-A52B-3CA7-D2B923E97141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54118134"/>
                    <a:ext cx="22231358" cy="37621405"/>
                    <a:chOff x="-5020857" y="-23028534"/>
                    <a:chExt cx="22231358" cy="37621405"/>
                  </a:xfrm>
                </p:grpSpPr>
                <p:pic>
                  <p:nvPicPr>
                    <p:cNvPr id="15" name="Graphic 14">
                      <a:extLst>
                        <a:ext uri="{FF2B5EF4-FFF2-40B4-BE49-F238E27FC236}">
                          <a16:creationId xmlns:a16="http://schemas.microsoft.com/office/drawing/2014/main" id="{4C65200D-1076-951F-0F3D-0733C549B9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8502" y="-7636132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Graphic 16">
                      <a:extLst>
                        <a:ext uri="{FF2B5EF4-FFF2-40B4-BE49-F238E27FC236}">
                          <a16:creationId xmlns:a16="http://schemas.microsoft.com/office/drawing/2014/main" id="{2C0ACBB3-FBCD-E8DF-F95D-975CDA07B1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B34B237-3E82-9084-75C7-6219AFF16E09}"/>
                    </a:ext>
                  </a:extLst>
                </p:cNvPr>
                <p:cNvGrpSpPr/>
                <p:nvPr/>
              </p:nvGrpSpPr>
              <p:grpSpPr>
                <a:xfrm>
                  <a:off x="-5020857" y="-116071120"/>
                  <a:ext cx="22231358" cy="68711005"/>
                  <a:chOff x="-5020857" y="-54118134"/>
                  <a:chExt cx="22231358" cy="6871100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A1F7AE34-5023-100B-CD00-7CDCBF78679C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23028534"/>
                    <a:ext cx="22231358" cy="37621405"/>
                    <a:chOff x="-5020857" y="-23028534"/>
                    <a:chExt cx="22231358" cy="37621405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CC06D587-55A1-2370-EF46-6B50CA1475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8502" y="-7636132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6E3650ED-3EF7-0E05-6690-CF1414F0F4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6A4007B9-3EDB-764C-8F87-1ACF8567D5E5}"/>
                      </a:ext>
                    </a:extLst>
                  </p:cNvPr>
                  <p:cNvGrpSpPr/>
                  <p:nvPr/>
                </p:nvGrpSpPr>
                <p:grpSpPr>
                  <a:xfrm>
                    <a:off x="-5020857" y="-54118134"/>
                    <a:ext cx="22231358" cy="37621405"/>
                    <a:chOff x="-5020857" y="-23028534"/>
                    <a:chExt cx="22231358" cy="37621405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B52E0249-1647-5386-E37A-4AA91CA5E3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8502" y="-7636132"/>
                      <a:ext cx="22229003" cy="2222900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>
                      <a:extLst>
                        <a:ext uri="{FF2B5EF4-FFF2-40B4-BE49-F238E27FC236}">
                          <a16:creationId xmlns:a16="http://schemas.microsoft.com/office/drawing/2014/main" id="{E014CBE4-4D80-3D0B-C741-188A7A7348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20857" y="-23028534"/>
                      <a:ext cx="22229003" cy="2222900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01D8A9-4A4D-A60F-375D-2E07973114D0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6000" dirty="0">
                    <a:solidFill>
                      <a:srgbClr val="2D2E2F"/>
                    </a:solidFill>
                    <a:latin typeface="Glaukon" pitchFamily="2" charset="0"/>
                  </a:rPr>
                  <a:t> </a:t>
                </a:r>
                <a:r>
                  <a:rPr lang="en-GB" sz="6000" b="1" dirty="0">
                    <a:solidFill>
                      <a:srgbClr val="2D2E2F"/>
                    </a:solidFill>
                    <a:latin typeface="Glaukon" pitchFamily="2" charset="0"/>
                  </a:rPr>
                  <a:t>Conclusions</a:t>
                </a:r>
              </a:p>
              <a:p>
                <a:endParaRPr lang="en-GB" sz="6000" b="1" dirty="0">
                  <a:solidFill>
                    <a:srgbClr val="2D2E2F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Variable tariffs are effective</a:t>
                </a: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endParaRPr lang="en-GB" sz="3600" dirty="0">
                  <a:solidFill>
                    <a:srgbClr val="415885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 Machine learning useful</a:t>
                </a:r>
              </a:p>
              <a:p>
                <a:pPr marL="723900" lvl="1"/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  </a:t>
                </a:r>
                <a:r>
                  <a:rPr lang="en-GB" sz="2800" dirty="0">
                    <a:solidFill>
                      <a:srgbClr val="F8AF5A"/>
                    </a:solidFill>
                    <a:latin typeface="Glaukon" pitchFamily="2" charset="0"/>
                  </a:rPr>
                  <a:t>(but imperfect)</a:t>
                </a:r>
                <a:endParaRPr lang="en-GB" sz="3600" dirty="0">
                  <a:solidFill>
                    <a:srgbClr val="F8AF5A"/>
                  </a:solidFill>
                  <a:latin typeface="Glaukon" pitchFamily="2" charset="0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5A2999-8D03-801E-FF53-AF8013CDC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6" y="-8458788"/>
                <a:ext cx="12192000" cy="696538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BE67B14-D93A-24B3-2390-F9CC7ACED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364" y="-16909190"/>
                <a:ext cx="12187288" cy="682967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19F434E7-7FA7-3634-B216-8D28D6C24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25806510"/>
                <a:ext cx="12214275" cy="6829673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A539FA8-EADE-065B-FCB5-24959566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80" y="-34219296"/>
                <a:ext cx="12167682" cy="6792058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AF38F0DB-9470-9874-F25A-1978AB469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14" y="-42632081"/>
                <a:ext cx="12114192" cy="6792057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9792AFBE-1245-2A21-E3C2-AD5FDBE8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1" y="-50755681"/>
                <a:ext cx="12176924" cy="679721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3D59AE88-5B98-1902-2E5A-23C42321D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351" y="-58941886"/>
                <a:ext cx="12258959" cy="6797217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196B7176-B1C9-CA73-BA4D-51313363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9980" y="-67514543"/>
                <a:ext cx="12162199" cy="682967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6F376D6-1EFC-2833-D5D6-4F00F0C20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364" y="-75203153"/>
                <a:ext cx="12072583" cy="647924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EFCBF25-2065-D300-0F33-FAC91BF2A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4625" y="-83241093"/>
                <a:ext cx="12136445" cy="6711558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077F63C-CEE5-A1F1-B288-5CF1D6E48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84625" y="-91068829"/>
                <a:ext cx="11971509" cy="6711558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BE9D2B7-4C0E-A28F-1B69-5CB1A13E9382}"/>
                  </a:ext>
                </a:extLst>
              </p:cNvPr>
              <p:cNvSpPr/>
              <p:nvPr/>
            </p:nvSpPr>
            <p:spPr>
              <a:xfrm>
                <a:off x="-405116" y="-99253212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0" dirty="0">
                    <a:solidFill>
                      <a:srgbClr val="2D2E2F"/>
                    </a:solidFill>
                    <a:latin typeface="Glaukon" pitchFamily="2" charset="0"/>
                  </a:rPr>
                  <a:t> </a:t>
                </a:r>
                <a:r>
                  <a:rPr lang="en-GB" sz="8000" b="1" dirty="0">
                    <a:solidFill>
                      <a:srgbClr val="2D2E2F"/>
                    </a:solidFill>
                    <a:latin typeface="Glaukon" pitchFamily="2" charset="0"/>
                  </a:rPr>
                  <a:t>Questions?</a:t>
                </a:r>
              </a:p>
              <a:p>
                <a:pPr algn="ctr"/>
                <a:r>
                  <a:rPr lang="en-GB" sz="3600" dirty="0">
                    <a:solidFill>
                      <a:srgbClr val="F8AF5A"/>
                    </a:solidFill>
                    <a:latin typeface="Glaukon" pitchFamily="2" charset="0"/>
                  </a:rPr>
                  <a:t>Thank you!</a:t>
                </a:r>
              </a:p>
              <a:p>
                <a:pPr algn="ctr"/>
                <a:endParaRPr lang="en-GB" sz="6000" b="1" dirty="0">
                  <a:solidFill>
                    <a:srgbClr val="2D2E2F"/>
                  </a:solidFill>
                  <a:latin typeface="Glaukon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99B70A-CCAA-3C53-6EEC-4245C13728F3}"/>
                </a:ext>
              </a:extLst>
            </p:cNvPr>
            <p:cNvGrpSpPr/>
            <p:nvPr/>
          </p:nvGrpSpPr>
          <p:grpSpPr>
            <a:xfrm>
              <a:off x="70830" y="-34038"/>
              <a:ext cx="12192000" cy="6858000"/>
              <a:chOff x="-1341120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0B2ABC6-5028-AA24-8673-1E9A4BF85976}"/>
                  </a:ext>
                </a:extLst>
              </p:cNvPr>
              <p:cNvSpPr/>
              <p:nvPr/>
            </p:nvSpPr>
            <p:spPr>
              <a:xfrm>
                <a:off x="-13411200" y="0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6000" dirty="0">
                    <a:solidFill>
                      <a:srgbClr val="2D2E2F"/>
                    </a:solidFill>
                    <a:latin typeface="Glaukon" pitchFamily="2" charset="0"/>
                  </a:rPr>
                  <a:t> </a:t>
                </a:r>
                <a:r>
                  <a:rPr lang="en-GB" sz="6000" b="1" dirty="0">
                    <a:solidFill>
                      <a:srgbClr val="2D2E2F"/>
                    </a:solidFill>
                    <a:latin typeface="Glaukon" pitchFamily="2" charset="0"/>
                  </a:rPr>
                  <a:t>Future Work</a:t>
                </a:r>
              </a:p>
              <a:p>
                <a:endParaRPr lang="en-GB" sz="6000" b="1" dirty="0">
                  <a:solidFill>
                    <a:srgbClr val="2D2E2F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Consider exogenous weather data</a:t>
                </a:r>
              </a:p>
              <a:p>
                <a:pPr marL="266700"/>
                <a:endParaRPr lang="en-GB" sz="3600" dirty="0">
                  <a:solidFill>
                    <a:srgbClr val="415885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Use FB Prophet holidays</a:t>
                </a: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endParaRPr lang="en-GB" sz="3600" dirty="0">
                  <a:solidFill>
                    <a:srgbClr val="415885"/>
                  </a:solidFill>
                  <a:latin typeface="Glaukon" pitchFamily="2" charset="0"/>
                </a:endParaRPr>
              </a:p>
              <a:p>
                <a:pPr marL="857250" indent="-590550"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rgbClr val="415885"/>
                    </a:solidFill>
                    <a:latin typeface="Glaukon" pitchFamily="2" charset="0"/>
                  </a:rPr>
                  <a:t>Find more data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D536397-D766-485A-9C6A-BF50770B608C}"/>
                  </a:ext>
                </a:extLst>
              </p:cNvPr>
              <p:cNvGrpSpPr/>
              <p:nvPr/>
            </p:nvGrpSpPr>
            <p:grpSpPr>
              <a:xfrm>
                <a:off x="-4793342" y="308794"/>
                <a:ext cx="2356632" cy="2369863"/>
                <a:chOff x="-5047793" y="826820"/>
                <a:chExt cx="1724730" cy="1783884"/>
              </a:xfrm>
            </p:grpSpPr>
            <p:pic>
              <p:nvPicPr>
                <p:cNvPr id="4" name="Graphic 3" descr="Cloud with solid fill">
                  <a:extLst>
                    <a:ext uri="{FF2B5EF4-FFF2-40B4-BE49-F238E27FC236}">
                      <a16:creationId xmlns:a16="http://schemas.microsoft.com/office/drawing/2014/main" id="{FAE48CCA-A5CE-54A6-7D8A-EBCB36A65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47793" y="826820"/>
                  <a:ext cx="1724730" cy="1724730"/>
                </a:xfrm>
                <a:prstGeom prst="rect">
                  <a:avLst/>
                </a:prstGeom>
              </p:spPr>
            </p:pic>
            <p:pic>
              <p:nvPicPr>
                <p:cNvPr id="7" name="Graphic 6" descr="Lightning bolt with solid fill">
                  <a:extLst>
                    <a:ext uri="{FF2B5EF4-FFF2-40B4-BE49-F238E27FC236}">
                      <a16:creationId xmlns:a16="http://schemas.microsoft.com/office/drawing/2014/main" id="{707718FC-78A8-21FC-6030-8D558103D2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706268" y="1696304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Fireworks with solid fill">
                <a:extLst>
                  <a:ext uri="{FF2B5EF4-FFF2-40B4-BE49-F238E27FC236}">
                    <a16:creationId xmlns:a16="http://schemas.microsoft.com/office/drawing/2014/main" id="{5FE062EA-3024-868D-FBD0-E9D4874AA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-4727988" y="3112290"/>
                <a:ext cx="2291278" cy="22912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84126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38C07F-837A-8D2D-8459-4C5C87B359AB}"/>
              </a:ext>
            </a:extLst>
          </p:cNvPr>
          <p:cNvGrpSpPr/>
          <p:nvPr/>
        </p:nvGrpSpPr>
        <p:grpSpPr>
          <a:xfrm>
            <a:off x="-685800" y="-8420100"/>
            <a:ext cx="13520523" cy="40475285"/>
            <a:chOff x="-685800" y="-8420100"/>
            <a:chExt cx="13520523" cy="404752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4B237-3E82-9084-75C7-6219AFF16E09}"/>
                </a:ext>
              </a:extLst>
            </p:cNvPr>
            <p:cNvGrpSpPr/>
            <p:nvPr/>
          </p:nvGrpSpPr>
          <p:grpSpPr>
            <a:xfrm>
              <a:off x="-685800" y="-8420100"/>
              <a:ext cx="13520523" cy="40475285"/>
              <a:chOff x="-5020857" y="-54118134"/>
              <a:chExt cx="22231358" cy="6871100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1F7AE34-5023-100B-CD00-7CDCBF78679C}"/>
                  </a:ext>
                </a:extLst>
              </p:cNvPr>
              <p:cNvGrpSpPr/>
              <p:nvPr/>
            </p:nvGrpSpPr>
            <p:grpSpPr>
              <a:xfrm>
                <a:off x="-5020857" y="-23028534"/>
                <a:ext cx="22231358" cy="37621405"/>
                <a:chOff x="-5020857" y="-23028534"/>
                <a:chExt cx="22231358" cy="37621405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CC06D587-55A1-2370-EF46-6B50CA14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18502" y="-7636132"/>
                  <a:ext cx="22229003" cy="22229003"/>
                </a:xfrm>
                <a:prstGeom prst="rect">
                  <a:avLst/>
                </a:prstGeom>
              </p:spPr>
            </p:pic>
            <p:pic>
              <p:nvPicPr>
                <p:cNvPr id="28" name="Graphic 27">
                  <a:extLst>
                    <a:ext uri="{FF2B5EF4-FFF2-40B4-BE49-F238E27FC236}">
                      <a16:creationId xmlns:a16="http://schemas.microsoft.com/office/drawing/2014/main" id="{6E3650ED-3EF7-0E05-6690-CF1414F0F4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0857" y="-23028534"/>
                  <a:ext cx="22229003" cy="2222900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A4007B9-3EDB-764C-8F87-1ACF8567D5E5}"/>
                  </a:ext>
                </a:extLst>
              </p:cNvPr>
              <p:cNvGrpSpPr/>
              <p:nvPr/>
            </p:nvGrpSpPr>
            <p:grpSpPr>
              <a:xfrm>
                <a:off x="-5020857" y="-54118134"/>
                <a:ext cx="22231358" cy="37621405"/>
                <a:chOff x="-5020857" y="-23028534"/>
                <a:chExt cx="22231358" cy="37621405"/>
              </a:xfrm>
            </p:grpSpPr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B52E0249-1647-5386-E37A-4AA91CA5E3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18502" y="-7636132"/>
                  <a:ext cx="22229003" cy="22229003"/>
                </a:xfrm>
                <a:prstGeom prst="rect">
                  <a:avLst/>
                </a:prstGeom>
              </p:spPr>
            </p:pic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014CBE4-4D80-3D0B-C741-188A7A734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0857" y="-23028534"/>
                  <a:ext cx="22229003" cy="22229003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9D2B7-4C0E-A28F-1B69-5CB1A13E9382}"/>
                </a:ext>
              </a:extLst>
            </p:cNvPr>
            <p:cNvSpPr/>
            <p:nvPr/>
          </p:nvSpPr>
          <p:spPr>
            <a:xfrm>
              <a:off x="2121371" y="1486750"/>
              <a:ext cx="7414851" cy="4039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8000" b="1" dirty="0">
                  <a:solidFill>
                    <a:srgbClr val="2D2E2F"/>
                  </a:solidFill>
                  <a:latin typeface="Glaukon" pitchFamily="2" charset="0"/>
                </a:rPr>
                <a:t>Questions?</a:t>
              </a:r>
            </a:p>
            <a:p>
              <a:pPr algn="ctr"/>
              <a:r>
                <a:rPr lang="en-GB" sz="3600" dirty="0">
                  <a:solidFill>
                    <a:srgbClr val="F8AF5A"/>
                  </a:solidFill>
                  <a:latin typeface="Glaukon" pitchFamily="2" charset="0"/>
                </a:rPr>
                <a:t>Thank you!</a:t>
              </a:r>
            </a:p>
            <a:p>
              <a:pPr algn="ctr"/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824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38C07F-837A-8D2D-8459-4C5C87B359AB}"/>
              </a:ext>
            </a:extLst>
          </p:cNvPr>
          <p:cNvGrpSpPr>
            <a:grpSpLocks noChangeAspect="1"/>
          </p:cNvGrpSpPr>
          <p:nvPr/>
        </p:nvGrpSpPr>
        <p:grpSpPr>
          <a:xfrm>
            <a:off x="-7812742" y="-21598219"/>
            <a:ext cx="28800000" cy="86216207"/>
            <a:chOff x="-685800" y="-8420100"/>
            <a:chExt cx="13520523" cy="404752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4B237-3E82-9084-75C7-6219AFF16E09}"/>
                </a:ext>
              </a:extLst>
            </p:cNvPr>
            <p:cNvGrpSpPr/>
            <p:nvPr/>
          </p:nvGrpSpPr>
          <p:grpSpPr>
            <a:xfrm>
              <a:off x="-685800" y="-8420100"/>
              <a:ext cx="13520523" cy="40475285"/>
              <a:chOff x="-5020857" y="-54118134"/>
              <a:chExt cx="22231358" cy="6871100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1F7AE34-5023-100B-CD00-7CDCBF78679C}"/>
                  </a:ext>
                </a:extLst>
              </p:cNvPr>
              <p:cNvGrpSpPr/>
              <p:nvPr/>
            </p:nvGrpSpPr>
            <p:grpSpPr>
              <a:xfrm>
                <a:off x="-5020857" y="-23028534"/>
                <a:ext cx="22231358" cy="37621405"/>
                <a:chOff x="-5020857" y="-23028534"/>
                <a:chExt cx="22231358" cy="37621405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CC06D587-55A1-2370-EF46-6B50CA14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18502" y="-7636132"/>
                  <a:ext cx="22229003" cy="22229003"/>
                </a:xfrm>
                <a:prstGeom prst="rect">
                  <a:avLst/>
                </a:prstGeom>
              </p:spPr>
            </p:pic>
            <p:pic>
              <p:nvPicPr>
                <p:cNvPr id="28" name="Graphic 27">
                  <a:extLst>
                    <a:ext uri="{FF2B5EF4-FFF2-40B4-BE49-F238E27FC236}">
                      <a16:creationId xmlns:a16="http://schemas.microsoft.com/office/drawing/2014/main" id="{6E3650ED-3EF7-0E05-6690-CF1414F0F4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0857" y="-23028534"/>
                  <a:ext cx="22229003" cy="2222900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A4007B9-3EDB-764C-8F87-1ACF8567D5E5}"/>
                  </a:ext>
                </a:extLst>
              </p:cNvPr>
              <p:cNvGrpSpPr/>
              <p:nvPr/>
            </p:nvGrpSpPr>
            <p:grpSpPr>
              <a:xfrm>
                <a:off x="-5020857" y="-54118134"/>
                <a:ext cx="22231358" cy="37621405"/>
                <a:chOff x="-5020857" y="-23028534"/>
                <a:chExt cx="22231358" cy="37621405"/>
              </a:xfrm>
            </p:grpSpPr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B52E0249-1647-5386-E37A-4AA91CA5E3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18502" y="-7636132"/>
                  <a:ext cx="22229003" cy="22229003"/>
                </a:xfrm>
                <a:prstGeom prst="rect">
                  <a:avLst/>
                </a:prstGeom>
              </p:spPr>
            </p:pic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014CBE4-4D80-3D0B-C741-188A7A734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0857" y="-23028534"/>
                  <a:ext cx="22229003" cy="22229003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9D2B7-4C0E-A28F-1B69-5CB1A13E9382}"/>
                </a:ext>
              </a:extLst>
            </p:cNvPr>
            <p:cNvSpPr/>
            <p:nvPr/>
          </p:nvSpPr>
          <p:spPr>
            <a:xfrm>
              <a:off x="2121371" y="1486750"/>
              <a:ext cx="7414851" cy="4039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dirty="0">
                  <a:solidFill>
                    <a:srgbClr val="2D2E2F"/>
                  </a:solidFill>
                  <a:latin typeface="Glaukon" pitchFamily="2" charset="0"/>
                </a:rPr>
                <a:t> </a:t>
              </a:r>
              <a:r>
                <a:rPr lang="en-GB" sz="8000" b="1" dirty="0">
                  <a:solidFill>
                    <a:srgbClr val="2D2E2F"/>
                  </a:solidFill>
                  <a:latin typeface="Glaukon" pitchFamily="2" charset="0"/>
                </a:rPr>
                <a:t>Questions?</a:t>
              </a:r>
            </a:p>
            <a:p>
              <a:pPr algn="ctr"/>
              <a:r>
                <a:rPr lang="en-GB" sz="3600" dirty="0">
                  <a:solidFill>
                    <a:srgbClr val="F8AF5A"/>
                  </a:solidFill>
                  <a:latin typeface="Glaukon" pitchFamily="2" charset="0"/>
                </a:rPr>
                <a:t>Thank you!</a:t>
              </a:r>
            </a:p>
            <a:p>
              <a:pPr algn="ctr"/>
              <a:endParaRPr lang="en-GB" sz="6000" b="1" dirty="0">
                <a:solidFill>
                  <a:srgbClr val="2D2E2F"/>
                </a:solidFill>
                <a:latin typeface="Glauk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85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757FF-F46F-B6DC-C916-87B6E3E00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9" t="13929" r="6656" b="5640"/>
          <a:stretch/>
        </p:blipFill>
        <p:spPr>
          <a:xfrm>
            <a:off x="7431751" y="-184727"/>
            <a:ext cx="5087964" cy="7063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D1553D-0FC7-741D-13FC-16F08853825A}"/>
              </a:ext>
            </a:extLst>
          </p:cNvPr>
          <p:cNvSpPr txBox="1"/>
          <p:nvPr/>
        </p:nvSpPr>
        <p:spPr>
          <a:xfrm>
            <a:off x="1973179" y="7456266"/>
            <a:ext cx="8245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laukon" pitchFamily="2" charset="0"/>
              </a:rPr>
              <a:t>How might we…</a:t>
            </a:r>
          </a:p>
          <a:p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help consumers </a:t>
            </a:r>
            <a:r>
              <a:rPr lang="en-GB" sz="3200" b="1" dirty="0">
                <a:solidFill>
                  <a:srgbClr val="F8AF5A"/>
                </a:solidFill>
                <a:latin typeface="Glaukon" pitchFamily="2" charset="0"/>
              </a:rPr>
              <a:t>reduce</a:t>
            </a:r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 power consumption and make power supply more </a:t>
            </a:r>
            <a:r>
              <a:rPr lang="en-GB" sz="3200" b="1" dirty="0">
                <a:solidFill>
                  <a:srgbClr val="F8AF5A"/>
                </a:solidFill>
                <a:latin typeface="Glaukon" pitchFamily="2" charset="0"/>
              </a:rPr>
              <a:t>efficient</a:t>
            </a:r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81E074-2D53-103D-8F6C-5F60530A7808}"/>
              </a:ext>
            </a:extLst>
          </p:cNvPr>
          <p:cNvGrpSpPr/>
          <p:nvPr/>
        </p:nvGrpSpPr>
        <p:grpSpPr>
          <a:xfrm>
            <a:off x="206138" y="-92448"/>
            <a:ext cx="10639350" cy="5749009"/>
            <a:chOff x="206138" y="-92448"/>
            <a:chExt cx="10639350" cy="57490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2E407A-6E1C-8D53-3042-6C467FB73620}"/>
                </a:ext>
              </a:extLst>
            </p:cNvPr>
            <p:cNvSpPr/>
            <p:nvPr/>
          </p:nvSpPr>
          <p:spPr>
            <a:xfrm>
              <a:off x="230197" y="-92448"/>
              <a:ext cx="10615291" cy="1107996"/>
            </a:xfrm>
            <a:prstGeom prst="rect">
              <a:avLst/>
            </a:prstGeom>
            <a:noFill/>
            <a:effectLst>
              <a:glow rad="1854200">
                <a:srgbClr val="FDDC82"/>
              </a:glow>
              <a:softEdge rad="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spc="50" dirty="0">
                  <a:ln w="0"/>
                  <a:solidFill>
                    <a:srgbClr val="161616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Glaukon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Motivation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DA2E5B-2498-C86E-443F-39FCC8716283}"/>
                </a:ext>
              </a:extLst>
            </p:cNvPr>
            <p:cNvGrpSpPr/>
            <p:nvPr/>
          </p:nvGrpSpPr>
          <p:grpSpPr>
            <a:xfrm>
              <a:off x="230196" y="1207419"/>
              <a:ext cx="4530056" cy="2114370"/>
              <a:chOff x="230196" y="1207419"/>
              <a:chExt cx="4530056" cy="211437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6EB439-832E-3117-3CB3-AC441983660E}"/>
                  </a:ext>
                </a:extLst>
              </p:cNvPr>
              <p:cNvSpPr txBox="1"/>
              <p:nvPr/>
            </p:nvSpPr>
            <p:spPr>
              <a:xfrm>
                <a:off x="230197" y="1207419"/>
                <a:ext cx="45300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The energy sector </a:t>
                </a:r>
              </a:p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is responsible for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C25C9F-F8BC-FF64-67A8-00EA91C41E39}"/>
                  </a:ext>
                </a:extLst>
              </p:cNvPr>
              <p:cNvSpPr txBox="1"/>
              <p:nvPr/>
            </p:nvSpPr>
            <p:spPr>
              <a:xfrm>
                <a:off x="230197" y="1753572"/>
                <a:ext cx="30955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dirty="0">
                    <a:solidFill>
                      <a:srgbClr val="F8AF5A"/>
                    </a:solidFill>
                    <a:latin typeface="Glaukon" pitchFamily="2" charset="0"/>
                  </a:rPr>
                  <a:t>21%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C8D2F0-E52B-6676-DBFA-163CE935871F}"/>
                  </a:ext>
                </a:extLst>
              </p:cNvPr>
              <p:cNvSpPr txBox="1"/>
              <p:nvPr/>
            </p:nvSpPr>
            <p:spPr>
              <a:xfrm>
                <a:off x="230196" y="2798569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of greenhouse gas emissions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750045-DACB-433B-A8C9-6F0ECB1C1B81}"/>
                </a:ext>
              </a:extLst>
            </p:cNvPr>
            <p:cNvGrpSpPr/>
            <p:nvPr/>
          </p:nvGrpSpPr>
          <p:grpSpPr>
            <a:xfrm>
              <a:off x="206138" y="3843566"/>
              <a:ext cx="5331704" cy="1812995"/>
              <a:chOff x="206138" y="1166079"/>
              <a:chExt cx="5331704" cy="181299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C871BA-C3FB-D749-F5E4-EF39E63FA2A9}"/>
                  </a:ext>
                </a:extLst>
              </p:cNvPr>
              <p:cNvSpPr txBox="1"/>
              <p:nvPr/>
            </p:nvSpPr>
            <p:spPr>
              <a:xfrm>
                <a:off x="206138" y="1166079"/>
                <a:ext cx="5331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The average energy bill could reach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E97F65-144C-30DD-6D4B-CA4DF3E4BFC4}"/>
                  </a:ext>
                </a:extLst>
              </p:cNvPr>
              <p:cNvSpPr txBox="1"/>
              <p:nvPr/>
            </p:nvSpPr>
            <p:spPr>
              <a:xfrm>
                <a:off x="206138" y="1410857"/>
                <a:ext cx="42159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i="0" dirty="0">
                    <a:solidFill>
                      <a:srgbClr val="F8AF5A"/>
                    </a:solidFill>
                    <a:effectLst/>
                    <a:latin typeface="Glaukon" pitchFamily="2" charset="0"/>
                  </a:rPr>
                  <a:t>£4,649</a:t>
                </a:r>
                <a:endParaRPr lang="en-GB" sz="8000" b="1" dirty="0">
                  <a:solidFill>
                    <a:srgbClr val="F8AF5A"/>
                  </a:solidFill>
                  <a:latin typeface="Glaukon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7564A4-4E09-CAF4-5A93-9130AA4E11A7}"/>
                  </a:ext>
                </a:extLst>
              </p:cNvPr>
              <p:cNvSpPr txBox="1"/>
              <p:nvPr/>
            </p:nvSpPr>
            <p:spPr>
              <a:xfrm>
                <a:off x="230196" y="2455854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415885"/>
                    </a:solidFill>
                    <a:latin typeface="Glaukon" pitchFamily="2" charset="0"/>
                  </a:rPr>
                  <a:t>by January 2023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55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">
        <p:fade/>
      </p:transition>
    </mc:Choice>
    <mc:Fallback>
      <p:transition advClick="0" advTm="1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6ABB5D-284C-F7C7-1FCF-68CD9B54E942}"/>
              </a:ext>
            </a:extLst>
          </p:cNvPr>
          <p:cNvGrpSpPr/>
          <p:nvPr/>
        </p:nvGrpSpPr>
        <p:grpSpPr>
          <a:xfrm>
            <a:off x="-6483420" y="-92448"/>
            <a:ext cx="10639350" cy="5749009"/>
            <a:chOff x="206138" y="-92448"/>
            <a:chExt cx="10639350" cy="57490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4FD24E-EDE1-52B7-8D91-133C4B9CAD7C}"/>
                </a:ext>
              </a:extLst>
            </p:cNvPr>
            <p:cNvSpPr/>
            <p:nvPr/>
          </p:nvSpPr>
          <p:spPr>
            <a:xfrm>
              <a:off x="230197" y="-92448"/>
              <a:ext cx="10615291" cy="1107996"/>
            </a:xfrm>
            <a:prstGeom prst="rect">
              <a:avLst/>
            </a:prstGeom>
            <a:noFill/>
            <a:effectLst>
              <a:glow rad="1854200">
                <a:srgbClr val="FDDC82"/>
              </a:glow>
              <a:softEdge rad="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spc="50" dirty="0">
                  <a:ln w="0"/>
                  <a:solidFill>
                    <a:srgbClr val="161616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Glaukon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Motivation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EE5E9F-B2F2-F036-67C1-251807C5FEE7}"/>
                </a:ext>
              </a:extLst>
            </p:cNvPr>
            <p:cNvGrpSpPr/>
            <p:nvPr/>
          </p:nvGrpSpPr>
          <p:grpSpPr>
            <a:xfrm>
              <a:off x="230196" y="1207419"/>
              <a:ext cx="4530056" cy="2114370"/>
              <a:chOff x="230196" y="1207419"/>
              <a:chExt cx="4530056" cy="211437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AE373-2D4E-EB66-CA4C-D7329D99CF3F}"/>
                  </a:ext>
                </a:extLst>
              </p:cNvPr>
              <p:cNvSpPr txBox="1"/>
              <p:nvPr/>
            </p:nvSpPr>
            <p:spPr>
              <a:xfrm>
                <a:off x="230197" y="1207419"/>
                <a:ext cx="45300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Glaukon" pitchFamily="2" charset="0"/>
                  </a:rPr>
                  <a:t>The energy sector </a:t>
                </a:r>
              </a:p>
              <a:p>
                <a:r>
                  <a:rPr lang="en-GB" sz="2800" dirty="0">
                    <a:latin typeface="Glaukon" pitchFamily="2" charset="0"/>
                  </a:rPr>
                  <a:t>is responsible for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9180E1-D6C7-3C19-2B5A-55FAD3FCF8AA}"/>
                  </a:ext>
                </a:extLst>
              </p:cNvPr>
              <p:cNvSpPr txBox="1"/>
              <p:nvPr/>
            </p:nvSpPr>
            <p:spPr>
              <a:xfrm>
                <a:off x="230197" y="1753572"/>
                <a:ext cx="30955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dirty="0">
                    <a:solidFill>
                      <a:srgbClr val="F8AF5A"/>
                    </a:solidFill>
                    <a:latin typeface="Glaukon" pitchFamily="2" charset="0"/>
                  </a:rPr>
                  <a:t>21%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8DED1A-7230-A412-49DF-C10601B372D5}"/>
                  </a:ext>
                </a:extLst>
              </p:cNvPr>
              <p:cNvSpPr txBox="1"/>
              <p:nvPr/>
            </p:nvSpPr>
            <p:spPr>
              <a:xfrm>
                <a:off x="230196" y="2798569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Glaukon" pitchFamily="2" charset="0"/>
                  </a:rPr>
                  <a:t>of greenhouse gas emissions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9ED3AD-F50C-83E0-C241-B96EDDA51C85}"/>
                </a:ext>
              </a:extLst>
            </p:cNvPr>
            <p:cNvGrpSpPr/>
            <p:nvPr/>
          </p:nvGrpSpPr>
          <p:grpSpPr>
            <a:xfrm>
              <a:off x="206138" y="3843566"/>
              <a:ext cx="5331704" cy="1812995"/>
              <a:chOff x="206138" y="1166079"/>
              <a:chExt cx="5331704" cy="181299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F60B12-806D-3C19-2913-D3CA5128FAE9}"/>
                  </a:ext>
                </a:extLst>
              </p:cNvPr>
              <p:cNvSpPr txBox="1"/>
              <p:nvPr/>
            </p:nvSpPr>
            <p:spPr>
              <a:xfrm>
                <a:off x="206138" y="1166079"/>
                <a:ext cx="5331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Glaukon" pitchFamily="2" charset="0"/>
                  </a:rPr>
                  <a:t>The average energy bill could reach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C02AD-C13B-2781-01F5-CBC096FB49CB}"/>
                  </a:ext>
                </a:extLst>
              </p:cNvPr>
              <p:cNvSpPr txBox="1"/>
              <p:nvPr/>
            </p:nvSpPr>
            <p:spPr>
              <a:xfrm>
                <a:off x="206138" y="1410857"/>
                <a:ext cx="42159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0" b="1" i="0" dirty="0">
                    <a:solidFill>
                      <a:srgbClr val="F8AF5A"/>
                    </a:solidFill>
                    <a:effectLst/>
                    <a:latin typeface="Glaukon" pitchFamily="2" charset="0"/>
                  </a:rPr>
                  <a:t>£4,649</a:t>
                </a:r>
                <a:endParaRPr lang="en-GB" sz="8000" b="1" dirty="0">
                  <a:solidFill>
                    <a:srgbClr val="F8AF5A"/>
                  </a:solidFill>
                  <a:latin typeface="Glaukon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13FC9-A545-0CB9-9F6B-7F9D1038EA6D}"/>
                  </a:ext>
                </a:extLst>
              </p:cNvPr>
              <p:cNvSpPr txBox="1"/>
              <p:nvPr/>
            </p:nvSpPr>
            <p:spPr>
              <a:xfrm>
                <a:off x="230196" y="2455854"/>
                <a:ext cx="4530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Glaukon" pitchFamily="2" charset="0"/>
                  </a:rPr>
                  <a:t>by January 2023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5757FF-F46F-B6DC-C916-87B6E3E00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9" t="13929" r="6656" b="5640"/>
          <a:stretch/>
        </p:blipFill>
        <p:spPr>
          <a:xfrm>
            <a:off x="12982319" y="-184727"/>
            <a:ext cx="5087964" cy="7063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BCC436-1631-DBA1-829A-B5E34F26A690}"/>
              </a:ext>
            </a:extLst>
          </p:cNvPr>
          <p:cNvSpPr txBox="1"/>
          <p:nvPr/>
        </p:nvSpPr>
        <p:spPr>
          <a:xfrm>
            <a:off x="1973179" y="2358380"/>
            <a:ext cx="8245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415885"/>
                </a:solidFill>
                <a:latin typeface="Glaukon" pitchFamily="2" charset="0"/>
              </a:rPr>
              <a:t>How might we…</a:t>
            </a:r>
          </a:p>
          <a:p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help consumers </a:t>
            </a:r>
            <a:r>
              <a:rPr lang="en-GB" sz="3200" b="1" dirty="0">
                <a:solidFill>
                  <a:srgbClr val="F8AF5A"/>
                </a:solidFill>
                <a:latin typeface="Glaukon" pitchFamily="2" charset="0"/>
              </a:rPr>
              <a:t>reduce</a:t>
            </a:r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 power consumption and make power supply more </a:t>
            </a:r>
            <a:r>
              <a:rPr lang="en-GB" sz="3200" b="1" dirty="0">
                <a:solidFill>
                  <a:srgbClr val="F8AF5A"/>
                </a:solidFill>
                <a:latin typeface="Glaukon" pitchFamily="2" charset="0"/>
              </a:rPr>
              <a:t>efficient</a:t>
            </a:r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8113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CC436-1631-DBA1-829A-B5E34F26A690}"/>
              </a:ext>
            </a:extLst>
          </p:cNvPr>
          <p:cNvSpPr txBox="1"/>
          <p:nvPr/>
        </p:nvSpPr>
        <p:spPr>
          <a:xfrm>
            <a:off x="1973179" y="2358380"/>
            <a:ext cx="8245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415885"/>
                </a:solidFill>
                <a:latin typeface="Glaukon" pitchFamily="2" charset="0"/>
              </a:rPr>
              <a:t>How might we…</a:t>
            </a:r>
          </a:p>
          <a:p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help consumers </a:t>
            </a:r>
            <a:r>
              <a:rPr lang="en-GB" sz="3200" b="1" dirty="0">
                <a:solidFill>
                  <a:srgbClr val="F8AF5A"/>
                </a:solidFill>
                <a:latin typeface="Glaukon" pitchFamily="2" charset="0"/>
              </a:rPr>
              <a:t>reduce</a:t>
            </a:r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 power consumption and make power supply more </a:t>
            </a:r>
            <a:r>
              <a:rPr lang="en-GB" sz="3200" b="1" dirty="0">
                <a:solidFill>
                  <a:srgbClr val="F8AF5A"/>
                </a:solidFill>
                <a:latin typeface="Glaukon" pitchFamily="2" charset="0"/>
              </a:rPr>
              <a:t>efficient</a:t>
            </a:r>
            <a:r>
              <a:rPr lang="en-GB" sz="3200" dirty="0">
                <a:solidFill>
                  <a:srgbClr val="F8AF5A"/>
                </a:solidFill>
                <a:latin typeface="Glaukon" pitchFamily="2" charset="0"/>
              </a:rPr>
              <a:t>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290A7D-B52B-71B0-7B06-B0451EDDF8C9}"/>
              </a:ext>
            </a:extLst>
          </p:cNvPr>
          <p:cNvGrpSpPr/>
          <p:nvPr/>
        </p:nvGrpSpPr>
        <p:grpSpPr>
          <a:xfrm>
            <a:off x="0" y="-7012104"/>
            <a:ext cx="6096001" cy="6858001"/>
            <a:chOff x="0" y="-1"/>
            <a:chExt cx="6096001" cy="68580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8F1B3B-1614-B0BB-69E3-D5220441595A}"/>
                </a:ext>
              </a:extLst>
            </p:cNvPr>
            <p:cNvSpPr/>
            <p:nvPr/>
          </p:nvSpPr>
          <p:spPr>
            <a:xfrm>
              <a:off x="1" y="-1"/>
              <a:ext cx="6096000" cy="6858001"/>
            </a:xfrm>
            <a:prstGeom prst="rect">
              <a:avLst/>
            </a:prstGeom>
            <a:solidFill>
              <a:srgbClr val="FDDC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TIME OF USE TARIFF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3E6BB6-7F90-E34C-C806-6980003F2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179" y="4845752"/>
              <a:ext cx="1800000" cy="180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5B198-FEF1-D5C7-C588-C11866091053}"/>
                </a:ext>
              </a:extLst>
            </p:cNvPr>
            <p:cNvSpPr txBox="1"/>
            <p:nvPr/>
          </p:nvSpPr>
          <p:spPr>
            <a:xfrm>
              <a:off x="0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415885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Consumers notified of energy price changes</a:t>
              </a:r>
            </a:p>
            <a:p>
              <a:endParaRPr lang="en-GB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8EA0F6-5D24-6CA0-A0B7-518CF73D9E01}"/>
              </a:ext>
            </a:extLst>
          </p:cNvPr>
          <p:cNvGrpSpPr/>
          <p:nvPr/>
        </p:nvGrpSpPr>
        <p:grpSpPr>
          <a:xfrm>
            <a:off x="6096000" y="7088833"/>
            <a:ext cx="6096000" cy="6858001"/>
            <a:chOff x="6096000" y="0"/>
            <a:chExt cx="6096000" cy="68580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9CBEC-DDB6-E6B6-6913-40C43CDCEF02}"/>
                </a:ext>
              </a:extLst>
            </p:cNvPr>
            <p:cNvSpPr/>
            <p:nvPr/>
          </p:nvSpPr>
          <p:spPr>
            <a:xfrm>
              <a:off x="6096000" y="0"/>
              <a:ext cx="6096000" cy="6858001"/>
            </a:xfrm>
            <a:prstGeom prst="rect">
              <a:avLst/>
            </a:prstGeom>
            <a:solidFill>
              <a:srgbClr val="415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GB" sz="6000" dirty="0">
                  <a:solidFill>
                    <a:schemeClr val="accent1"/>
                  </a:solidFill>
                  <a:latin typeface="Glaukon" pitchFamily="2" charset="0"/>
                </a:rPr>
                <a:t>FIXED TARIFF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50BBDEB-F5C4-E7BD-CB1C-E4D50B94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91999" y="194932"/>
              <a:ext cx="1800000" cy="18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0F775B-B61D-C3D0-B16C-CC4576D60285}"/>
                </a:ext>
              </a:extLst>
            </p:cNvPr>
            <p:cNvSpPr txBox="1"/>
            <p:nvPr/>
          </p:nvSpPr>
          <p:spPr>
            <a:xfrm>
              <a:off x="6096001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DDC82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Energy price remains constant</a:t>
              </a:r>
            </a:p>
            <a:p>
              <a:endParaRPr lang="en-GB" dirty="0">
                <a:solidFill>
                  <a:srgbClr val="FDDC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348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0" advClick="0" advTm="100">
        <p159:morph option="byObject"/>
      </p:transition>
    </mc:Choice>
    <mc:Fallback>
      <p:transition advClick="0" advTm="1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443E3-B8DF-A24A-8FB2-AD9B595F3398}"/>
              </a:ext>
            </a:extLst>
          </p:cNvPr>
          <p:cNvGrpSpPr/>
          <p:nvPr/>
        </p:nvGrpSpPr>
        <p:grpSpPr>
          <a:xfrm>
            <a:off x="0" y="-1"/>
            <a:ext cx="6096001" cy="6858001"/>
            <a:chOff x="0" y="-1"/>
            <a:chExt cx="6096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119204-59E1-D740-A8ED-4CF2F95406EC}"/>
                </a:ext>
              </a:extLst>
            </p:cNvPr>
            <p:cNvSpPr/>
            <p:nvPr/>
          </p:nvSpPr>
          <p:spPr>
            <a:xfrm>
              <a:off x="1" y="-1"/>
              <a:ext cx="6096000" cy="6858001"/>
            </a:xfrm>
            <a:prstGeom prst="rect">
              <a:avLst/>
            </a:prstGeom>
            <a:solidFill>
              <a:srgbClr val="FDD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TIME OF USE TARIFF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BFB0A8CF-CF70-908B-7E9D-9D7D959E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179" y="4845752"/>
              <a:ext cx="1800000" cy="18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5A3DAF-B698-A467-75F4-ECD5627BCA68}"/>
                </a:ext>
              </a:extLst>
            </p:cNvPr>
            <p:cNvSpPr txBox="1"/>
            <p:nvPr/>
          </p:nvSpPr>
          <p:spPr>
            <a:xfrm>
              <a:off x="0" y="2137379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415885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Consumers notified of energy price changes</a:t>
              </a:r>
            </a:p>
            <a:p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D2375A-26E3-D891-AE49-9BBBF46A9D38}"/>
              </a:ext>
            </a:extLst>
          </p:cNvPr>
          <p:cNvGrpSpPr/>
          <p:nvPr/>
        </p:nvGrpSpPr>
        <p:grpSpPr>
          <a:xfrm>
            <a:off x="6096000" y="0"/>
            <a:ext cx="6096000" cy="6858001"/>
            <a:chOff x="6096000" y="0"/>
            <a:chExt cx="6096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C2C34-A56B-BED9-C607-429C0CA9F99F}"/>
                </a:ext>
              </a:extLst>
            </p:cNvPr>
            <p:cNvSpPr/>
            <p:nvPr/>
          </p:nvSpPr>
          <p:spPr>
            <a:xfrm>
              <a:off x="6096000" y="0"/>
              <a:ext cx="6096000" cy="6858001"/>
            </a:xfrm>
            <a:prstGeom prst="rect">
              <a:avLst/>
            </a:prstGeom>
            <a:solidFill>
              <a:srgbClr val="415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GB" sz="6000" dirty="0">
                  <a:solidFill>
                    <a:schemeClr val="accent1"/>
                  </a:solidFill>
                  <a:latin typeface="Glaukon" pitchFamily="2" charset="0"/>
                </a:rPr>
                <a:t>FIXED TARIFF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8EF54D4-F7A3-87B0-257E-44AE3B5D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91999" y="194932"/>
              <a:ext cx="1800000" cy="180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A1CB49-F7F6-CDEB-2F05-58EFB2C2EFCC}"/>
                </a:ext>
              </a:extLst>
            </p:cNvPr>
            <p:cNvSpPr txBox="1"/>
            <p:nvPr/>
          </p:nvSpPr>
          <p:spPr>
            <a:xfrm>
              <a:off x="6096001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DDC82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Energy price remains constant</a:t>
              </a:r>
            </a:p>
            <a:p>
              <a:endParaRPr lang="en-GB" dirty="0">
                <a:solidFill>
                  <a:srgbClr val="FDDC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471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B42F4D-E901-5924-9354-E01FEEACD990}"/>
              </a:ext>
            </a:extLst>
          </p:cNvPr>
          <p:cNvGrpSpPr/>
          <p:nvPr/>
        </p:nvGrpSpPr>
        <p:grpSpPr>
          <a:xfrm>
            <a:off x="498164" y="2173713"/>
            <a:ext cx="3973692" cy="1938992"/>
            <a:chOff x="529695" y="407967"/>
            <a:chExt cx="3973692" cy="19389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7BA9CF-C29D-EAB3-DB3E-561E58045D03}"/>
                </a:ext>
              </a:extLst>
            </p:cNvPr>
            <p:cNvGrpSpPr/>
            <p:nvPr/>
          </p:nvGrpSpPr>
          <p:grpSpPr>
            <a:xfrm>
              <a:off x="2387334" y="511425"/>
              <a:ext cx="1733842" cy="1732076"/>
              <a:chOff x="2483067" y="4705528"/>
              <a:chExt cx="1192375" cy="1166048"/>
            </a:xfrm>
          </p:grpSpPr>
          <p:pic>
            <p:nvPicPr>
              <p:cNvPr id="14" name="Graphic 13" descr="Snowflake with solid fill">
                <a:extLst>
                  <a:ext uri="{FF2B5EF4-FFF2-40B4-BE49-F238E27FC236}">
                    <a16:creationId xmlns:a16="http://schemas.microsoft.com/office/drawing/2014/main" id="{B3C8B0B1-C27D-3618-B558-674D5DAEB1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-1575" t="-6120" r="1575" b="48658"/>
              <a:stretch/>
            </p:blipFill>
            <p:spPr>
              <a:xfrm rot="16200000">
                <a:off x="2235060" y="4953535"/>
                <a:ext cx="1166048" cy="670034"/>
              </a:xfrm>
              <a:prstGeom prst="rect">
                <a:avLst/>
              </a:prstGeom>
            </p:spPr>
          </p:pic>
          <p:pic>
            <p:nvPicPr>
              <p:cNvPr id="15" name="Graphic 14" descr="Sun with solid fill">
                <a:extLst>
                  <a:ext uri="{FF2B5EF4-FFF2-40B4-BE49-F238E27FC236}">
                    <a16:creationId xmlns:a16="http://schemas.microsoft.com/office/drawing/2014/main" id="{CC010E1B-DBD2-3B51-0F1A-B780AA5DE3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-2178" t="46325"/>
              <a:stretch/>
            </p:blipFill>
            <p:spPr>
              <a:xfrm rot="16200000">
                <a:off x="2962879" y="5033189"/>
                <a:ext cx="934319" cy="49080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AA71EA-9E31-3B40-9999-9CF92821574F}"/>
                </a:ext>
              </a:extLst>
            </p:cNvPr>
            <p:cNvSpPr txBox="1"/>
            <p:nvPr/>
          </p:nvSpPr>
          <p:spPr>
            <a:xfrm>
              <a:off x="529695" y="407967"/>
              <a:ext cx="39736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Power consumption in  </a:t>
              </a: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winter can be up to</a:t>
              </a:r>
            </a:p>
            <a:p>
              <a:r>
                <a:rPr lang="en-GB" sz="6600" b="1" dirty="0">
                  <a:solidFill>
                    <a:srgbClr val="F8AF5A"/>
                  </a:solidFill>
                  <a:latin typeface="Glaukon" pitchFamily="2" charset="0"/>
                </a:rPr>
                <a:t>1.8x</a:t>
              </a:r>
              <a:endParaRPr lang="en-GB" sz="2400" b="1" dirty="0">
                <a:solidFill>
                  <a:srgbClr val="F8AF5A"/>
                </a:solidFill>
                <a:latin typeface="Glaukon" pitchFamily="2" charset="0"/>
              </a:endParaRP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higher than in summer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47D66F2-7F18-EDEE-C7ED-DEAAADB2C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69" y="0"/>
            <a:ext cx="779526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443E3-B8DF-A24A-8FB2-AD9B595F3398}"/>
              </a:ext>
            </a:extLst>
          </p:cNvPr>
          <p:cNvGrpSpPr/>
          <p:nvPr/>
        </p:nvGrpSpPr>
        <p:grpSpPr>
          <a:xfrm>
            <a:off x="0" y="-1"/>
            <a:ext cx="6096001" cy="6858001"/>
            <a:chOff x="0" y="-1"/>
            <a:chExt cx="6096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119204-59E1-D740-A8ED-4CF2F95406EC}"/>
                </a:ext>
              </a:extLst>
            </p:cNvPr>
            <p:cNvSpPr/>
            <p:nvPr/>
          </p:nvSpPr>
          <p:spPr>
            <a:xfrm>
              <a:off x="1" y="-1"/>
              <a:ext cx="6096000" cy="6858001"/>
            </a:xfrm>
            <a:prstGeom prst="rect">
              <a:avLst/>
            </a:prstGeom>
            <a:solidFill>
              <a:srgbClr val="FDDC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TIME OF USE TARIFF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BFB0A8CF-CF70-908B-7E9D-9D7D959E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3179" y="4845752"/>
              <a:ext cx="1800000" cy="18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5A3DAF-B698-A467-75F4-ECD5627BCA68}"/>
                </a:ext>
              </a:extLst>
            </p:cNvPr>
            <p:cNvSpPr txBox="1"/>
            <p:nvPr/>
          </p:nvSpPr>
          <p:spPr>
            <a:xfrm>
              <a:off x="0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415885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Consumers notified of energy price changes</a:t>
              </a:r>
            </a:p>
            <a:p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D2375A-26E3-D891-AE49-9BBBF46A9D38}"/>
              </a:ext>
            </a:extLst>
          </p:cNvPr>
          <p:cNvGrpSpPr/>
          <p:nvPr/>
        </p:nvGrpSpPr>
        <p:grpSpPr>
          <a:xfrm>
            <a:off x="6096000" y="0"/>
            <a:ext cx="6096000" cy="6858001"/>
            <a:chOff x="6096000" y="0"/>
            <a:chExt cx="6096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C2C34-A56B-BED9-C607-429C0CA9F99F}"/>
                </a:ext>
              </a:extLst>
            </p:cNvPr>
            <p:cNvSpPr/>
            <p:nvPr/>
          </p:nvSpPr>
          <p:spPr>
            <a:xfrm>
              <a:off x="6096000" y="0"/>
              <a:ext cx="6096000" cy="6858001"/>
            </a:xfrm>
            <a:prstGeom prst="rect">
              <a:avLst/>
            </a:prstGeom>
            <a:solidFill>
              <a:srgbClr val="415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GB" sz="6000" dirty="0">
                  <a:solidFill>
                    <a:schemeClr val="accent1"/>
                  </a:solidFill>
                  <a:latin typeface="Glaukon" pitchFamily="2" charset="0"/>
                </a:rPr>
                <a:t>FIXED TARIFF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8EF54D4-F7A3-87B0-257E-44AE3B5D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91999" y="194932"/>
              <a:ext cx="1800000" cy="180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A1CB49-F7F6-CDEB-2F05-58EFB2C2EFCC}"/>
                </a:ext>
              </a:extLst>
            </p:cNvPr>
            <p:cNvSpPr txBox="1"/>
            <p:nvPr/>
          </p:nvSpPr>
          <p:spPr>
            <a:xfrm>
              <a:off x="6096001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DDC82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Energy price remains constant</a:t>
              </a:r>
            </a:p>
            <a:p>
              <a:endParaRPr lang="en-GB" dirty="0">
                <a:solidFill>
                  <a:srgbClr val="FDDC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094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17736-F049-05FD-900D-DAB0D68212CF}"/>
              </a:ext>
            </a:extLst>
          </p:cNvPr>
          <p:cNvGrpSpPr/>
          <p:nvPr/>
        </p:nvGrpSpPr>
        <p:grpSpPr>
          <a:xfrm>
            <a:off x="498164" y="2173713"/>
            <a:ext cx="3973692" cy="1938992"/>
            <a:chOff x="529695" y="407967"/>
            <a:chExt cx="3973692" cy="19389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51A49F-4730-5572-E47A-1E821149CFAB}"/>
                </a:ext>
              </a:extLst>
            </p:cNvPr>
            <p:cNvGrpSpPr/>
            <p:nvPr/>
          </p:nvGrpSpPr>
          <p:grpSpPr>
            <a:xfrm>
              <a:off x="2387334" y="511425"/>
              <a:ext cx="1733842" cy="1732076"/>
              <a:chOff x="2483067" y="4705528"/>
              <a:chExt cx="1192375" cy="1166048"/>
            </a:xfrm>
          </p:grpSpPr>
          <p:pic>
            <p:nvPicPr>
              <p:cNvPr id="12" name="Graphic 11" descr="Snowflake with solid fill">
                <a:extLst>
                  <a:ext uri="{FF2B5EF4-FFF2-40B4-BE49-F238E27FC236}">
                    <a16:creationId xmlns:a16="http://schemas.microsoft.com/office/drawing/2014/main" id="{A09DFD9A-108D-BFFC-1EEB-674F32D8E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-1575" t="-6120" r="1575" b="48658"/>
              <a:stretch/>
            </p:blipFill>
            <p:spPr>
              <a:xfrm rot="16200000">
                <a:off x="2235060" y="4953535"/>
                <a:ext cx="1166048" cy="670034"/>
              </a:xfrm>
              <a:prstGeom prst="rect">
                <a:avLst/>
              </a:prstGeom>
            </p:spPr>
          </p:pic>
          <p:pic>
            <p:nvPicPr>
              <p:cNvPr id="14" name="Graphic 13" descr="Sun with solid fill">
                <a:extLst>
                  <a:ext uri="{FF2B5EF4-FFF2-40B4-BE49-F238E27FC236}">
                    <a16:creationId xmlns:a16="http://schemas.microsoft.com/office/drawing/2014/main" id="{1C535497-A48B-5F9A-A77B-94679533E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-2178" t="46325"/>
              <a:stretch/>
            </p:blipFill>
            <p:spPr>
              <a:xfrm rot="16200000">
                <a:off x="2962879" y="5033189"/>
                <a:ext cx="934319" cy="49080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457237-9601-BDE5-B23B-56B79910D9CD}"/>
                </a:ext>
              </a:extLst>
            </p:cNvPr>
            <p:cNvSpPr txBox="1"/>
            <p:nvPr/>
          </p:nvSpPr>
          <p:spPr>
            <a:xfrm>
              <a:off x="529695" y="407967"/>
              <a:ext cx="39736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Power consumption in  </a:t>
              </a: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winter can be up to</a:t>
              </a:r>
            </a:p>
            <a:p>
              <a:r>
                <a:rPr lang="en-GB" sz="6600" b="1" dirty="0">
                  <a:solidFill>
                    <a:srgbClr val="F8AF5A"/>
                  </a:solidFill>
                  <a:latin typeface="Glaukon" pitchFamily="2" charset="0"/>
                </a:rPr>
                <a:t>1.8x</a:t>
              </a:r>
              <a:endParaRPr lang="en-GB" sz="2400" b="1" dirty="0">
                <a:solidFill>
                  <a:srgbClr val="F8AF5A"/>
                </a:solidFill>
                <a:latin typeface="Glaukon" pitchFamily="2" charset="0"/>
              </a:endParaRP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higher than in summer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C1815F7-9BE7-3F59-BF93-C9246EE4C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9" y="-1"/>
            <a:ext cx="7795260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0D2375A-26E3-D891-AE49-9BBBF46A9D38}"/>
              </a:ext>
            </a:extLst>
          </p:cNvPr>
          <p:cNvGrpSpPr/>
          <p:nvPr/>
        </p:nvGrpSpPr>
        <p:grpSpPr>
          <a:xfrm>
            <a:off x="12366821" y="0"/>
            <a:ext cx="6096000" cy="6858001"/>
            <a:chOff x="6096000" y="0"/>
            <a:chExt cx="6096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C2C34-A56B-BED9-C607-429C0CA9F99F}"/>
                </a:ext>
              </a:extLst>
            </p:cNvPr>
            <p:cNvSpPr/>
            <p:nvPr/>
          </p:nvSpPr>
          <p:spPr>
            <a:xfrm>
              <a:off x="6096000" y="0"/>
              <a:ext cx="6096000" cy="6858001"/>
            </a:xfrm>
            <a:prstGeom prst="rect">
              <a:avLst/>
            </a:prstGeom>
            <a:solidFill>
              <a:srgbClr val="415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GB" sz="6000" dirty="0">
                  <a:solidFill>
                    <a:schemeClr val="accent1"/>
                  </a:solidFill>
                  <a:latin typeface="Glaukon" pitchFamily="2" charset="0"/>
                </a:rPr>
                <a:t>FIXED TARIFF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8EF54D4-F7A3-87B0-257E-44AE3B5D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1999" y="194932"/>
              <a:ext cx="1800000" cy="180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A1CB49-F7F6-CDEB-2F05-58EFB2C2EFCC}"/>
                </a:ext>
              </a:extLst>
            </p:cNvPr>
            <p:cNvSpPr txBox="1"/>
            <p:nvPr/>
          </p:nvSpPr>
          <p:spPr>
            <a:xfrm>
              <a:off x="6096001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DDC82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Energy price remains constant</a:t>
              </a:r>
            </a:p>
            <a:p>
              <a:endParaRPr lang="en-GB" dirty="0">
                <a:solidFill>
                  <a:srgbClr val="FDDC8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443E3-B8DF-A24A-8FB2-AD9B595F3398}"/>
              </a:ext>
            </a:extLst>
          </p:cNvPr>
          <p:cNvGrpSpPr/>
          <p:nvPr/>
        </p:nvGrpSpPr>
        <p:grpSpPr>
          <a:xfrm>
            <a:off x="-6270822" y="-1"/>
            <a:ext cx="6096001" cy="6858001"/>
            <a:chOff x="0" y="-1"/>
            <a:chExt cx="6096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119204-59E1-D740-A8ED-4CF2F95406EC}"/>
                </a:ext>
              </a:extLst>
            </p:cNvPr>
            <p:cNvSpPr/>
            <p:nvPr/>
          </p:nvSpPr>
          <p:spPr>
            <a:xfrm>
              <a:off x="1" y="-1"/>
              <a:ext cx="6096000" cy="6858001"/>
            </a:xfrm>
            <a:prstGeom prst="rect">
              <a:avLst/>
            </a:prstGeom>
            <a:solidFill>
              <a:srgbClr val="FDDC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6000" b="1" dirty="0">
                  <a:solidFill>
                    <a:srgbClr val="2D2E2F"/>
                  </a:solidFill>
                  <a:latin typeface="Glaukon" pitchFamily="2" charset="0"/>
                </a:rPr>
                <a:t>TIME OF USE TARIFF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BFB0A8CF-CF70-908B-7E9D-9D7D959E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3179" y="4845752"/>
              <a:ext cx="1800000" cy="18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5A3DAF-B698-A467-75F4-ECD5627BCA68}"/>
                </a:ext>
              </a:extLst>
            </p:cNvPr>
            <p:cNvSpPr txBox="1"/>
            <p:nvPr/>
          </p:nvSpPr>
          <p:spPr>
            <a:xfrm>
              <a:off x="0" y="2127547"/>
              <a:ext cx="60959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415885"/>
                  </a:solidFill>
                  <a:effectLst/>
                  <a:uLnTx/>
                  <a:uFillTx/>
                  <a:latin typeface="Glaukon" pitchFamily="2" charset="0"/>
                  <a:ea typeface="+mn-ea"/>
                  <a:cs typeface="+mn-cs"/>
                </a:rPr>
                <a:t>Consumers notified of energy price changes</a:t>
              </a:r>
            </a:p>
            <a:p>
              <a:endParaRPr lang="en-GB" dirty="0"/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:a16="http://schemas.microsoft.com/office/drawing/2014/main" id="{DC7BC5D7-4562-FA98-E25F-3D9BD7E5B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1F3B8-9C9F-9724-0B3B-197106B0FC0F}"/>
              </a:ext>
            </a:extLst>
          </p:cNvPr>
          <p:cNvSpPr txBox="1"/>
          <p:nvPr/>
        </p:nvSpPr>
        <p:spPr>
          <a:xfrm>
            <a:off x="498164" y="7118770"/>
            <a:ext cx="3973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Households on a </a:t>
            </a:r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variable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tariff consume</a:t>
            </a:r>
          </a:p>
          <a:p>
            <a:r>
              <a:rPr lang="en-GB" sz="6600" b="1" dirty="0">
                <a:solidFill>
                  <a:srgbClr val="F8AF5A"/>
                </a:solidFill>
                <a:latin typeface="Glaukon" pitchFamily="2" charset="0"/>
              </a:rPr>
              <a:t>~10%</a:t>
            </a:r>
            <a:r>
              <a:rPr lang="en-GB" sz="2400" b="1" dirty="0">
                <a:solidFill>
                  <a:srgbClr val="F8AF5A"/>
                </a:solidFill>
                <a:latin typeface="Glaukon" pitchFamily="2" charset="0"/>
              </a:rPr>
              <a:t> </a:t>
            </a:r>
          </a:p>
          <a:p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less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power than those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On a standard tariff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EADD65-A928-A1E9-6921-9305135B01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8" y="6813684"/>
            <a:ext cx="7845632" cy="6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9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17736-F049-05FD-900D-DAB0D68212CF}"/>
              </a:ext>
            </a:extLst>
          </p:cNvPr>
          <p:cNvGrpSpPr/>
          <p:nvPr/>
        </p:nvGrpSpPr>
        <p:grpSpPr>
          <a:xfrm>
            <a:off x="498164" y="650897"/>
            <a:ext cx="3973692" cy="1938992"/>
            <a:chOff x="529695" y="407967"/>
            <a:chExt cx="3973692" cy="19389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51A49F-4730-5572-E47A-1E821149CFAB}"/>
                </a:ext>
              </a:extLst>
            </p:cNvPr>
            <p:cNvGrpSpPr/>
            <p:nvPr/>
          </p:nvGrpSpPr>
          <p:grpSpPr>
            <a:xfrm>
              <a:off x="2387334" y="511425"/>
              <a:ext cx="1733842" cy="1732076"/>
              <a:chOff x="2483067" y="4705528"/>
              <a:chExt cx="1192375" cy="1166048"/>
            </a:xfrm>
          </p:grpSpPr>
          <p:pic>
            <p:nvPicPr>
              <p:cNvPr id="12" name="Graphic 11" descr="Snowflake with solid fill">
                <a:extLst>
                  <a:ext uri="{FF2B5EF4-FFF2-40B4-BE49-F238E27FC236}">
                    <a16:creationId xmlns:a16="http://schemas.microsoft.com/office/drawing/2014/main" id="{A09DFD9A-108D-BFFC-1EEB-674F32D8E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-1575" t="-6120" r="1575" b="48658"/>
              <a:stretch/>
            </p:blipFill>
            <p:spPr>
              <a:xfrm rot="16200000">
                <a:off x="2235060" y="4953535"/>
                <a:ext cx="1166048" cy="670034"/>
              </a:xfrm>
              <a:prstGeom prst="rect">
                <a:avLst/>
              </a:prstGeom>
            </p:spPr>
          </p:pic>
          <p:pic>
            <p:nvPicPr>
              <p:cNvPr id="14" name="Graphic 13" descr="Sun with solid fill">
                <a:extLst>
                  <a:ext uri="{FF2B5EF4-FFF2-40B4-BE49-F238E27FC236}">
                    <a16:creationId xmlns:a16="http://schemas.microsoft.com/office/drawing/2014/main" id="{1C535497-A48B-5F9A-A77B-94679533E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-2178" t="46325"/>
              <a:stretch/>
            </p:blipFill>
            <p:spPr>
              <a:xfrm rot="16200000">
                <a:off x="2962879" y="5033189"/>
                <a:ext cx="934319" cy="49080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457237-9601-BDE5-B23B-56B79910D9CD}"/>
                </a:ext>
              </a:extLst>
            </p:cNvPr>
            <p:cNvSpPr txBox="1"/>
            <p:nvPr/>
          </p:nvSpPr>
          <p:spPr>
            <a:xfrm>
              <a:off x="529695" y="407967"/>
              <a:ext cx="39736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Power consumption in  </a:t>
              </a: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winter can be up to</a:t>
              </a:r>
            </a:p>
            <a:p>
              <a:r>
                <a:rPr lang="en-GB" sz="6600" b="1" dirty="0">
                  <a:solidFill>
                    <a:srgbClr val="F8AF5A"/>
                  </a:solidFill>
                  <a:latin typeface="Glaukon" pitchFamily="2" charset="0"/>
                </a:rPr>
                <a:t>1.8x</a:t>
              </a:r>
              <a:endParaRPr lang="en-GB" sz="2400" b="1" dirty="0">
                <a:solidFill>
                  <a:srgbClr val="F8AF5A"/>
                </a:solidFill>
                <a:latin typeface="Glaukon" pitchFamily="2" charset="0"/>
              </a:endParaRPr>
            </a:p>
            <a:p>
              <a:r>
                <a:rPr lang="en-GB" dirty="0">
                  <a:solidFill>
                    <a:srgbClr val="415885"/>
                  </a:solidFill>
                  <a:latin typeface="Glaukon" pitchFamily="2" charset="0"/>
                </a:rPr>
                <a:t>higher than in summer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C1815F7-9BE7-3F59-BF93-C9246EE4C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9" y="-6858001"/>
            <a:ext cx="7795260" cy="685800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DC7BC5D7-4562-FA98-E25F-3D9BD7E5B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1F3B8-9C9F-9724-0B3B-197106B0FC0F}"/>
              </a:ext>
            </a:extLst>
          </p:cNvPr>
          <p:cNvSpPr txBox="1"/>
          <p:nvPr/>
        </p:nvSpPr>
        <p:spPr>
          <a:xfrm>
            <a:off x="498164" y="3406842"/>
            <a:ext cx="3973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Households on a </a:t>
            </a:r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variable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tariff consume</a:t>
            </a:r>
          </a:p>
          <a:p>
            <a:r>
              <a:rPr lang="en-GB" sz="6600" b="1" dirty="0">
                <a:solidFill>
                  <a:srgbClr val="F8AF5A"/>
                </a:solidFill>
                <a:latin typeface="Glaukon" pitchFamily="2" charset="0"/>
              </a:rPr>
              <a:t>~10%</a:t>
            </a:r>
            <a:r>
              <a:rPr lang="en-GB" sz="2400" b="1" dirty="0">
                <a:solidFill>
                  <a:srgbClr val="F8AF5A"/>
                </a:solidFill>
                <a:latin typeface="Glaukon" pitchFamily="2" charset="0"/>
              </a:rPr>
              <a:t> </a:t>
            </a:r>
          </a:p>
          <a:p>
            <a:r>
              <a:rPr lang="en-GB" b="1" dirty="0">
                <a:solidFill>
                  <a:srgbClr val="415885"/>
                </a:solidFill>
                <a:latin typeface="Glaukon" pitchFamily="2" charset="0"/>
              </a:rPr>
              <a:t>less</a:t>
            </a:r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 power than those</a:t>
            </a:r>
          </a:p>
          <a:p>
            <a:r>
              <a:rPr lang="en-GB" dirty="0">
                <a:solidFill>
                  <a:srgbClr val="415885"/>
                </a:solidFill>
                <a:latin typeface="Glaukon" pitchFamily="2" charset="0"/>
              </a:rPr>
              <a:t>On a standard tariff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EADD65-A928-A1E9-6921-9305135B0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8" y="-44316"/>
            <a:ext cx="7845632" cy="6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1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FE3"/>
      </a:accent1>
      <a:accent2>
        <a:srgbClr val="B15C36"/>
      </a:accent2>
      <a:accent3>
        <a:srgbClr val="41588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1474</TotalTime>
  <Words>1047</Words>
  <Application>Microsoft Office PowerPoint</Application>
  <PresentationFormat>Widescreen</PresentationFormat>
  <Paragraphs>493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Glaukon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Trihao Van</dc:creator>
  <cp:lastModifiedBy>Trihao Van</cp:lastModifiedBy>
  <cp:revision>13</cp:revision>
  <dcterms:created xsi:type="dcterms:W3CDTF">2022-10-20T15:41:23Z</dcterms:created>
  <dcterms:modified xsi:type="dcterms:W3CDTF">2022-11-07T05:55:02Z</dcterms:modified>
</cp:coreProperties>
</file>