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9" r:id="rId2"/>
    <p:sldId id="261" r:id="rId3"/>
    <p:sldId id="290" r:id="rId4"/>
    <p:sldId id="291" r:id="rId5"/>
    <p:sldId id="289"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90"/>
            <p14:sldId id="291"/>
            <p14:sldId id="289"/>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 name="Status Update" id="{521DEF98-8796-4632-831A-16252E9A6054}">
          <p14:sldIdLst/>
        </p14:section>
        <p14:section name="Timeline" id="{CF24EBA6-C924-424D-AC31-A4B9992A87E0}">
          <p14:sldIdLst/>
        </p14:section>
        <p14:section name="Next Steps and Action Items" id="{C24C98EC-938D-4034-8DB8-5E8DBF16E3CB}">
          <p14:sldIdLst/>
        </p14:section>
        <p14:section name="Appendix" id="{E35CCD6A-2288-476E-BC93-C75323AE1F32}">
          <p14:sldIdLst>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p:scale>
          <a:sx n="66" d="100"/>
          <a:sy n="66" d="100"/>
        </p:scale>
        <p:origin x="-1188" y="-90"/>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10/5/2019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9053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10/5/2019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Visio_Drawing1111.vsdx"/><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package" Target="../embeddings/Microsoft_Visio_Drawing2222.vsdx"/><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image" Target="../media/image19.emf"/><Relationship Id="rId5" Type="http://schemas.openxmlformats.org/officeDocument/2006/relationships/package" Target="../embeddings/Microsoft_Visio_Drawing4333.vsdx"/><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image" Target="../media/image20.emf"/><Relationship Id="rId5" Type="http://schemas.openxmlformats.org/officeDocument/2006/relationships/package" Target="../embeddings/Microsoft_Visio_Drawing5444.vsdx"/><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image" Target="../media/image21.emf"/><Relationship Id="rId5" Type="http://schemas.openxmlformats.org/officeDocument/2006/relationships/package" Target="../embeddings/Microsoft_Visio_Drawing6555.vsdx"/><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package" Target="../embeddings/Microsoft_Visio_Drawing7666.vsdx"/><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package" Target="../embeddings/Microsoft_Visio_Drawing8777.vsdx"/><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vmlDrawing" Target="../drawings/vmlDrawing8.vml"/><Relationship Id="rId6" Type="http://schemas.openxmlformats.org/officeDocument/2006/relationships/image" Target="../media/image24.emf"/><Relationship Id="rId5" Type="http://schemas.openxmlformats.org/officeDocument/2006/relationships/package" Target="../embeddings/Microsoft_Visio_Drawing9888.vsdx"/><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0" y="0"/>
            <a:ext cx="7772400" cy="761999"/>
          </a:xfrm>
        </p:spPr>
        <p:txBody>
          <a:bodyPr>
            <a:noAutofit/>
          </a:bodyPr>
          <a:lstStyle/>
          <a:p>
            <a:r>
              <a:rPr lang="id-ID" sz="4000" b="1" dirty="0" smtClean="0">
                <a:latin typeface="Algerian" pitchFamily="82" charset="0"/>
              </a:rPr>
              <a:t>KELOMPOK OKSIGEN</a:t>
            </a:r>
            <a:endParaRPr lang="en-US" sz="4000" b="1" dirty="0">
              <a:latin typeface="Algerian" pitchFamily="82" charset="0"/>
            </a:endParaRPr>
          </a:p>
        </p:txBody>
      </p:sp>
      <p:sp>
        <p:nvSpPr>
          <p:cNvPr id="3" name="Subtitle 2"/>
          <p:cNvSpPr>
            <a:spLocks noGrp="1"/>
          </p:cNvSpPr>
          <p:nvPr>
            <p:ph type="subTitle" idx="1"/>
            <p:custDataLst>
              <p:tags r:id="rId3"/>
            </p:custDataLst>
          </p:nvPr>
        </p:nvSpPr>
        <p:spPr>
          <a:xfrm>
            <a:off x="3419872" y="1628800"/>
            <a:ext cx="5275052" cy="1921768"/>
          </a:xfrm>
        </p:spPr>
        <p:txBody>
          <a:bodyPr>
            <a:normAutofit/>
          </a:bodyPr>
          <a:lstStyle/>
          <a:p>
            <a:r>
              <a:rPr lang="id-ID" sz="2000" b="1" dirty="0" smtClean="0"/>
              <a:t>ANGGOTA</a:t>
            </a:r>
          </a:p>
          <a:p>
            <a:pPr marL="285750" indent="-285750">
              <a:buFont typeface="Arial" pitchFamily="34" charset="0"/>
              <a:buChar char="•"/>
            </a:pPr>
            <a:r>
              <a:rPr lang="id-ID" sz="2000" dirty="0" smtClean="0"/>
              <a:t>Dina Ayunita  P</a:t>
            </a:r>
          </a:p>
          <a:p>
            <a:pPr marL="285750" indent="-285750">
              <a:buFont typeface="Arial" pitchFamily="34" charset="0"/>
              <a:buChar char="•"/>
            </a:pPr>
            <a:r>
              <a:rPr lang="id-ID" sz="2000" dirty="0" smtClean="0"/>
              <a:t>Rezky Febrian</a:t>
            </a:r>
          </a:p>
          <a:p>
            <a:pPr marL="285750" indent="-285750">
              <a:buFont typeface="Arial" pitchFamily="34" charset="0"/>
              <a:buChar char="•"/>
            </a:pPr>
            <a:r>
              <a:rPr lang="id-ID" sz="2000" dirty="0" smtClean="0"/>
              <a:t>Rifka Alfauziyah</a:t>
            </a:r>
          </a:p>
          <a:p>
            <a:pPr marL="285750" indent="-285750">
              <a:buFont typeface="Arial" pitchFamily="34" charset="0"/>
              <a:buChar char="•"/>
            </a:pPr>
            <a:r>
              <a:rPr lang="id-ID" sz="2000" dirty="0" smtClean="0"/>
              <a:t>Trihayu Mulyantasi</a:t>
            </a:r>
            <a:endParaRPr lang="en-US" sz="2000" dirty="0" smtClean="0"/>
          </a:p>
          <a:p>
            <a:endParaRPr lang="en-US" dirty="0"/>
          </a:p>
        </p:txBody>
      </p:sp>
      <p:sp>
        <p:nvSpPr>
          <p:cNvPr id="4" name="Title 1"/>
          <p:cNvSpPr txBox="1">
            <a:spLocks/>
          </p:cNvSpPr>
          <p:nvPr>
            <p:custDataLst>
              <p:tags r:id="rId4"/>
            </p:custDataLst>
          </p:nvPr>
        </p:nvSpPr>
        <p:spPr>
          <a:xfrm>
            <a:off x="327992" y="722785"/>
            <a:ext cx="7772400" cy="76199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sz="3200" b="1" dirty="0" smtClean="0"/>
              <a:t>APLIKASI TOKO KLONTONG O2</a:t>
            </a:r>
            <a:endParaRPr lang="en-US" sz="3200" b="1"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1556792"/>
            <a:ext cx="4648200" cy="914400"/>
          </a:xfrm>
        </p:spPr>
        <p:txBody>
          <a:bodyPr/>
          <a:lstStyle/>
          <a:p>
            <a:r>
              <a:rPr lang="id-ID" b="1" dirty="0" smtClean="0"/>
              <a:t>Form Laporan Supplier </a:t>
            </a:r>
            <a:endParaRPr lang="en-US" b="1" dirty="0"/>
          </a:p>
        </p:txBody>
      </p:sp>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pic>
        <p:nvPicPr>
          <p:cNvPr id="5" name="Picture 4"/>
          <p:cNvPicPr/>
          <p:nvPr/>
        </p:nvPicPr>
        <p:blipFill>
          <a:blip r:embed="rId4"/>
          <a:stretch>
            <a:fillRect/>
          </a:stretch>
        </p:blipFill>
        <p:spPr>
          <a:xfrm>
            <a:off x="395536" y="2060848"/>
            <a:ext cx="8352928" cy="4649842"/>
          </a:xfrm>
          <a:prstGeom prst="rect">
            <a:avLst/>
          </a:prstGeom>
        </p:spPr>
      </p:pic>
    </p:spTree>
    <p:custDataLst>
      <p:tags r:id="rId1"/>
    </p:custDataLst>
    <p:extLst>
      <p:ext uri="{BB962C8B-B14F-4D97-AF65-F5344CB8AC3E}">
        <p14:creationId xmlns:p14="http://schemas.microsoft.com/office/powerpoint/2010/main" val="2674361297"/>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1508867"/>
            <a:ext cx="6552728" cy="914400"/>
          </a:xfrm>
        </p:spPr>
        <p:txBody>
          <a:bodyPr>
            <a:normAutofit/>
          </a:bodyPr>
          <a:lstStyle/>
          <a:p>
            <a:r>
              <a:rPr lang="id-ID" b="1" dirty="0" smtClean="0"/>
              <a:t>Form Transaksi Penjualan Barang </a:t>
            </a:r>
            <a:endParaRPr lang="en-US" b="1" dirty="0"/>
          </a:p>
        </p:txBody>
      </p:sp>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pic>
        <p:nvPicPr>
          <p:cNvPr id="6" name="Picture 5"/>
          <p:cNvPicPr/>
          <p:nvPr/>
        </p:nvPicPr>
        <p:blipFill>
          <a:blip r:embed="rId4"/>
          <a:stretch>
            <a:fillRect/>
          </a:stretch>
        </p:blipFill>
        <p:spPr>
          <a:xfrm>
            <a:off x="395536" y="2147659"/>
            <a:ext cx="8352928" cy="4521701"/>
          </a:xfrm>
          <a:prstGeom prst="rect">
            <a:avLst/>
          </a:prstGeom>
        </p:spPr>
      </p:pic>
    </p:spTree>
    <p:custDataLst>
      <p:tags r:id="rId1"/>
    </p:custDataLst>
    <p:extLst>
      <p:ext uri="{BB962C8B-B14F-4D97-AF65-F5344CB8AC3E}">
        <p14:creationId xmlns:p14="http://schemas.microsoft.com/office/powerpoint/2010/main" val="170316491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508867"/>
            <a:ext cx="6552728" cy="914400"/>
          </a:xfrm>
        </p:spPr>
        <p:txBody>
          <a:bodyPr>
            <a:normAutofit/>
          </a:bodyPr>
          <a:lstStyle/>
          <a:p>
            <a:r>
              <a:rPr lang="id-ID" b="1" dirty="0" smtClean="0"/>
              <a:t>Form Panduan Aplikasi </a:t>
            </a:r>
            <a:endParaRPr lang="en-US" b="1" dirty="0"/>
          </a:p>
        </p:txBody>
      </p:sp>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pic>
        <p:nvPicPr>
          <p:cNvPr id="5" name="Picture 4"/>
          <p:cNvPicPr/>
          <p:nvPr/>
        </p:nvPicPr>
        <p:blipFill>
          <a:blip r:embed="rId4"/>
          <a:stretch>
            <a:fillRect/>
          </a:stretch>
        </p:blipFill>
        <p:spPr>
          <a:xfrm>
            <a:off x="539552" y="1988840"/>
            <a:ext cx="8064896" cy="4680520"/>
          </a:xfrm>
          <a:prstGeom prst="rect">
            <a:avLst/>
          </a:prstGeom>
        </p:spPr>
      </p:pic>
    </p:spTree>
    <p:custDataLst>
      <p:tags r:id="rId1"/>
    </p:custDataLst>
    <p:extLst>
      <p:ext uri="{BB962C8B-B14F-4D97-AF65-F5344CB8AC3E}">
        <p14:creationId xmlns:p14="http://schemas.microsoft.com/office/powerpoint/2010/main" val="2536812637"/>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1508867"/>
            <a:ext cx="6552728" cy="914400"/>
          </a:xfrm>
        </p:spPr>
        <p:txBody>
          <a:bodyPr>
            <a:normAutofit/>
          </a:bodyPr>
          <a:lstStyle/>
          <a:p>
            <a:r>
              <a:rPr lang="id-ID" b="1" dirty="0" smtClean="0"/>
              <a:t>Form Tentang Aplikasi</a:t>
            </a:r>
            <a:endParaRPr lang="en-US" b="1" dirty="0"/>
          </a:p>
        </p:txBody>
      </p:sp>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pic>
        <p:nvPicPr>
          <p:cNvPr id="6" name="Picture 5"/>
          <p:cNvPicPr/>
          <p:nvPr/>
        </p:nvPicPr>
        <p:blipFill>
          <a:blip r:embed="rId4"/>
          <a:stretch>
            <a:fillRect/>
          </a:stretch>
        </p:blipFill>
        <p:spPr>
          <a:xfrm>
            <a:off x="395536" y="1988840"/>
            <a:ext cx="8424936" cy="4738028"/>
          </a:xfrm>
          <a:prstGeom prst="rect">
            <a:avLst/>
          </a:prstGeom>
        </p:spPr>
      </p:pic>
    </p:spTree>
    <p:custDataLst>
      <p:tags r:id="rId1"/>
    </p:custDataLst>
    <p:extLst>
      <p:ext uri="{BB962C8B-B14F-4D97-AF65-F5344CB8AC3E}">
        <p14:creationId xmlns:p14="http://schemas.microsoft.com/office/powerpoint/2010/main" val="364325443"/>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15616" y="548680"/>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ERD (ENTITY RELATION DIAGRAM</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9" name="Object 8"/>
          <p:cNvGraphicFramePr>
            <a:graphicFrameLocks noChangeAspect="1"/>
          </p:cNvGraphicFramePr>
          <p:nvPr>
            <p:extLst>
              <p:ext uri="{D42A27DB-BD31-4B8C-83A1-F6EECF244321}">
                <p14:modId xmlns:p14="http://schemas.microsoft.com/office/powerpoint/2010/main" val="3545420843"/>
              </p:ext>
            </p:extLst>
          </p:nvPr>
        </p:nvGraphicFramePr>
        <p:xfrm>
          <a:off x="0" y="1268760"/>
          <a:ext cx="9036496" cy="5544616"/>
        </p:xfrm>
        <a:graphic>
          <a:graphicData uri="http://schemas.openxmlformats.org/presentationml/2006/ole">
            <mc:AlternateContent xmlns:mc="http://schemas.openxmlformats.org/markup-compatibility/2006">
              <mc:Choice xmlns:v="urn:schemas-microsoft-com:vml" Requires="v">
                <p:oleObj spid="_x0000_s1036" r:id="rId5" imgW="13820703" imgH="6972384" progId="Visio.Drawing.15">
                  <p:embed/>
                </p:oleObj>
              </mc:Choice>
              <mc:Fallback>
                <p:oleObj r:id="rId5" imgW="13820703" imgH="6972384"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68760"/>
                        <a:ext cx="9036496" cy="554461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701690146"/>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15616" y="548680"/>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CDM (CONCEPTUAL DATA MODEL)</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6" name="Object 5"/>
          <p:cNvGraphicFramePr>
            <a:graphicFrameLocks noChangeAspect="1"/>
          </p:cNvGraphicFramePr>
          <p:nvPr>
            <p:extLst>
              <p:ext uri="{D42A27DB-BD31-4B8C-83A1-F6EECF244321}">
                <p14:modId xmlns:p14="http://schemas.microsoft.com/office/powerpoint/2010/main" val="294582422"/>
              </p:ext>
            </p:extLst>
          </p:nvPr>
        </p:nvGraphicFramePr>
        <p:xfrm>
          <a:off x="395536" y="1268760"/>
          <a:ext cx="8220075" cy="5570038"/>
        </p:xfrm>
        <a:graphic>
          <a:graphicData uri="http://schemas.openxmlformats.org/presentationml/2006/ole">
            <mc:AlternateContent xmlns:mc="http://schemas.openxmlformats.org/markup-compatibility/2006">
              <mc:Choice xmlns:v="urn:schemas-microsoft-com:vml" Requires="v">
                <p:oleObj spid="_x0000_s2060" r:id="rId5" imgW="9344003" imgH="6562625" progId="Visio.Drawing.15">
                  <p:embed/>
                </p:oleObj>
              </mc:Choice>
              <mc:Fallback>
                <p:oleObj r:id="rId5" imgW="9344003" imgH="6562625"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268760"/>
                        <a:ext cx="8220075" cy="557003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935432427"/>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51720" y="498376"/>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DATA FLOW DIAGRAM</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3" name="Object 2"/>
          <p:cNvGraphicFramePr>
            <a:graphicFrameLocks noChangeAspect="1"/>
          </p:cNvGraphicFramePr>
          <p:nvPr>
            <p:extLst>
              <p:ext uri="{D42A27DB-BD31-4B8C-83A1-F6EECF244321}">
                <p14:modId xmlns:p14="http://schemas.microsoft.com/office/powerpoint/2010/main" val="585170385"/>
              </p:ext>
            </p:extLst>
          </p:nvPr>
        </p:nvGraphicFramePr>
        <p:xfrm>
          <a:off x="539552" y="980728"/>
          <a:ext cx="8208912" cy="5682952"/>
        </p:xfrm>
        <a:graphic>
          <a:graphicData uri="http://schemas.openxmlformats.org/presentationml/2006/ole">
            <mc:AlternateContent xmlns:mc="http://schemas.openxmlformats.org/markup-compatibility/2006">
              <mc:Choice xmlns:v="urn:schemas-microsoft-com:vml" Requires="v">
                <p:oleObj spid="_x0000_s3082" r:id="rId5" imgW="7267618" imgH="7191300" progId="Visio.Drawing.15">
                  <p:embed/>
                </p:oleObj>
              </mc:Choice>
              <mc:Fallback>
                <p:oleObj r:id="rId5" imgW="7267618" imgH="7191300"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980728"/>
                        <a:ext cx="8208912" cy="568295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10639557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51720" y="498376"/>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DATA FLOW DIAGRAM</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9" name="Object 8"/>
          <p:cNvGraphicFramePr>
            <a:graphicFrameLocks noChangeAspect="1"/>
          </p:cNvGraphicFramePr>
          <p:nvPr>
            <p:extLst>
              <p:ext uri="{D42A27DB-BD31-4B8C-83A1-F6EECF244321}">
                <p14:modId xmlns:p14="http://schemas.microsoft.com/office/powerpoint/2010/main" val="291173244"/>
              </p:ext>
            </p:extLst>
          </p:nvPr>
        </p:nvGraphicFramePr>
        <p:xfrm>
          <a:off x="179512" y="1484784"/>
          <a:ext cx="8712968" cy="4104456"/>
        </p:xfrm>
        <a:graphic>
          <a:graphicData uri="http://schemas.openxmlformats.org/presentationml/2006/ole">
            <mc:AlternateContent xmlns:mc="http://schemas.openxmlformats.org/markup-compatibility/2006">
              <mc:Choice xmlns:v="urn:schemas-microsoft-com:vml" Requires="v">
                <p:oleObj spid="_x0000_s4106" r:id="rId5" imgW="8248583" imgH="2781396" progId="Visio.Drawing.15">
                  <p:embed/>
                </p:oleObj>
              </mc:Choice>
              <mc:Fallback>
                <p:oleObj r:id="rId5" imgW="8248583" imgH="2781396"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484784"/>
                        <a:ext cx="8712968" cy="410445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8417870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51720" y="498376"/>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DATA FLOW DIAGRAM</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10" name="Object 9"/>
          <p:cNvGraphicFramePr>
            <a:graphicFrameLocks noChangeAspect="1"/>
          </p:cNvGraphicFramePr>
          <p:nvPr>
            <p:extLst>
              <p:ext uri="{D42A27DB-BD31-4B8C-83A1-F6EECF244321}">
                <p14:modId xmlns:p14="http://schemas.microsoft.com/office/powerpoint/2010/main" val="1876297986"/>
              </p:ext>
            </p:extLst>
          </p:nvPr>
        </p:nvGraphicFramePr>
        <p:xfrm>
          <a:off x="179512" y="1124744"/>
          <a:ext cx="9328770" cy="4248472"/>
        </p:xfrm>
        <a:graphic>
          <a:graphicData uri="http://schemas.openxmlformats.org/presentationml/2006/ole">
            <mc:AlternateContent xmlns:mc="http://schemas.openxmlformats.org/markup-compatibility/2006">
              <mc:Choice xmlns:v="urn:schemas-microsoft-com:vml" Requires="v">
                <p:oleObj spid="_x0000_s5130" r:id="rId5" imgW="8248583" imgH="3019477" progId="Visio.Drawing.15">
                  <p:embed/>
                </p:oleObj>
              </mc:Choice>
              <mc:Fallback>
                <p:oleObj r:id="rId5" imgW="8248583" imgH="3019477"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124744"/>
                        <a:ext cx="9328770" cy="424847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089932423"/>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51720" y="498376"/>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DATA FLOW DIAGRAM</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11" name="Object 10"/>
          <p:cNvGraphicFramePr>
            <a:graphicFrameLocks noChangeAspect="1"/>
          </p:cNvGraphicFramePr>
          <p:nvPr>
            <p:extLst>
              <p:ext uri="{D42A27DB-BD31-4B8C-83A1-F6EECF244321}">
                <p14:modId xmlns:p14="http://schemas.microsoft.com/office/powerpoint/2010/main" val="2240499187"/>
              </p:ext>
            </p:extLst>
          </p:nvPr>
        </p:nvGraphicFramePr>
        <p:xfrm>
          <a:off x="0" y="882352"/>
          <a:ext cx="8964488" cy="5975648"/>
        </p:xfrm>
        <a:graphic>
          <a:graphicData uri="http://schemas.openxmlformats.org/presentationml/2006/ole">
            <mc:AlternateContent xmlns:mc="http://schemas.openxmlformats.org/markup-compatibility/2006">
              <mc:Choice xmlns:v="urn:schemas-microsoft-com:vml" Requires="v">
                <p:oleObj spid="_x0000_s6153" r:id="rId5" imgW="8248583" imgH="5705586" progId="Visio.Drawing.15">
                  <p:embed/>
                </p:oleObj>
              </mc:Choice>
              <mc:Fallback>
                <p:oleObj r:id="rId5" imgW="8248583" imgH="5705586"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82352"/>
                        <a:ext cx="8964488" cy="597564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243868118"/>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Latar Belakang</a:t>
            </a:r>
            <a:r>
              <a:rPr lang="id-ID" b="1" u="sng" dirty="0" smtClean="0"/>
              <a:t> </a:t>
            </a:r>
            <a:endParaRPr lang="en-US" b="1" u="sng" dirty="0"/>
          </a:p>
        </p:txBody>
      </p:sp>
      <p:sp>
        <p:nvSpPr>
          <p:cNvPr id="4" name="TextBox 3"/>
          <p:cNvSpPr txBox="1"/>
          <p:nvPr/>
        </p:nvSpPr>
        <p:spPr>
          <a:xfrm>
            <a:off x="179512" y="1280039"/>
            <a:ext cx="8784976" cy="3970318"/>
          </a:xfrm>
          <a:prstGeom prst="rect">
            <a:avLst/>
          </a:prstGeom>
          <a:noFill/>
        </p:spPr>
        <p:txBody>
          <a:bodyPr wrap="square" rtlCol="0">
            <a:spAutoFit/>
          </a:bodyPr>
          <a:lstStyle/>
          <a:p>
            <a:r>
              <a:rPr lang="id-ID" dirty="0"/>
              <a:t>Dalam perkembangan teknologi yang semakin pesat saat ini, dimana kebutuhan akan tenaga-tenaga profesional akan semakin diperlukan oleh perusahaan besar maupun perusahaan kecil. Tidak lepas dari perkembangan teknologi tersebut maka dibutuhkan sarana pendukung yang sempurna yaitu komputer. Komputer adalah salah satu sarana terpenting bagi perusahaan dimana kita dapat mengolah dan mengakses data yang diperlukan dengan cepat dan tepat sehingga dapat memanfaatkan waktu yang tersisa dengan kegiatan-kegiatan yang lain. Dengan di sediakannya berbagai fasilitas yang dimiliki oleh komputer, maka tidak diragukan lagi bahwa setiap pimpinan menginginkan perusahaannya dilengkapi dengan komputer beserta program aplikasi yang sesuai dengan bidang usaha pada perusahaan tersebut. Program aplikasi ini akan semakin mempermudah dan mempercepat kinerja perusahaan dalam proses transaksi usaha sehari-hari. </a:t>
            </a:r>
            <a:endParaRPr lang="id-ID" dirty="0" smtClean="0"/>
          </a:p>
          <a:p>
            <a:endParaRPr lang="id-ID" dirty="0"/>
          </a:p>
          <a:p>
            <a:endParaRPr lang="id-ID" dirty="0"/>
          </a:p>
        </p:txBody>
      </p:sp>
      <p:sp>
        <p:nvSpPr>
          <p:cNvPr id="5" name="TextBox 4"/>
          <p:cNvSpPr txBox="1"/>
          <p:nvPr/>
        </p:nvSpPr>
        <p:spPr>
          <a:xfrm>
            <a:off x="467544" y="5733256"/>
            <a:ext cx="4680520" cy="369332"/>
          </a:xfrm>
          <a:prstGeom prst="rect">
            <a:avLst/>
          </a:prstGeom>
          <a:noFill/>
        </p:spPr>
        <p:txBody>
          <a:bodyPr wrap="square" rtlCol="0">
            <a:spAutoFit/>
          </a:bodyPr>
          <a:lstStyle/>
          <a:p>
            <a:endParaRPr lang="id-ID" dirty="0"/>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51720" y="498376"/>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DATA FLOW DIAGRAM</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12" name="Object 11"/>
          <p:cNvGraphicFramePr>
            <a:graphicFrameLocks noChangeAspect="1"/>
          </p:cNvGraphicFramePr>
          <p:nvPr>
            <p:extLst>
              <p:ext uri="{D42A27DB-BD31-4B8C-83A1-F6EECF244321}">
                <p14:modId xmlns:p14="http://schemas.microsoft.com/office/powerpoint/2010/main" val="459775496"/>
              </p:ext>
            </p:extLst>
          </p:nvPr>
        </p:nvGraphicFramePr>
        <p:xfrm>
          <a:off x="179512" y="1008484"/>
          <a:ext cx="8964488" cy="5732884"/>
        </p:xfrm>
        <a:graphic>
          <a:graphicData uri="http://schemas.openxmlformats.org/presentationml/2006/ole">
            <mc:AlternateContent xmlns:mc="http://schemas.openxmlformats.org/markup-compatibility/2006">
              <mc:Choice xmlns:v="urn:schemas-microsoft-com:vml" Requires="v">
                <p:oleObj spid="_x0000_s7177" r:id="rId5" imgW="8248583" imgH="4076807" progId="Visio.Drawing.15">
                  <p:embed/>
                </p:oleObj>
              </mc:Choice>
              <mc:Fallback>
                <p:oleObj r:id="rId5" imgW="8248583" imgH="4076807"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008484"/>
                        <a:ext cx="8964488" cy="5732884"/>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857287459"/>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51720" y="498376"/>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DATA FLOW DIAGRAM</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13" name="Object 12"/>
          <p:cNvGraphicFramePr>
            <a:graphicFrameLocks noChangeAspect="1"/>
          </p:cNvGraphicFramePr>
          <p:nvPr>
            <p:extLst>
              <p:ext uri="{D42A27DB-BD31-4B8C-83A1-F6EECF244321}">
                <p14:modId xmlns:p14="http://schemas.microsoft.com/office/powerpoint/2010/main" val="2210220770"/>
              </p:ext>
            </p:extLst>
          </p:nvPr>
        </p:nvGraphicFramePr>
        <p:xfrm>
          <a:off x="107504" y="1052736"/>
          <a:ext cx="8928991" cy="5544616"/>
        </p:xfrm>
        <a:graphic>
          <a:graphicData uri="http://schemas.openxmlformats.org/presentationml/2006/ole">
            <mc:AlternateContent xmlns:mc="http://schemas.openxmlformats.org/markup-compatibility/2006">
              <mc:Choice xmlns:v="urn:schemas-microsoft-com:vml" Requires="v">
                <p:oleObj spid="_x0000_s8201" r:id="rId5" imgW="8248583" imgH="3648152" progId="Visio.Drawing.15">
                  <p:embed/>
                </p:oleObj>
              </mc:Choice>
              <mc:Fallback>
                <p:oleObj r:id="rId5" imgW="8248583" imgH="3648152"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1052736"/>
                        <a:ext cx="8928991" cy="554461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514086871"/>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91680" y="620688"/>
            <a:ext cx="8028384"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RINCIAN ANGGARAN BIAYA</a:t>
            </a:r>
            <a:endParaRPr lang="en-US" b="1" u="sn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32856"/>
            <a:ext cx="9144000" cy="25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61777889"/>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2420888"/>
            <a:ext cx="5105400" cy="1143001"/>
          </a:xfrm>
        </p:spPr>
        <p:txBody>
          <a:bodyPr>
            <a:normAutofit/>
          </a:bodyPr>
          <a:lstStyle/>
          <a:p>
            <a:r>
              <a:rPr lang="id-ID" sz="6600" b="1" dirty="0" smtClean="0">
                <a:latin typeface="Mistral" pitchFamily="66" charset="0"/>
              </a:rPr>
              <a:t>TERIMA KASIH</a:t>
            </a:r>
            <a:endParaRPr lang="en-US" sz="6600" b="1" dirty="0">
              <a:latin typeface="Mistral" pitchFamily="66" charset="0"/>
            </a:endParaRPr>
          </a:p>
        </p:txBody>
      </p:sp>
      <p:pic>
        <p:nvPicPr>
          <p:cNvPr id="9218" name="Picture 2" descr="Hasil gambar untuk logo oksigen&quot;"/>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82728" y="3496193"/>
            <a:ext cx="5073104" cy="3382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Latar Belakang</a:t>
            </a:r>
            <a:r>
              <a:rPr lang="id-ID" b="1" u="sng" dirty="0" smtClean="0"/>
              <a:t> </a:t>
            </a:r>
            <a:endParaRPr lang="en-US" b="1" u="sng" dirty="0"/>
          </a:p>
        </p:txBody>
      </p:sp>
      <p:sp>
        <p:nvSpPr>
          <p:cNvPr id="4" name="TextBox 3"/>
          <p:cNvSpPr txBox="1"/>
          <p:nvPr/>
        </p:nvSpPr>
        <p:spPr>
          <a:xfrm>
            <a:off x="179512" y="1280039"/>
            <a:ext cx="8784976" cy="4247317"/>
          </a:xfrm>
          <a:prstGeom prst="rect">
            <a:avLst/>
          </a:prstGeom>
          <a:noFill/>
        </p:spPr>
        <p:txBody>
          <a:bodyPr wrap="square" rtlCol="0">
            <a:spAutoFit/>
          </a:bodyPr>
          <a:lstStyle/>
          <a:p>
            <a:r>
              <a:rPr lang="id-ID" dirty="0" smtClean="0"/>
              <a:t>Toko Klontong bergerak </a:t>
            </a:r>
            <a:r>
              <a:rPr lang="id-ID" dirty="0"/>
              <a:t>dalam bidang penjualan sembako dan kebutuhan sehari-hari lainnya. Transaksi yang dilakukan setiap harinya cukup besar. Pada saat ini sistem penjualan pada </a:t>
            </a:r>
            <a:r>
              <a:rPr lang="id-ID" dirty="0" smtClean="0"/>
              <a:t>Toko Klontong masih </a:t>
            </a:r>
            <a:r>
              <a:rPr lang="id-ID" dirty="0"/>
              <a:t>dilakukan secara manual sehingga kinerjanya belum efektif terjadi penumpukan arsip yang tidak teratur dan belum tersedianya tempat penyimpanan arsip, sehingga keamanan dari datanya kurang terjamin. Selain dari waktu yang banyak </a:t>
            </a:r>
            <a:r>
              <a:rPr lang="id-ID" dirty="0" smtClean="0"/>
              <a:t> </a:t>
            </a:r>
            <a:r>
              <a:rPr lang="id-ID" dirty="0"/>
              <a:t>terbuang dari proses pencarian data pun mengalami kesulitan dan sering terjadi kesalahan dalam pengolahan data penjualan. Hal itu tercermin pada seringnya terjadi keterlambatan penyusunan laporan penjualan dan piutang dagang, kesalahan pencatatan dan perhitungan persediaan, serta pengulangan dalam pencatatan transaksi. Oleh karena itu, </a:t>
            </a:r>
            <a:r>
              <a:rPr lang="id-ID" dirty="0" smtClean="0"/>
              <a:t>toko Klontong </a:t>
            </a:r>
            <a:r>
              <a:rPr lang="id-ID" dirty="0"/>
              <a:t>bermaksud mengkomputerisasikan sistem bagian penjualan untuk memaksimalkan kinerjanya. Diharapkan setelah sistem pembelian dan penjualan terkomputerisasi, maka pengumpulan, penyimpanan, dan pengolahan data transaksi dapat dilakukan secara akurat dan cepat</a:t>
            </a:r>
          </a:p>
          <a:p>
            <a:endParaRPr lang="id-ID" dirty="0"/>
          </a:p>
        </p:txBody>
      </p:sp>
      <p:sp>
        <p:nvSpPr>
          <p:cNvPr id="5" name="TextBox 4"/>
          <p:cNvSpPr txBox="1"/>
          <p:nvPr/>
        </p:nvSpPr>
        <p:spPr>
          <a:xfrm>
            <a:off x="467544" y="5733256"/>
            <a:ext cx="4680520" cy="369332"/>
          </a:xfrm>
          <a:prstGeom prst="rect">
            <a:avLst/>
          </a:prstGeom>
          <a:noFill/>
        </p:spPr>
        <p:txBody>
          <a:bodyPr wrap="square" rtlCol="0">
            <a:spAutoFit/>
          </a:bodyPr>
          <a:lstStyle/>
          <a:p>
            <a:endParaRPr lang="id-ID" dirty="0"/>
          </a:p>
        </p:txBody>
      </p:sp>
    </p:spTree>
    <p:custDataLst>
      <p:tags r:id="rId1"/>
    </p:custDataLst>
    <p:extLst>
      <p:ext uri="{BB962C8B-B14F-4D97-AF65-F5344CB8AC3E}">
        <p14:creationId xmlns:p14="http://schemas.microsoft.com/office/powerpoint/2010/main" val="3511565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Latar Belakang</a:t>
            </a:r>
            <a:r>
              <a:rPr lang="id-ID" b="1" u="sng" dirty="0" smtClean="0"/>
              <a:t> </a:t>
            </a:r>
            <a:endParaRPr lang="en-US" b="1" u="sng" dirty="0"/>
          </a:p>
        </p:txBody>
      </p:sp>
      <p:sp>
        <p:nvSpPr>
          <p:cNvPr id="4" name="TextBox 3"/>
          <p:cNvSpPr txBox="1"/>
          <p:nvPr/>
        </p:nvSpPr>
        <p:spPr>
          <a:xfrm>
            <a:off x="179512" y="1280039"/>
            <a:ext cx="8784976" cy="3139321"/>
          </a:xfrm>
          <a:prstGeom prst="rect">
            <a:avLst/>
          </a:prstGeom>
          <a:noFill/>
        </p:spPr>
        <p:txBody>
          <a:bodyPr wrap="square" rtlCol="0">
            <a:spAutoFit/>
          </a:bodyPr>
          <a:lstStyle/>
          <a:p>
            <a:r>
              <a:rPr lang="id-ID" dirty="0"/>
              <a:t>Permasalahan pada Toko </a:t>
            </a:r>
            <a:r>
              <a:rPr lang="id-ID" dirty="0" smtClean="0"/>
              <a:t>Klontong </a:t>
            </a:r>
            <a:r>
              <a:rPr lang="id-ID" dirty="0"/>
              <a:t>adalah belum menggunakan program aplikasi berbasis komputer. Hal inilah yang menghambat proses transaksi barang sehari-hari. Dengan keadaan inilah yang mendorong </a:t>
            </a:r>
            <a:r>
              <a:rPr lang="id-ID" dirty="0" smtClean="0"/>
              <a:t>kami penulis kelompok oksigen </a:t>
            </a:r>
            <a:r>
              <a:rPr lang="id-ID" dirty="0"/>
              <a:t>untuk mengadakan penelitian serta membuat sistem aplikasi untuk mempermudah semua proses penyimpanan data dan transaksi barang Berdasarkan uraian diatas, </a:t>
            </a:r>
            <a:r>
              <a:rPr lang="id-ID" dirty="0" smtClean="0"/>
              <a:t>maka kami </a:t>
            </a:r>
            <a:r>
              <a:rPr lang="id-ID" dirty="0"/>
              <a:t>penulis tertarik untuk meneliti mengenai sistem informasi penjualan dan pembelian. Oleh karena itu penulis, dalam </a:t>
            </a:r>
            <a:r>
              <a:rPr lang="id-ID" dirty="0" smtClean="0"/>
              <a:t>penyusunan tugas UAS mata kuliah system design analys </a:t>
            </a:r>
            <a:r>
              <a:rPr lang="id-ID" dirty="0"/>
              <a:t>ini penulis akan mengambil judul : “PERANCANGAN SISTEM INFORMASI PENJUALAN DAN PEMBELIAN BARANG PADA </a:t>
            </a:r>
            <a:r>
              <a:rPr lang="id-ID" dirty="0" smtClean="0"/>
              <a:t>TOKO KLONTONG” </a:t>
            </a:r>
            <a:r>
              <a:rPr lang="id-ID" dirty="0"/>
              <a:t>Sistem komputerisasi ini diharapkan dapat memberikan kemudahan dalam memperoleh informasi yang dibutuhkan. </a:t>
            </a:r>
          </a:p>
        </p:txBody>
      </p:sp>
      <p:sp>
        <p:nvSpPr>
          <p:cNvPr id="5" name="TextBox 4"/>
          <p:cNvSpPr txBox="1"/>
          <p:nvPr/>
        </p:nvSpPr>
        <p:spPr>
          <a:xfrm>
            <a:off x="467544" y="5733256"/>
            <a:ext cx="4680520" cy="369332"/>
          </a:xfrm>
          <a:prstGeom prst="rect">
            <a:avLst/>
          </a:prstGeom>
          <a:noFill/>
        </p:spPr>
        <p:txBody>
          <a:bodyPr wrap="square" rtlCol="0">
            <a:spAutoFit/>
          </a:bodyPr>
          <a:lstStyle/>
          <a:p>
            <a:endParaRPr lang="id-ID" dirty="0"/>
          </a:p>
        </p:txBody>
      </p:sp>
    </p:spTree>
    <p:custDataLst>
      <p:tags r:id="rId1"/>
    </p:custDataLst>
    <p:extLst>
      <p:ext uri="{BB962C8B-B14F-4D97-AF65-F5344CB8AC3E}">
        <p14:creationId xmlns:p14="http://schemas.microsoft.com/office/powerpoint/2010/main" val="389054956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224" y="1412776"/>
            <a:ext cx="4648200" cy="914400"/>
          </a:xfrm>
        </p:spPr>
        <p:txBody>
          <a:bodyPr/>
          <a:lstStyle/>
          <a:p>
            <a:r>
              <a:rPr lang="id-ID" b="1" dirty="0" smtClean="0"/>
              <a:t>Login </a:t>
            </a:r>
            <a:endParaRPr lang="en-US" b="1" dirty="0"/>
          </a:p>
        </p:txBody>
      </p:sp>
      <p:pic>
        <p:nvPicPr>
          <p:cNvPr id="6" name="Picture 5"/>
          <p:cNvPicPr/>
          <p:nvPr/>
        </p:nvPicPr>
        <p:blipFill>
          <a:blip r:embed="rId4"/>
          <a:stretch>
            <a:fillRect/>
          </a:stretch>
        </p:blipFill>
        <p:spPr>
          <a:xfrm>
            <a:off x="1835696" y="2025055"/>
            <a:ext cx="5976663" cy="4832945"/>
          </a:xfrm>
          <a:prstGeom prst="rect">
            <a:avLst/>
          </a:prstGeom>
        </p:spPr>
      </p:pic>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spTree>
    <p:custDataLst>
      <p:tags r:id="rId1"/>
    </p:custDataLst>
    <p:extLst>
      <p:ext uri="{BB962C8B-B14F-4D97-AF65-F5344CB8AC3E}">
        <p14:creationId xmlns:p14="http://schemas.microsoft.com/office/powerpoint/2010/main" val="131821366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0184" y="1722512"/>
            <a:ext cx="4648200" cy="914400"/>
          </a:xfrm>
        </p:spPr>
        <p:txBody>
          <a:bodyPr/>
          <a:lstStyle/>
          <a:p>
            <a:r>
              <a:rPr lang="id-ID" b="1" dirty="0" smtClean="0"/>
              <a:t>Menu Utama </a:t>
            </a:r>
            <a:endParaRPr lang="en-US" b="1" dirty="0"/>
          </a:p>
        </p:txBody>
      </p:sp>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pic>
        <p:nvPicPr>
          <p:cNvPr id="5" name="Picture 4"/>
          <p:cNvPicPr/>
          <p:nvPr/>
        </p:nvPicPr>
        <p:blipFill>
          <a:blip r:embed="rId4"/>
          <a:stretch>
            <a:fillRect/>
          </a:stretch>
        </p:blipFill>
        <p:spPr>
          <a:xfrm>
            <a:off x="395536" y="2420888"/>
            <a:ext cx="8496944" cy="4005064"/>
          </a:xfrm>
          <a:prstGeom prst="rect">
            <a:avLst/>
          </a:prstGeom>
        </p:spPr>
      </p:pic>
    </p:spTree>
    <p:custDataLst>
      <p:tags r:id="rId1"/>
    </p:custDataLst>
    <p:extLst>
      <p:ext uri="{BB962C8B-B14F-4D97-AF65-F5344CB8AC3E}">
        <p14:creationId xmlns:p14="http://schemas.microsoft.com/office/powerpoint/2010/main" val="323222495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1556792"/>
            <a:ext cx="4648200" cy="914400"/>
          </a:xfrm>
        </p:spPr>
        <p:txBody>
          <a:bodyPr/>
          <a:lstStyle/>
          <a:p>
            <a:r>
              <a:rPr lang="id-ID" b="1" dirty="0" smtClean="0"/>
              <a:t>Form Admin </a:t>
            </a:r>
            <a:endParaRPr lang="en-US" b="1" dirty="0"/>
          </a:p>
        </p:txBody>
      </p:sp>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pic>
        <p:nvPicPr>
          <p:cNvPr id="6" name="Picture 5"/>
          <p:cNvPicPr/>
          <p:nvPr/>
        </p:nvPicPr>
        <p:blipFill>
          <a:blip r:embed="rId4"/>
          <a:stretch>
            <a:fillRect/>
          </a:stretch>
        </p:blipFill>
        <p:spPr>
          <a:xfrm>
            <a:off x="395536" y="2204864"/>
            <a:ext cx="8352928" cy="4509120"/>
          </a:xfrm>
          <a:prstGeom prst="rect">
            <a:avLst/>
          </a:prstGeom>
        </p:spPr>
      </p:pic>
    </p:spTree>
    <p:custDataLst>
      <p:tags r:id="rId1"/>
    </p:custDataLst>
    <p:extLst>
      <p:ext uri="{BB962C8B-B14F-4D97-AF65-F5344CB8AC3E}">
        <p14:creationId xmlns:p14="http://schemas.microsoft.com/office/powerpoint/2010/main" val="423130614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848" y="1556792"/>
            <a:ext cx="4648200" cy="914400"/>
          </a:xfrm>
        </p:spPr>
        <p:txBody>
          <a:bodyPr/>
          <a:lstStyle/>
          <a:p>
            <a:r>
              <a:rPr lang="id-ID" b="1" dirty="0" smtClean="0"/>
              <a:t>Form Barang </a:t>
            </a:r>
            <a:endParaRPr lang="en-US" b="1" dirty="0"/>
          </a:p>
        </p:txBody>
      </p:sp>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pic>
        <p:nvPicPr>
          <p:cNvPr id="5" name="Picture 4"/>
          <p:cNvPicPr/>
          <p:nvPr/>
        </p:nvPicPr>
        <p:blipFill>
          <a:blip r:embed="rId4"/>
          <a:stretch>
            <a:fillRect/>
          </a:stretch>
        </p:blipFill>
        <p:spPr>
          <a:xfrm>
            <a:off x="539552" y="2088232"/>
            <a:ext cx="8064896" cy="4581128"/>
          </a:xfrm>
          <a:prstGeom prst="rect">
            <a:avLst/>
          </a:prstGeom>
        </p:spPr>
      </p:pic>
    </p:spTree>
    <p:custDataLst>
      <p:tags r:id="rId1"/>
    </p:custDataLst>
    <p:extLst>
      <p:ext uri="{BB962C8B-B14F-4D97-AF65-F5344CB8AC3E}">
        <p14:creationId xmlns:p14="http://schemas.microsoft.com/office/powerpoint/2010/main" val="3673860462"/>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144" y="1556792"/>
            <a:ext cx="4648200" cy="914400"/>
          </a:xfrm>
        </p:spPr>
        <p:txBody>
          <a:bodyPr/>
          <a:lstStyle/>
          <a:p>
            <a:r>
              <a:rPr lang="id-ID" b="1" dirty="0" smtClean="0"/>
              <a:t>Form Supplier </a:t>
            </a:r>
            <a:endParaRPr lang="en-US" b="1" dirty="0"/>
          </a:p>
        </p:txBody>
      </p:sp>
      <p:sp>
        <p:nvSpPr>
          <p:cNvPr id="7" name="Title 1"/>
          <p:cNvSpPr txBox="1">
            <a:spLocks/>
          </p:cNvSpPr>
          <p:nvPr/>
        </p:nvSpPr>
        <p:spPr>
          <a:xfrm>
            <a:off x="0" y="594467"/>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id-ID" b="1" u="sng" dirty="0" smtClean="0"/>
              <a:t>Design Form Program </a:t>
            </a:r>
            <a:endParaRPr lang="en-US" b="1" u="sng" dirty="0"/>
          </a:p>
        </p:txBody>
      </p:sp>
      <p:pic>
        <p:nvPicPr>
          <p:cNvPr id="6" name="Picture 5"/>
          <p:cNvPicPr/>
          <p:nvPr/>
        </p:nvPicPr>
        <p:blipFill>
          <a:blip r:embed="rId4"/>
          <a:stretch>
            <a:fillRect/>
          </a:stretch>
        </p:blipFill>
        <p:spPr>
          <a:xfrm>
            <a:off x="323528" y="2147922"/>
            <a:ext cx="8424936" cy="4377422"/>
          </a:xfrm>
          <a:prstGeom prst="rect">
            <a:avLst/>
          </a:prstGeom>
        </p:spPr>
      </p:pic>
    </p:spTree>
    <p:custDataLst>
      <p:tags r:id="rId1"/>
    </p:custDataLst>
    <p:extLst>
      <p:ext uri="{BB962C8B-B14F-4D97-AF65-F5344CB8AC3E}">
        <p14:creationId xmlns:p14="http://schemas.microsoft.com/office/powerpoint/2010/main" val="55207975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1.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3.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6.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7.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8.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9.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20.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21.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2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23.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2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2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6.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7.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8.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9.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1905</Words>
  <Application>Microsoft Office PowerPoint</Application>
  <PresentationFormat>On-screen Show (4:3)</PresentationFormat>
  <Paragraphs>228</Paragraphs>
  <Slides>23</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Project Status Report</vt:lpstr>
      <vt:lpstr>Visio.Drawing.15</vt:lpstr>
      <vt:lpstr>KELOMPOK OKSIGEN</vt:lpstr>
      <vt:lpstr>PowerPoint Presentation</vt:lpstr>
      <vt:lpstr>PowerPoint Presentation</vt:lpstr>
      <vt:lpstr>PowerPoint Presentation</vt:lpstr>
      <vt:lpstr>Login </vt:lpstr>
      <vt:lpstr>Menu Utama </vt:lpstr>
      <vt:lpstr>Form Admin </vt:lpstr>
      <vt:lpstr>Form Barang </vt:lpstr>
      <vt:lpstr>Form Supplier </vt:lpstr>
      <vt:lpstr>Form Laporan Supplier </vt:lpstr>
      <vt:lpstr>Form Transaksi Penjualan Barang </vt:lpstr>
      <vt:lpstr>Form Panduan Aplikasi </vt:lpstr>
      <vt:lpstr>Form Tentang Aplikasi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2019-10-05T04:25:31Z</dcterms:created>
  <dcterms:modified xsi:type="dcterms:W3CDTF">2019-10-05T10:35:35Z</dcterms:modified>
</cp:coreProperties>
</file>