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6" r:id="rId6"/>
    <p:sldId id="277" r:id="rId7"/>
    <p:sldId id="286" r:id="rId8"/>
    <p:sldId id="291" r:id="rId9"/>
    <p:sldId id="293" r:id="rId10"/>
    <p:sldId id="262" r:id="rId11"/>
    <p:sldId id="295" r:id="rId12"/>
    <p:sldId id="296" r:id="rId13"/>
    <p:sldId id="297" r:id="rId14"/>
    <p:sldId id="301" r:id="rId15"/>
    <p:sldId id="298" r:id="rId16"/>
    <p:sldId id="299" r:id="rId17"/>
    <p:sldId id="300" r:id="rId18"/>
    <p:sldId id="292" r:id="rId19"/>
    <p:sldId id="302" r:id="rId20"/>
    <p:sldId id="303" r:id="rId21"/>
    <p:sldId id="304" r:id="rId22"/>
    <p:sldId id="305" r:id="rId23"/>
    <p:sldId id="263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524E7-E099-754A-8700-AD0A1C33A120}" v="205" dt="2023-03-26T16:04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275" autoAdjust="0"/>
  </p:normalViewPr>
  <p:slideViewPr>
    <p:cSldViewPr snapToGrid="0">
      <p:cViewPr varScale="1">
        <p:scale>
          <a:sx n="101" d="100"/>
          <a:sy n="101" d="100"/>
        </p:scale>
        <p:origin x="752" y="19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8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4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9594" y="4219049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4790" y="2267139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9926" y="3529011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9926" y="4809171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69342" y="2916692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8050" y="2808081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6CDB38-1CBE-A589-134C-543B0BAD3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69342" y="3570636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E15818E-5387-DFE9-E376-F59E423D2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8050" y="3462025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FBEE6-2703-36E0-FD1C-04DE70E9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69342" y="4224580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CCFF064-9D1F-99BD-D491-FA594E9F8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8050" y="4115969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E12CF2-3425-48A1-4756-4CB616E7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69342" y="4878524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C7A837-8659-70B6-6DF9-B13988CEA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8050" y="4769913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36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9" r:id="rId11"/>
    <p:sldLayoutId id="2147483696" r:id="rId12"/>
    <p:sldLayoutId id="2147483697" r:id="rId13"/>
    <p:sldLayoutId id="2147483687" r:id="rId14"/>
    <p:sldLayoutId id="2147483684" r:id="rId15"/>
    <p:sldLayoutId id="2147483698" r:id="rId16"/>
    <p:sldLayoutId id="2147483676" r:id="rId17"/>
    <p:sldLayoutId id="2147483671" r:id="rId18"/>
    <p:sldLayoutId id="2147483670" r:id="rId19"/>
    <p:sldLayoutId id="2147483683" r:id="rId20"/>
    <p:sldLayoutId id="214748367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eksforgeeks.org/bubble-sort/" TargetMode="External"/><Relationship Id="rId3" Type="http://schemas.openxmlformats.org/officeDocument/2006/relationships/hyperlink" Target="http://www.geeksforgeeks.org/merge-sort/" TargetMode="External"/><Relationship Id="rId7" Type="http://schemas.openxmlformats.org/officeDocument/2006/relationships/hyperlink" Target="https://www.geeksforgeeks.org/shellsort/" TargetMode="External"/><Relationship Id="rId2" Type="http://schemas.openxmlformats.org/officeDocument/2006/relationships/hyperlink" Target="http://www.geeksforgeeks.org/quick-sor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geeksforgeeks.org/selection-sort/" TargetMode="External"/><Relationship Id="rId5" Type="http://schemas.openxmlformats.org/officeDocument/2006/relationships/hyperlink" Target="http://www.geeksforgeeks.org/insertion-sort/" TargetMode="External"/><Relationship Id="rId4" Type="http://schemas.openxmlformats.org/officeDocument/2006/relationships/hyperlink" Target="https://www.geeksforgeeks.org/heap-sor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neueda/Projects/swagger-editor/index.html" TargetMode="External"/><Relationship Id="rId2" Type="http://schemas.openxmlformats.org/officeDocument/2006/relationships/hyperlink" Target="https://portal.3gpp.org/?tbid=All&amp;SubTB=#/55931-tdocs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8446" y="948738"/>
            <a:ext cx="5922618" cy="2387600"/>
          </a:xfrm>
        </p:spPr>
        <p:txBody>
          <a:bodyPr>
            <a:normAutofit fontScale="90000"/>
          </a:bodyPr>
          <a:lstStyle/>
          <a:p>
            <a:r>
              <a:rPr lang="es-ES" sz="6700" dirty="0"/>
              <a:t>Estructuras</a:t>
            </a:r>
            <a:r>
              <a:rPr lang="en-US" dirty="0"/>
              <a:t> </a:t>
            </a:r>
            <a:r>
              <a:rPr lang="en-US" sz="6700" dirty="0"/>
              <a:t>de </a:t>
            </a:r>
            <a:r>
              <a:rPr lang="en-US" sz="6700" dirty="0" err="1"/>
              <a:t>Datos</a:t>
            </a:r>
            <a:r>
              <a:rPr lang="en-US" sz="6700" dirty="0"/>
              <a:t> y </a:t>
            </a:r>
            <a:br>
              <a:rPr lang="en-US" sz="6700" dirty="0"/>
            </a:br>
            <a:r>
              <a:rPr lang="en-US" sz="6700" dirty="0" err="1"/>
              <a:t>Algoritmos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321" y="3659911"/>
            <a:ext cx="5486400" cy="1655762"/>
          </a:xfrm>
        </p:spPr>
        <p:txBody>
          <a:bodyPr/>
          <a:lstStyle/>
          <a:p>
            <a:r>
              <a:rPr lang="en-US" dirty="0"/>
              <a:t>Tristan Gutierrez Martinez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4" y="783182"/>
            <a:ext cx="6800850" cy="1325880"/>
          </a:xfrm>
        </p:spPr>
        <p:txBody>
          <a:bodyPr/>
          <a:lstStyle/>
          <a:p>
            <a:r>
              <a:rPr lang="en-GB" dirty="0"/>
              <a:t>Stacks and Queues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E9286-D068-B3C3-D973-A12A50CD48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814754"/>
            <a:ext cx="2342686" cy="3260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3B3EE-C667-6C7E-7ABA-8814B326BB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16" y="3429000"/>
            <a:ext cx="3630808" cy="21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5" y="768521"/>
            <a:ext cx="6800850" cy="1325880"/>
          </a:xfrm>
        </p:spPr>
        <p:txBody>
          <a:bodyPr/>
          <a:lstStyle/>
          <a:p>
            <a:r>
              <a:rPr lang="en-GB" dirty="0"/>
              <a:t>Stacks and Queues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4121D2-FC1E-1B18-5EE4-7B1EA6065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4761"/>
              </p:ext>
            </p:extLst>
          </p:nvPr>
        </p:nvGraphicFramePr>
        <p:xfrm>
          <a:off x="159471" y="1695770"/>
          <a:ext cx="7758258" cy="496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129">
                  <a:extLst>
                    <a:ext uri="{9D8B030D-6E8A-4147-A177-3AD203B41FA5}">
                      <a16:colId xmlns:a16="http://schemas.microsoft.com/office/drawing/2014/main" val="1303326776"/>
                    </a:ext>
                  </a:extLst>
                </a:gridCol>
                <a:gridCol w="3879129">
                  <a:extLst>
                    <a:ext uri="{9D8B030D-6E8A-4147-A177-3AD203B41FA5}">
                      <a16:colId xmlns:a16="http://schemas.microsoft.com/office/drawing/2014/main" val="1461009396"/>
                    </a:ext>
                  </a:extLst>
                </a:gridCol>
              </a:tblGrid>
              <a:tr h="369736">
                <a:tc>
                  <a:txBody>
                    <a:bodyPr/>
                    <a:lstStyle/>
                    <a:p>
                      <a:r>
                        <a:rPr lang="en-GB" dirty="0"/>
                        <a:t>Stacks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Queues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466"/>
                  </a:ext>
                </a:extLst>
              </a:tr>
              <a:tr h="573661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36640"/>
                  </a:ext>
                </a:extLst>
              </a:tr>
              <a:tr h="1557080">
                <a:tc>
                  <a:txBody>
                    <a:bodyPr/>
                    <a:lstStyle/>
                    <a:p>
                      <a:r>
                        <a:rPr lang="es-ES" sz="1600" dirty="0"/>
                        <a:t>Las pilas se utilizan a menudo para tareas que requieren retroceder, como analizar expresiones o implementar la funcionalidad de deshacer.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Las colas a menudo se usan para tareas que involucran el procesamiento de elementos en un orden específico, como el manejo de solicitudes o la programación de tareas.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408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s-ES" sz="1600" dirty="0"/>
                        <a:t>Las pilas se implementan utilizando una estructura de datos de matriz o lista enlazada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Las colas se implementan utilizando una estructura de datos de matriz o lista enlazada.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43409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Stack</a:t>
                      </a:r>
                      <a:r>
                        <a:rPr lang="es-ES" sz="1600" dirty="0"/>
                        <a:t> se usa para resolver problemas y funciona en recursividad.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cola se utiliza para resolver problemas que tienen un procesamiento secuencial.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19239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s-ES" sz="1600" dirty="0"/>
                        <a:t>La pila no tiene ningún tipo.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cola es de tres tipos: 1. Cola circular 2. Cola de prioridad 3. Cola de dos extremos.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1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65" y="779154"/>
            <a:ext cx="6800850" cy="1325880"/>
          </a:xfrm>
        </p:spPr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D9318-7E38-CA62-C248-B9A7AA657F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7" y="1884088"/>
            <a:ext cx="7213527" cy="38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9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2" y="757889"/>
            <a:ext cx="6800850" cy="1325880"/>
          </a:xfrm>
        </p:spPr>
        <p:txBody>
          <a:bodyPr/>
          <a:lstStyle/>
          <a:p>
            <a:r>
              <a:rPr lang="en-GB" dirty="0"/>
              <a:t>Hash Maps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A2186-3A10-0521-313D-1E05DFDA791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6" y="2452900"/>
            <a:ext cx="6800849" cy="29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4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14" y="779154"/>
            <a:ext cx="6800850" cy="1325880"/>
          </a:xfrm>
        </p:spPr>
        <p:txBody>
          <a:bodyPr/>
          <a:lstStyle/>
          <a:p>
            <a:r>
              <a:rPr lang="en-GB" dirty="0"/>
              <a:t>Graphs</a:t>
            </a:r>
            <a:br>
              <a:rPr lang="en-GB" dirty="0"/>
            </a:b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368A-A47E-3DEE-378D-DCFF2A31CC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3" y="2497238"/>
            <a:ext cx="6219688" cy="29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286" y="776267"/>
            <a:ext cx="6800850" cy="1325880"/>
          </a:xfrm>
        </p:spPr>
        <p:txBody>
          <a:bodyPr/>
          <a:lstStyle/>
          <a:p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14900" y="2994596"/>
            <a:ext cx="3200400" cy="365760"/>
          </a:xfrm>
        </p:spPr>
        <p:txBody>
          <a:bodyPr/>
          <a:lstStyle/>
          <a:p>
            <a:r>
              <a:rPr lang="en-US" dirty="0" err="1"/>
              <a:t>OrdenaciÓn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5924" y="2977555"/>
            <a:ext cx="3200400" cy="365760"/>
          </a:xfrm>
        </p:spPr>
        <p:txBody>
          <a:bodyPr/>
          <a:lstStyle/>
          <a:p>
            <a:r>
              <a:rPr lang="en-US" dirty="0" err="1"/>
              <a:t>BÚsqueda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/>
          <a:lstStyle/>
          <a:p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dinamica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200400" cy="365760"/>
          </a:xfrm>
        </p:spPr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D8813-3A5E-B168-3A9C-4123D4093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CE50AC-4843-7793-AFDA-B5A2E1D691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0E893-EA55-C580-3C01-CA53E636EA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96F8AB-DB4B-AE8A-4EAC-8826A7F39C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52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7" y="790037"/>
            <a:ext cx="6800850" cy="1325880"/>
          </a:xfrm>
        </p:spPr>
        <p:txBody>
          <a:bodyPr/>
          <a:lstStyle/>
          <a:p>
            <a:r>
              <a:rPr lang="en-GB" dirty="0" err="1"/>
              <a:t>OrdenaciÓn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 descr="n log n">
            <a:extLst>
              <a:ext uri="{FF2B5EF4-FFF2-40B4-BE49-F238E27FC236}">
                <a16:creationId xmlns:a16="http://schemas.microsoft.com/office/drawing/2014/main" id="{579FD08D-469D-25CA-14D4-F673B674E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7" name="Rectangle 6" descr="n log n">
            <a:extLst>
              <a:ext uri="{FF2B5EF4-FFF2-40B4-BE49-F238E27FC236}">
                <a16:creationId xmlns:a16="http://schemas.microsoft.com/office/drawing/2014/main" id="{7B4AC5F5-BC7E-8307-956E-1B09EDF776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8" name="Rectangle 7" descr="n^{2}">
            <a:extLst>
              <a:ext uri="{FF2B5EF4-FFF2-40B4-BE49-F238E27FC236}">
                <a16:creationId xmlns:a16="http://schemas.microsoft.com/office/drawing/2014/main" id="{8D4D7FDB-752A-0421-D3AA-8C37D5164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9" name="Rectangle 8" descr="log n">
            <a:extLst>
              <a:ext uri="{FF2B5EF4-FFF2-40B4-BE49-F238E27FC236}">
                <a16:creationId xmlns:a16="http://schemas.microsoft.com/office/drawing/2014/main" id="{926AAB64-5A35-BA1F-2221-4D8DF77B3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625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0" name="Rectangle 9" descr="n log n">
            <a:extLst>
              <a:ext uri="{FF2B5EF4-FFF2-40B4-BE49-F238E27FC236}">
                <a16:creationId xmlns:a16="http://schemas.microsoft.com/office/drawing/2014/main" id="{C8A513A9-2646-063A-DCB8-314358C2D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4" name="Rectangle 13" descr="n log n">
            <a:extLst>
              <a:ext uri="{FF2B5EF4-FFF2-40B4-BE49-F238E27FC236}">
                <a16:creationId xmlns:a16="http://schemas.microsoft.com/office/drawing/2014/main" id="{12AED21F-A8CC-F445-9560-4AEAFB2BB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5" name="Rectangle 14" descr="n log n">
            <a:extLst>
              <a:ext uri="{FF2B5EF4-FFF2-40B4-BE49-F238E27FC236}">
                <a16:creationId xmlns:a16="http://schemas.microsoft.com/office/drawing/2014/main" id="{A2FEBFAF-5A25-DA61-8BBA-A52552DA2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6" name="Rectangle 15" descr="n log n">
            <a:extLst>
              <a:ext uri="{FF2B5EF4-FFF2-40B4-BE49-F238E27FC236}">
                <a16:creationId xmlns:a16="http://schemas.microsoft.com/office/drawing/2014/main" id="{4FE3142F-BA4E-D17A-20C6-E2B619B18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7" name="Rectangle 16" descr="n log n">
            <a:extLst>
              <a:ext uri="{FF2B5EF4-FFF2-40B4-BE49-F238E27FC236}">
                <a16:creationId xmlns:a16="http://schemas.microsoft.com/office/drawing/2014/main" id="{D83325BD-7935-2035-16FD-E0989EAB0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8" name="Rectangle 17" descr="n log n">
            <a:extLst>
              <a:ext uri="{FF2B5EF4-FFF2-40B4-BE49-F238E27FC236}">
                <a16:creationId xmlns:a16="http://schemas.microsoft.com/office/drawing/2014/main" id="{8A5D671B-2958-217E-C2E5-DDD835968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9" name="Rectangle 18" descr="n^{2}">
            <a:extLst>
              <a:ext uri="{FF2B5EF4-FFF2-40B4-BE49-F238E27FC236}">
                <a16:creationId xmlns:a16="http://schemas.microsoft.com/office/drawing/2014/main" id="{7843E832-8ACD-DCD2-5D69-B32C89072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0" name="Rectangle 19" descr="n^{2}">
            <a:extLst>
              <a:ext uri="{FF2B5EF4-FFF2-40B4-BE49-F238E27FC236}">
                <a16:creationId xmlns:a16="http://schemas.microsoft.com/office/drawing/2014/main" id="{45CBCC97-D7DD-3F26-0707-11DE967B1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1" name="Rectangle 20" descr="n log n">
            <a:extLst>
              <a:ext uri="{FF2B5EF4-FFF2-40B4-BE49-F238E27FC236}">
                <a16:creationId xmlns:a16="http://schemas.microsoft.com/office/drawing/2014/main" id="{6CCE30D2-CEC4-F0C0-96E8-E4105DB864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2" name="Rectangle 21" descr="n log n">
            <a:extLst>
              <a:ext uri="{FF2B5EF4-FFF2-40B4-BE49-F238E27FC236}">
                <a16:creationId xmlns:a16="http://schemas.microsoft.com/office/drawing/2014/main" id="{8A244901-69E5-8F74-FAFC-3EAE9A9A3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3" name="Rectangle 22" descr="n^{2}">
            <a:extLst>
              <a:ext uri="{FF2B5EF4-FFF2-40B4-BE49-F238E27FC236}">
                <a16:creationId xmlns:a16="http://schemas.microsoft.com/office/drawing/2014/main" id="{1E0F42C7-9486-9B82-034C-6782120D2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4" name="Rectangle 23" descr="n^{2}">
            <a:extLst>
              <a:ext uri="{FF2B5EF4-FFF2-40B4-BE49-F238E27FC236}">
                <a16:creationId xmlns:a16="http://schemas.microsoft.com/office/drawing/2014/main" id="{C436141C-EE50-576A-5C0F-C4A3CC087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5" name="Rectangle 24" descr="n^{2}">
            <a:extLst>
              <a:ext uri="{FF2B5EF4-FFF2-40B4-BE49-F238E27FC236}">
                <a16:creationId xmlns:a16="http://schemas.microsoft.com/office/drawing/2014/main" id="{52FF489B-D2D1-79F0-6F7C-775A3C1D3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6" name="Rectangle 25" descr="n log n">
            <a:extLst>
              <a:ext uri="{FF2B5EF4-FFF2-40B4-BE49-F238E27FC236}">
                <a16:creationId xmlns:a16="http://schemas.microsoft.com/office/drawing/2014/main" id="{BED1FAEC-4A9A-0430-71BD-39A7E077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7" name="Rectangle 26" descr="n^{4/3}">
            <a:extLst>
              <a:ext uri="{FF2B5EF4-FFF2-40B4-BE49-F238E27FC236}">
                <a16:creationId xmlns:a16="http://schemas.microsoft.com/office/drawing/2014/main" id="{74F41129-6460-F34D-60B5-0392529A9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5857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8" name="Rectangle 27" descr="n^{3/2}">
            <a:extLst>
              <a:ext uri="{FF2B5EF4-FFF2-40B4-BE49-F238E27FC236}">
                <a16:creationId xmlns:a16="http://schemas.microsoft.com/office/drawing/2014/main" id="{6FCBB7B2-A0A4-C6BA-ED83-534A24F487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5857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9" name="Rectangle 28" descr="n^{2}">
            <a:extLst>
              <a:ext uri="{FF2B5EF4-FFF2-40B4-BE49-F238E27FC236}">
                <a16:creationId xmlns:a16="http://schemas.microsoft.com/office/drawing/2014/main" id="{FFC0FB9C-2CFA-AB10-6FA6-154A715F28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0" name="Rectangle 29" descr="n^{2}">
            <a:extLst>
              <a:ext uri="{FF2B5EF4-FFF2-40B4-BE49-F238E27FC236}">
                <a16:creationId xmlns:a16="http://schemas.microsoft.com/office/drawing/2014/main" id="{06993E85-D1F2-38B7-D550-827A478BF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1" name="Rectangle 30" descr="n log n">
            <a:extLst>
              <a:ext uri="{FF2B5EF4-FFF2-40B4-BE49-F238E27FC236}">
                <a16:creationId xmlns:a16="http://schemas.microsoft.com/office/drawing/2014/main" id="{DDBE190F-7863-7376-6558-EB917473C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2" name="Rectangle 31" descr="n log n">
            <a:extLst>
              <a:ext uri="{FF2B5EF4-FFF2-40B4-BE49-F238E27FC236}">
                <a16:creationId xmlns:a16="http://schemas.microsoft.com/office/drawing/2014/main" id="{BED9C354-7372-6515-4D62-D52E9377B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3" name="Rectangle 32" descr="n log n">
            <a:extLst>
              <a:ext uri="{FF2B5EF4-FFF2-40B4-BE49-F238E27FC236}">
                <a16:creationId xmlns:a16="http://schemas.microsoft.com/office/drawing/2014/main" id="{56A9ABB9-1F21-B8AA-DF7F-DCC5FFF0D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4" name="Rectangle 33" descr="n^{2}">
            <a:extLst>
              <a:ext uri="{FF2B5EF4-FFF2-40B4-BE49-F238E27FC236}">
                <a16:creationId xmlns:a16="http://schemas.microsoft.com/office/drawing/2014/main" id="{F9BB89CA-DF06-AEEA-7B15-69170B478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5" name="Rectangle 34" descr="n^{2}">
            <a:extLst>
              <a:ext uri="{FF2B5EF4-FFF2-40B4-BE49-F238E27FC236}">
                <a16:creationId xmlns:a16="http://schemas.microsoft.com/office/drawing/2014/main" id="{B1AD272A-5D88-FCCC-FFCB-787E1F0AC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6" name="Rectangle 35" descr="n^{2}">
            <a:extLst>
              <a:ext uri="{FF2B5EF4-FFF2-40B4-BE49-F238E27FC236}">
                <a16:creationId xmlns:a16="http://schemas.microsoft.com/office/drawing/2014/main" id="{7F9AAA14-A7CF-C795-DC71-3FC301906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7" name="Rectangle 36" descr="n^{2}">
            <a:extLst>
              <a:ext uri="{FF2B5EF4-FFF2-40B4-BE49-F238E27FC236}">
                <a16:creationId xmlns:a16="http://schemas.microsoft.com/office/drawing/2014/main" id="{6600ADC6-F974-9914-CD7E-526AAC545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8" name="Rectangle 37" descr="n^{2}">
            <a:extLst>
              <a:ext uri="{FF2B5EF4-FFF2-40B4-BE49-F238E27FC236}">
                <a16:creationId xmlns:a16="http://schemas.microsoft.com/office/drawing/2014/main" id="{56AE021B-A38E-2071-F999-C7B1769667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39" name="Rectangle 38" descr="n^{2}">
            <a:extLst>
              <a:ext uri="{FF2B5EF4-FFF2-40B4-BE49-F238E27FC236}">
                <a16:creationId xmlns:a16="http://schemas.microsoft.com/office/drawing/2014/main" id="{386921A3-4002-AEA6-4AE9-E8A6B7A96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0" name="Rectangle 39" descr="n^{2}">
            <a:extLst>
              <a:ext uri="{FF2B5EF4-FFF2-40B4-BE49-F238E27FC236}">
                <a16:creationId xmlns:a16="http://schemas.microsoft.com/office/drawing/2014/main" id="{FB578309-3E33-CC9D-FFB8-96FB03B05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1" name="Rectangle 40" descr="n log n">
            <a:extLst>
              <a:ext uri="{FF2B5EF4-FFF2-40B4-BE49-F238E27FC236}">
                <a16:creationId xmlns:a16="http://schemas.microsoft.com/office/drawing/2014/main" id="{895DA65E-D0A1-2687-29B3-B1D172C3D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2" name="Rectangle 41" descr="n^{2}">
            <a:extLst>
              <a:ext uri="{FF2B5EF4-FFF2-40B4-BE49-F238E27FC236}">
                <a16:creationId xmlns:a16="http://schemas.microsoft.com/office/drawing/2014/main" id="{EE51720C-B167-D278-E370-42FE7845D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3" name="Rectangle 42" descr="n^{2}">
            <a:extLst>
              <a:ext uri="{FF2B5EF4-FFF2-40B4-BE49-F238E27FC236}">
                <a16:creationId xmlns:a16="http://schemas.microsoft.com/office/drawing/2014/main" id="{0E888A04-844E-5621-A577-B5D4458D7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4" name="Rectangle 43" descr="n^{2}">
            <a:extLst>
              <a:ext uri="{FF2B5EF4-FFF2-40B4-BE49-F238E27FC236}">
                <a16:creationId xmlns:a16="http://schemas.microsoft.com/office/drawing/2014/main" id="{D428A8C2-D548-92E2-9607-EA150F36B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5" name="Rectangle 44" descr="n^{2}">
            <a:extLst>
              <a:ext uri="{FF2B5EF4-FFF2-40B4-BE49-F238E27FC236}">
                <a16:creationId xmlns:a16="http://schemas.microsoft.com/office/drawing/2014/main" id="{91E03449-D66F-63DD-684D-A8D45222F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6" name="Rectangle 45" descr="n^{2}">
            <a:extLst>
              <a:ext uri="{FF2B5EF4-FFF2-40B4-BE49-F238E27FC236}">
                <a16:creationId xmlns:a16="http://schemas.microsoft.com/office/drawing/2014/main" id="{406BB83C-43CF-2BF8-8C9E-BC7F2DAE62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7" name="Rectangle 46" descr="n^{2}">
            <a:extLst>
              <a:ext uri="{FF2B5EF4-FFF2-40B4-BE49-F238E27FC236}">
                <a16:creationId xmlns:a16="http://schemas.microsoft.com/office/drawing/2014/main" id="{031386C4-C5EE-3DEF-0DA0-E485FBCC3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9775" y="1825625"/>
            <a:ext cx="328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21B0F50-944D-1F03-59D8-418DB563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6557"/>
              </p:ext>
            </p:extLst>
          </p:nvPr>
        </p:nvGraphicFramePr>
        <p:xfrm>
          <a:off x="734028" y="2636434"/>
          <a:ext cx="6193576" cy="3718646"/>
        </p:xfrm>
        <a:graphic>
          <a:graphicData uri="http://schemas.openxmlformats.org/drawingml/2006/table">
            <a:tbl>
              <a:tblPr/>
              <a:tblGrid>
                <a:gridCol w="788198">
                  <a:extLst>
                    <a:ext uri="{9D8B030D-6E8A-4147-A177-3AD203B41FA5}">
                      <a16:colId xmlns:a16="http://schemas.microsoft.com/office/drawing/2014/main" val="1327060057"/>
                    </a:ext>
                  </a:extLst>
                </a:gridCol>
                <a:gridCol w="2017529">
                  <a:extLst>
                    <a:ext uri="{9D8B030D-6E8A-4147-A177-3AD203B41FA5}">
                      <a16:colId xmlns:a16="http://schemas.microsoft.com/office/drawing/2014/main" val="2155001271"/>
                    </a:ext>
                  </a:extLst>
                </a:gridCol>
                <a:gridCol w="1129283">
                  <a:extLst>
                    <a:ext uri="{9D8B030D-6E8A-4147-A177-3AD203B41FA5}">
                      <a16:colId xmlns:a16="http://schemas.microsoft.com/office/drawing/2014/main" val="2137060572"/>
                    </a:ext>
                  </a:extLst>
                </a:gridCol>
                <a:gridCol w="1129283">
                  <a:extLst>
                    <a:ext uri="{9D8B030D-6E8A-4147-A177-3AD203B41FA5}">
                      <a16:colId xmlns:a16="http://schemas.microsoft.com/office/drawing/2014/main" val="2651145614"/>
                    </a:ext>
                  </a:extLst>
                </a:gridCol>
                <a:gridCol w="1129283">
                  <a:extLst>
                    <a:ext uri="{9D8B030D-6E8A-4147-A177-3AD203B41FA5}">
                      <a16:colId xmlns:a16="http://schemas.microsoft.com/office/drawing/2014/main" val="1709023950"/>
                    </a:ext>
                  </a:extLst>
                </a:gridCol>
              </a:tblGrid>
              <a:tr h="56637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Nombre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Peor</a:t>
                      </a:r>
                      <a:r>
                        <a:rPr lang="en-GB" sz="800" b="0" dirty="0">
                          <a:effectLst/>
                        </a:rPr>
                        <a:t> </a:t>
                      </a:r>
                      <a:r>
                        <a:rPr lang="en-GB" sz="800" b="0" dirty="0" err="1">
                          <a:effectLst/>
                        </a:rPr>
                        <a:t>Escenario</a:t>
                      </a:r>
                      <a:r>
                        <a:rPr lang="en-GB" sz="800" b="0" dirty="0">
                          <a:effectLst/>
                        </a:rPr>
                        <a:t> 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Memoria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Estable</a:t>
                      </a:r>
                      <a:r>
                        <a:rPr lang="en-GB" sz="800" b="0" dirty="0">
                          <a:effectLst/>
                        </a:rPr>
                        <a:t>   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Metodo</a:t>
                      </a:r>
                      <a:r>
                        <a:rPr lang="en-GB" sz="800" b="0" dirty="0">
                          <a:effectLst/>
                        </a:rPr>
                        <a:t> </a:t>
                      </a:r>
                      <a:r>
                        <a:rPr lang="en-GB" sz="800" b="0" dirty="0" err="1">
                          <a:effectLst/>
                        </a:rPr>
                        <a:t>Utilizado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01200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 dirty="0">
                          <a:effectLst/>
                          <a:hlinkClick r:id="rId2"/>
                        </a:rPr>
                        <a:t>Quick Sort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nlogn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logn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No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Partitioning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44663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 dirty="0">
                          <a:effectLst/>
                          <a:hlinkClick r:id="rId3"/>
                        </a:rPr>
                        <a:t>Merge Sort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nlogn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n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Yes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Merging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20854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>
                          <a:effectLst/>
                          <a:hlinkClick r:id="rId4"/>
                        </a:rPr>
                        <a:t>Heap Sort</a:t>
                      </a:r>
                      <a:endParaRPr lang="en-GB" sz="800" b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 err="1">
                          <a:effectLst/>
                        </a:rPr>
                        <a:t>nlogn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1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No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Selection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08663"/>
                  </a:ext>
                </a:extLst>
              </a:tr>
              <a:tr h="56637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>
                          <a:effectLst/>
                          <a:hlinkClick r:id="rId5"/>
                        </a:rPr>
                        <a:t>Insertion Sort</a:t>
                      </a:r>
                      <a:endParaRPr lang="en-GB" sz="800" b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n</a:t>
                      </a:r>
                      <a:r>
                        <a:rPr lang="en-GB" sz="800" b="0" baseline="30000" dirty="0">
                          <a:effectLst/>
                        </a:rPr>
                        <a:t>2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1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Yes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Insertion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55469"/>
                  </a:ext>
                </a:extLst>
              </a:tr>
              <a:tr h="56637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>
                          <a:effectLst/>
                          <a:hlinkClick r:id="rId6"/>
                        </a:rPr>
                        <a:t>Selection Sort</a:t>
                      </a:r>
                      <a:endParaRPr lang="en-GB" sz="800" b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dirty="0">
                          <a:effectLst/>
                        </a:rPr>
                        <a:t>n</a:t>
                      </a:r>
                      <a:r>
                        <a:rPr lang="en-GB" sz="800" b="0" baseline="30000" dirty="0">
                          <a:effectLst/>
                        </a:rPr>
                        <a:t>2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1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No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Selection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05326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 dirty="0">
                          <a:effectLst/>
                          <a:hlinkClick r:id="rId7"/>
                        </a:rPr>
                        <a:t>Shell Sort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baseline="0" dirty="0">
                          <a:effectLst/>
                        </a:rPr>
                        <a:t>n</a:t>
                      </a:r>
                      <a:r>
                        <a:rPr lang="en-GB" sz="800" b="0" baseline="30000" dirty="0">
                          <a:effectLst/>
                        </a:rPr>
                        <a:t>3/2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1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No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>
                          <a:effectLst/>
                        </a:rPr>
                        <a:t>Insertion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85847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u="none" strike="noStrike" dirty="0">
                          <a:effectLst/>
                          <a:hlinkClick r:id="rId8"/>
                        </a:rPr>
                        <a:t>Bubble Sort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dirty="0">
                          <a:effectLst/>
                        </a:rPr>
                        <a:t>n</a:t>
                      </a:r>
                      <a:r>
                        <a:rPr lang="en-GB" sz="800" b="0" baseline="30000" dirty="0">
                          <a:effectLst/>
                        </a:rPr>
                        <a:t>2</a:t>
                      </a:r>
                      <a:endParaRPr lang="en-GB" sz="800" b="0" dirty="0">
                        <a:effectLst/>
                      </a:endParaRP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1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Yes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800" b="0" dirty="0">
                          <a:effectLst/>
                        </a:rPr>
                        <a:t>Exchanging</a:t>
                      </a:r>
                    </a:p>
                  </a:txBody>
                  <a:tcPr marL="60724" marR="60724" marT="30362" marB="30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766593"/>
                  </a:ext>
                </a:extLst>
              </a:tr>
            </a:tbl>
          </a:graphicData>
        </a:graphic>
      </p:graphicFrame>
      <p:sp>
        <p:nvSpPr>
          <p:cNvPr id="51" name="AutoShape 41" descr="n log n">
            <a:extLst>
              <a:ext uri="{FF2B5EF4-FFF2-40B4-BE49-F238E27FC236}">
                <a16:creationId xmlns:a16="http://schemas.microsoft.com/office/drawing/2014/main" id="{F16086FB-C243-6406-7DAC-C168071FC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AutoShape 42" descr="n log n">
            <a:extLst>
              <a:ext uri="{FF2B5EF4-FFF2-40B4-BE49-F238E27FC236}">
                <a16:creationId xmlns:a16="http://schemas.microsoft.com/office/drawing/2014/main" id="{2C485BB0-29E0-1E73-8998-04F7AA9C21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AutoShape 43" descr="n^{2}">
            <a:extLst>
              <a:ext uri="{FF2B5EF4-FFF2-40B4-BE49-F238E27FC236}">
                <a16:creationId xmlns:a16="http://schemas.microsoft.com/office/drawing/2014/main" id="{1B8A548B-FD6E-582D-5DCA-9C7A3B891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AutoShape 44" descr="log n">
            <a:extLst>
              <a:ext uri="{FF2B5EF4-FFF2-40B4-BE49-F238E27FC236}">
                <a16:creationId xmlns:a16="http://schemas.microsoft.com/office/drawing/2014/main" id="{B1675246-E6D6-29BA-80D1-D9B3DDC34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7788" y="1825625"/>
            <a:ext cx="1393175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AutoShape 45" descr="n log n">
            <a:extLst>
              <a:ext uri="{FF2B5EF4-FFF2-40B4-BE49-F238E27FC236}">
                <a16:creationId xmlns:a16="http://schemas.microsoft.com/office/drawing/2014/main" id="{B4749EAF-EF1C-9699-C7BD-2FB3DCB67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AutoShape 46" descr="n log n">
            <a:extLst>
              <a:ext uri="{FF2B5EF4-FFF2-40B4-BE49-F238E27FC236}">
                <a16:creationId xmlns:a16="http://schemas.microsoft.com/office/drawing/2014/main" id="{F49D6ED5-96C3-8923-2899-28EA9F4D1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AutoShape 47" descr="n log n">
            <a:extLst>
              <a:ext uri="{FF2B5EF4-FFF2-40B4-BE49-F238E27FC236}">
                <a16:creationId xmlns:a16="http://schemas.microsoft.com/office/drawing/2014/main" id="{50F6EBA0-FF0C-B37B-FFE7-BCD752467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AutoShape 48" descr="n log n">
            <a:extLst>
              <a:ext uri="{FF2B5EF4-FFF2-40B4-BE49-F238E27FC236}">
                <a16:creationId xmlns:a16="http://schemas.microsoft.com/office/drawing/2014/main" id="{E4F561AD-3D09-081C-B276-C6DD33D3F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AutoShape 49" descr="n log n">
            <a:extLst>
              <a:ext uri="{FF2B5EF4-FFF2-40B4-BE49-F238E27FC236}">
                <a16:creationId xmlns:a16="http://schemas.microsoft.com/office/drawing/2014/main" id="{5C0B8C3B-D283-F106-5DA2-918C048FD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AutoShape 50" descr="n log n">
            <a:extLst>
              <a:ext uri="{FF2B5EF4-FFF2-40B4-BE49-F238E27FC236}">
                <a16:creationId xmlns:a16="http://schemas.microsoft.com/office/drawing/2014/main" id="{E32E9F47-1B74-118C-E003-FB3E3FE39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AutoShape 51" descr="n^{2}">
            <a:extLst>
              <a:ext uri="{FF2B5EF4-FFF2-40B4-BE49-F238E27FC236}">
                <a16:creationId xmlns:a16="http://schemas.microsoft.com/office/drawing/2014/main" id="{4D8A5BA7-C950-670B-01EA-8FCFB57F8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AutoShape 52" descr="n^{2}">
            <a:extLst>
              <a:ext uri="{FF2B5EF4-FFF2-40B4-BE49-F238E27FC236}">
                <a16:creationId xmlns:a16="http://schemas.microsoft.com/office/drawing/2014/main" id="{C0F62928-35E1-4681-FA6A-8F76E1210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AutoShape 53" descr="n log n">
            <a:extLst>
              <a:ext uri="{FF2B5EF4-FFF2-40B4-BE49-F238E27FC236}">
                <a16:creationId xmlns:a16="http://schemas.microsoft.com/office/drawing/2014/main" id="{2C4C649B-24CB-864D-D214-BE03A9D65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" name="AutoShape 54" descr="n log n">
            <a:extLst>
              <a:ext uri="{FF2B5EF4-FFF2-40B4-BE49-F238E27FC236}">
                <a16:creationId xmlns:a16="http://schemas.microsoft.com/office/drawing/2014/main" id="{5F9C975F-A6E6-1541-B645-11DAE63A3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3" name="AutoShape 55" descr="n^{2}">
            <a:extLst>
              <a:ext uri="{FF2B5EF4-FFF2-40B4-BE49-F238E27FC236}">
                <a16:creationId xmlns:a16="http://schemas.microsoft.com/office/drawing/2014/main" id="{1A2F4B3C-BE66-E951-926D-F94ECEBA9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5" name="AutoShape 56" descr="n^{2}">
            <a:extLst>
              <a:ext uri="{FF2B5EF4-FFF2-40B4-BE49-F238E27FC236}">
                <a16:creationId xmlns:a16="http://schemas.microsoft.com/office/drawing/2014/main" id="{D50CC499-E0BB-1A66-6FC8-BE0D1899B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57" descr="n^{2}">
            <a:extLst>
              <a:ext uri="{FF2B5EF4-FFF2-40B4-BE49-F238E27FC236}">
                <a16:creationId xmlns:a16="http://schemas.microsoft.com/office/drawing/2014/main" id="{376362B1-0864-BE23-0FFE-823E3C359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7" name="AutoShape 58" descr="n log n">
            <a:extLst>
              <a:ext uri="{FF2B5EF4-FFF2-40B4-BE49-F238E27FC236}">
                <a16:creationId xmlns:a16="http://schemas.microsoft.com/office/drawing/2014/main" id="{8810F788-C3FB-BEC9-344E-D96E9A897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AutoShape 59" descr="n^{4/3}">
            <a:extLst>
              <a:ext uri="{FF2B5EF4-FFF2-40B4-BE49-F238E27FC236}">
                <a16:creationId xmlns:a16="http://schemas.microsoft.com/office/drawing/2014/main" id="{F298E7E8-42C7-57E2-3401-D50B1A701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4985" y="1825625"/>
            <a:ext cx="1307878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9" name="AutoShape 60" descr="n^{3/2}">
            <a:extLst>
              <a:ext uri="{FF2B5EF4-FFF2-40B4-BE49-F238E27FC236}">
                <a16:creationId xmlns:a16="http://schemas.microsoft.com/office/drawing/2014/main" id="{205C18B0-C6E8-2D7A-F9D9-9353F9483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4985" y="1825625"/>
            <a:ext cx="1307878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0" name="AutoShape 61" descr="n^{2}">
            <a:extLst>
              <a:ext uri="{FF2B5EF4-FFF2-40B4-BE49-F238E27FC236}">
                <a16:creationId xmlns:a16="http://schemas.microsoft.com/office/drawing/2014/main" id="{60F7466B-01FE-C0C5-6579-D26A1359F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1" name="AutoShape 62" descr="n^{2}">
            <a:extLst>
              <a:ext uri="{FF2B5EF4-FFF2-40B4-BE49-F238E27FC236}">
                <a16:creationId xmlns:a16="http://schemas.microsoft.com/office/drawing/2014/main" id="{97EA4DA5-5C57-1CC4-D0AD-CFAA03BB0A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2" name="AutoShape 63" descr="n log n">
            <a:extLst>
              <a:ext uri="{FF2B5EF4-FFF2-40B4-BE49-F238E27FC236}">
                <a16:creationId xmlns:a16="http://schemas.microsoft.com/office/drawing/2014/main" id="{AD06B3AA-F61E-6C6E-7F8C-50C30C90D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3" name="AutoShape 64" descr="n log n">
            <a:extLst>
              <a:ext uri="{FF2B5EF4-FFF2-40B4-BE49-F238E27FC236}">
                <a16:creationId xmlns:a16="http://schemas.microsoft.com/office/drawing/2014/main" id="{47D166C9-BA1D-5CF8-F12C-6FAEEFC17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4" name="AutoShape 65" descr="n log n">
            <a:extLst>
              <a:ext uri="{FF2B5EF4-FFF2-40B4-BE49-F238E27FC236}">
                <a16:creationId xmlns:a16="http://schemas.microsoft.com/office/drawing/2014/main" id="{F6C5A3CA-4E25-3BFE-DD61-9C816D7C0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0342" y="1825625"/>
            <a:ext cx="1876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5" name="AutoShape 66" descr="n^{2}">
            <a:extLst>
              <a:ext uri="{FF2B5EF4-FFF2-40B4-BE49-F238E27FC236}">
                <a16:creationId xmlns:a16="http://schemas.microsoft.com/office/drawing/2014/main" id="{930229FB-25C4-629F-6684-7A45AF2A0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6" name="AutoShape 67" descr="n^{2}">
            <a:extLst>
              <a:ext uri="{FF2B5EF4-FFF2-40B4-BE49-F238E27FC236}">
                <a16:creationId xmlns:a16="http://schemas.microsoft.com/office/drawing/2014/main" id="{AFFE3C40-EEB8-F107-4972-04DDA9B5C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7" name="AutoShape 68" descr="n^{2}">
            <a:extLst>
              <a:ext uri="{FF2B5EF4-FFF2-40B4-BE49-F238E27FC236}">
                <a16:creationId xmlns:a16="http://schemas.microsoft.com/office/drawing/2014/main" id="{52DF2844-807A-0E28-C34F-A9F8C5367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8" name="AutoShape 69" descr="n^{2}">
            <a:extLst>
              <a:ext uri="{FF2B5EF4-FFF2-40B4-BE49-F238E27FC236}">
                <a16:creationId xmlns:a16="http://schemas.microsoft.com/office/drawing/2014/main" id="{DF355010-3ECB-A476-F26B-72DCF31E2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9" name="AutoShape 70" descr="n^{2}">
            <a:extLst>
              <a:ext uri="{FF2B5EF4-FFF2-40B4-BE49-F238E27FC236}">
                <a16:creationId xmlns:a16="http://schemas.microsoft.com/office/drawing/2014/main" id="{75F170C6-FE4F-C963-9958-20E471C55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627" y="1825625"/>
            <a:ext cx="73923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5" y="758952"/>
            <a:ext cx="6800850" cy="1325880"/>
          </a:xfrm>
        </p:spPr>
        <p:txBody>
          <a:bodyPr/>
          <a:lstStyle/>
          <a:p>
            <a:r>
              <a:rPr lang="en-GB" dirty="0" err="1"/>
              <a:t>BÚsqueda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D0B1D-936C-AA68-6CE4-D13F62EE88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8" y="2084832"/>
            <a:ext cx="6345044" cy="1325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12F37-746E-E5B7-3FD9-DB3654E5C0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" y="3656035"/>
            <a:ext cx="6391275" cy="2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4" y="758952"/>
            <a:ext cx="6800850" cy="1325880"/>
          </a:xfrm>
        </p:spPr>
        <p:txBody>
          <a:bodyPr/>
          <a:lstStyle/>
          <a:p>
            <a:r>
              <a:rPr lang="en-GB" dirty="0" err="1"/>
              <a:t>Programacion</a:t>
            </a:r>
            <a:r>
              <a:rPr lang="en-GB" dirty="0"/>
              <a:t> </a:t>
            </a:r>
            <a:r>
              <a:rPr lang="en-GB" dirty="0" err="1"/>
              <a:t>dinamica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0C8CC-A47E-7FE6-8149-F7BF6D396C7D}"/>
              </a:ext>
            </a:extLst>
          </p:cNvPr>
          <p:cNvSpPr txBox="1"/>
          <p:nvPr/>
        </p:nvSpPr>
        <p:spPr>
          <a:xfrm>
            <a:off x="2150371" y="2467304"/>
            <a:ext cx="411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err="1">
                <a:solidFill>
                  <a:srgbClr val="414141"/>
                </a:solidFill>
                <a:latin typeface="Droid Sans"/>
              </a:rPr>
              <a:t>R</a:t>
            </a:r>
            <a:r>
              <a:rPr lang="en-GB" sz="2200" b="1" i="0" dirty="0" err="1">
                <a:solidFill>
                  <a:srgbClr val="414141"/>
                </a:solidFill>
                <a:effectLst/>
                <a:latin typeface="Droid Sans"/>
              </a:rPr>
              <a:t>ecursividad</a:t>
            </a:r>
            <a:r>
              <a:rPr lang="en-GB" sz="2200" b="1" dirty="0"/>
              <a:t> + </a:t>
            </a:r>
            <a:r>
              <a:rPr lang="en-GB" sz="2200" b="1" dirty="0" err="1">
                <a:solidFill>
                  <a:srgbClr val="414141"/>
                </a:solidFill>
                <a:latin typeface="Droid Sans"/>
              </a:rPr>
              <a:t>Memorización</a:t>
            </a:r>
            <a:endParaRPr lang="en-GB" sz="2200" b="1" dirty="0">
              <a:solidFill>
                <a:srgbClr val="414141"/>
              </a:solidFill>
              <a:latin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E931-94DF-AD9E-1A84-21C0B739347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3626102"/>
            <a:ext cx="3504332" cy="1941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77BF0-2CAB-9DA0-C4C0-D9C5C8542C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0" y="3433090"/>
            <a:ext cx="3504332" cy="23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314" name="Picture 2" descr="Example-image of the set representation with trees">
            <a:extLst>
              <a:ext uri="{FF2B5EF4-FFF2-40B4-BE49-F238E27FC236}">
                <a16:creationId xmlns:a16="http://schemas.microsoft.com/office/drawing/2014/main" id="{123F6561-716A-9D36-9F61-3E9639CC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8" y="2884932"/>
            <a:ext cx="7612912" cy="21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E9D7D2-4B0B-E0A4-6AFF-9FA26BF44D94}"/>
              </a:ext>
            </a:extLst>
          </p:cNvPr>
          <p:cNvSpPr txBox="1"/>
          <p:nvPr/>
        </p:nvSpPr>
        <p:spPr>
          <a:xfrm>
            <a:off x="520262" y="1559052"/>
            <a:ext cx="12616632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GB" sz="1800" i="1" spc="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Tenemos</a:t>
            </a: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 </a:t>
            </a:r>
            <a:r>
              <a:rPr lang="en-GB" i="1" spc="1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elementos</a:t>
            </a:r>
            <a:r>
              <a:rPr lang="en-GB" i="1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 2, 3 y 4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75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i="1" spc="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Implementamos</a:t>
            </a: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n-GB" sz="1800" i="1" spc="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siguientes</a:t>
            </a: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800" i="1" spc="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relaciones</a:t>
            </a: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b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&lt;-&gt; 2</a:t>
            </a:r>
            <a:b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&lt;-&gt; 4</a:t>
            </a:r>
            <a:b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18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&lt;-&gt;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6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274" y="996961"/>
            <a:ext cx="6800850" cy="1325880"/>
          </a:xfrm>
        </p:spPr>
        <p:txBody>
          <a:bodyPr/>
          <a:lstStyle/>
          <a:p>
            <a:r>
              <a:rPr lang="en-US" dirty="0"/>
              <a:t>ÍNDICE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DF1851A-51B5-1984-A9F3-B43A32F2E7C0}"/>
              </a:ext>
            </a:extLst>
          </p:cNvPr>
          <p:cNvSpPr txBox="1"/>
          <p:nvPr/>
        </p:nvSpPr>
        <p:spPr>
          <a:xfrm>
            <a:off x="5915608" y="2322841"/>
            <a:ext cx="3937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Zinkworks</a:t>
            </a:r>
            <a:endParaRPr lang="es-E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4006022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758952"/>
            <a:ext cx="6800850" cy="1325880"/>
          </a:xfrm>
        </p:spPr>
        <p:txBody>
          <a:bodyPr/>
          <a:lstStyle/>
          <a:p>
            <a:r>
              <a:rPr lang="en-US" dirty="0" err="1"/>
              <a:t>Herramientas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Hacker Rank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084832"/>
            <a:ext cx="3200400" cy="365760"/>
          </a:xfrm>
        </p:spPr>
        <p:txBody>
          <a:bodyPr/>
          <a:lstStyle/>
          <a:p>
            <a:r>
              <a:rPr lang="en-US" dirty="0"/>
              <a:t>Geeks For Geeks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687F441E-5314-630C-93AD-97D5E80940CC}"/>
              </a:ext>
            </a:extLst>
          </p:cNvPr>
          <p:cNvSpPr txBox="1">
            <a:spLocks/>
          </p:cNvSpPr>
          <p:nvPr/>
        </p:nvSpPr>
        <p:spPr>
          <a:xfrm>
            <a:off x="4535424" y="3685032"/>
            <a:ext cx="32004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O’reilly</a:t>
            </a:r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1046ED4B-6B40-FD55-7ADE-FA9D81E7BF69}"/>
              </a:ext>
            </a:extLst>
          </p:cNvPr>
          <p:cNvSpPr txBox="1">
            <a:spLocks/>
          </p:cNvSpPr>
          <p:nvPr/>
        </p:nvSpPr>
        <p:spPr>
          <a:xfrm>
            <a:off x="4535424" y="4096512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41340"/>
            <a:ext cx="54864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50640830-78B2-638F-99C1-324CC3FC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4750" y="1813097"/>
            <a:ext cx="5266568" cy="5292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5" y="757946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 err="1"/>
              <a:t>IntroducciÓn</a:t>
            </a:r>
            <a:endParaRPr lang="en-Z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2631" y="5458510"/>
            <a:ext cx="1097280" cy="490256"/>
          </a:xfrm>
        </p:spPr>
        <p:txBody>
          <a:bodyPr>
            <a:normAutofit fontScale="32500" lnSpcReduction="20000"/>
          </a:bodyPr>
          <a:lstStyle/>
          <a:p>
            <a:r>
              <a:rPr lang="en-US" sz="44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Estudios</a:t>
            </a:r>
            <a:endParaRPr lang="en-US" sz="44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8C802-3EAB-0F61-93BA-6B62169A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74" y="5370534"/>
            <a:ext cx="1297126" cy="5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E75E2-9E92-E93F-2A50-1925A36A6CEB}"/>
              </a:ext>
            </a:extLst>
          </p:cNvPr>
          <p:cNvSpPr txBox="1"/>
          <p:nvPr/>
        </p:nvSpPr>
        <p:spPr>
          <a:xfrm>
            <a:off x="7729394" y="4352061"/>
            <a:ext cx="208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Certificaciones</a:t>
            </a:r>
            <a:endParaRPr lang="en-US" sz="14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F5B48-3AB6-A1C9-498A-3D47103F0819}"/>
              </a:ext>
            </a:extLst>
          </p:cNvPr>
          <p:cNvSpPr txBox="1"/>
          <p:nvPr/>
        </p:nvSpPr>
        <p:spPr>
          <a:xfrm>
            <a:off x="8888034" y="3033241"/>
            <a:ext cx="272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Experiencia</a:t>
            </a:r>
            <a:endParaRPr lang="en-US" sz="14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profesional</a:t>
            </a:r>
            <a:endParaRPr lang="en-US" sz="14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05912E-923D-17B5-DB15-7F4F082F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3901292"/>
            <a:ext cx="490555" cy="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FOR Internet y Tecnología">
            <a:extLst>
              <a:ext uri="{FF2B5EF4-FFF2-40B4-BE49-F238E27FC236}">
                <a16:creationId xmlns:a16="http://schemas.microsoft.com/office/drawing/2014/main" id="{A7841B69-6709-2179-0444-59EA9B17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80" y="2521018"/>
            <a:ext cx="413158" cy="4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ail Verification | dareCode">
            <a:extLst>
              <a:ext uri="{FF2B5EF4-FFF2-40B4-BE49-F238E27FC236}">
                <a16:creationId xmlns:a16="http://schemas.microsoft.com/office/drawing/2014/main" id="{8AD97F26-0996-E23E-0C62-C71CE2CB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911" y="3021405"/>
            <a:ext cx="768137" cy="3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B46BA62-CC25-5481-DC64-DC1053F3E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303" y="3195864"/>
            <a:ext cx="1174713" cy="660776"/>
          </a:xfrm>
          <a:prstGeom prst="rect">
            <a:avLst/>
          </a:prstGeom>
        </p:spPr>
      </p:pic>
      <p:pic>
        <p:nvPicPr>
          <p:cNvPr id="12" name="Picture 2" descr="Associate Android Developer Certification Exam | by Akshay Chordiya ...">
            <a:extLst>
              <a:ext uri="{FF2B5EF4-FFF2-40B4-BE49-F238E27FC236}">
                <a16:creationId xmlns:a16="http://schemas.microsoft.com/office/drawing/2014/main" id="{10B39494-FC6C-222D-2A1F-CA371D98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37" y="4329776"/>
            <a:ext cx="564803" cy="56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82" y="767659"/>
            <a:ext cx="6642735" cy="1325880"/>
          </a:xfrm>
        </p:spPr>
        <p:txBody>
          <a:bodyPr/>
          <a:lstStyle/>
          <a:p>
            <a:r>
              <a:rPr lang="en-US" dirty="0" err="1"/>
              <a:t>Zinkworks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1653725"/>
            <a:ext cx="3200400" cy="365760"/>
          </a:xfrm>
        </p:spPr>
        <p:txBody>
          <a:bodyPr/>
          <a:lstStyle/>
          <a:p>
            <a:r>
              <a:rPr lang="en-US" dirty="0" err="1"/>
              <a:t>ProyectoS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6" y="2149145"/>
            <a:ext cx="1162253" cy="305583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CITI BANK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69419FA4-F6F4-C27E-1337-922BFCE72CF3}"/>
              </a:ext>
            </a:extLst>
          </p:cNvPr>
          <p:cNvSpPr txBox="1">
            <a:spLocks/>
          </p:cNvSpPr>
          <p:nvPr/>
        </p:nvSpPr>
        <p:spPr>
          <a:xfrm>
            <a:off x="4933746" y="4482686"/>
            <a:ext cx="4210253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EstructurA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DDBDACD6-64FA-425F-5882-120058257027}"/>
              </a:ext>
            </a:extLst>
          </p:cNvPr>
          <p:cNvSpPr txBox="1">
            <a:spLocks/>
          </p:cNvSpPr>
          <p:nvPr/>
        </p:nvSpPr>
        <p:spPr>
          <a:xfrm>
            <a:off x="5390947" y="5010759"/>
            <a:ext cx="6189548" cy="169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Manager de </a:t>
            </a:r>
            <a:r>
              <a:rPr lang="en-US" dirty="0" err="1">
                <a:solidFill>
                  <a:srgbClr val="224E7F"/>
                </a:solidFill>
              </a:rPr>
              <a:t>sección</a:t>
            </a:r>
            <a:endParaRPr lang="en-US" dirty="0">
              <a:solidFill>
                <a:srgbClr val="224E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Jefe </a:t>
            </a:r>
            <a:r>
              <a:rPr lang="en-US" dirty="0" err="1">
                <a:solidFill>
                  <a:srgbClr val="224E7F"/>
                </a:solidFill>
              </a:rPr>
              <a:t>técnico</a:t>
            </a:r>
            <a:endParaRPr lang="en-US" dirty="0">
              <a:solidFill>
                <a:srgbClr val="224E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4E7F"/>
                </a:solidFill>
              </a:rPr>
              <a:t>Desarrollador</a:t>
            </a:r>
            <a:endParaRPr lang="en-US" dirty="0">
              <a:solidFill>
                <a:srgbClr val="224E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4E7F"/>
                </a:solidFill>
              </a:rPr>
              <a:t>QA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68AE9-0ECA-8442-BA27-6BD1C80F16D2}"/>
              </a:ext>
            </a:extLst>
          </p:cNvPr>
          <p:cNvSpPr txBox="1"/>
          <p:nvPr/>
        </p:nvSpPr>
        <p:spPr>
          <a:xfrm>
            <a:off x="7340676" y="2148048"/>
            <a:ext cx="123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Ericsson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A4703-305E-FD44-211E-61F7066585CD}"/>
              </a:ext>
            </a:extLst>
          </p:cNvPr>
          <p:cNvSpPr txBox="1"/>
          <p:nvPr/>
        </p:nvSpPr>
        <p:spPr>
          <a:xfrm>
            <a:off x="9524341" y="2148048"/>
            <a:ext cx="14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Amdocs</a:t>
            </a:r>
          </a:p>
        </p:txBody>
      </p:sp>
      <p:pic>
        <p:nvPicPr>
          <p:cNvPr id="2050" name="Picture 2" descr="Tu primer programa en Kotlin">
            <a:extLst>
              <a:ext uri="{FF2B5EF4-FFF2-40B4-BE49-F238E27FC236}">
                <a16:creationId xmlns:a16="http://schemas.microsoft.com/office/drawing/2014/main" id="{94260145-8653-29D1-0F65-835CAF43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03" y="2585794"/>
            <a:ext cx="940351" cy="3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999207-B164-AB3D-5CF7-7FFF094C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66" y="2630720"/>
            <a:ext cx="927933" cy="2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6AC6A33-9CF4-D77D-C846-F11540F3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92" y="2936537"/>
            <a:ext cx="404005" cy="4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ress and Media Resources - Docker">
            <a:extLst>
              <a:ext uri="{FF2B5EF4-FFF2-40B4-BE49-F238E27FC236}">
                <a16:creationId xmlns:a16="http://schemas.microsoft.com/office/drawing/2014/main" id="{B5B36E2D-BB69-5CCB-F9AC-8B0D473B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04" y="3437024"/>
            <a:ext cx="381605" cy="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Kubernetes PNG transparente - StickPNG">
            <a:extLst>
              <a:ext uri="{FF2B5EF4-FFF2-40B4-BE49-F238E27FC236}">
                <a16:creationId xmlns:a16="http://schemas.microsoft.com/office/drawing/2014/main" id="{38F2B0F6-665A-0E4D-F872-7654C6E4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21713"/>
            <a:ext cx="381605" cy="3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ava Logo PNG Transparent (1) – Brands Logos">
            <a:extLst>
              <a:ext uri="{FF2B5EF4-FFF2-40B4-BE49-F238E27FC236}">
                <a16:creationId xmlns:a16="http://schemas.microsoft.com/office/drawing/2014/main" id="{B2F7AEDA-947A-B613-AB9B-D1634D0F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78" y="2498445"/>
            <a:ext cx="615702" cy="6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65670B89-4926-6555-7F9E-9CF61F60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909" y="2539991"/>
            <a:ext cx="735311" cy="3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activeX Logo PNG Vector (SVG) Free Download">
            <a:extLst>
              <a:ext uri="{FF2B5EF4-FFF2-40B4-BE49-F238E27FC236}">
                <a16:creationId xmlns:a16="http://schemas.microsoft.com/office/drawing/2014/main" id="{41DB803C-9D47-ACC9-5587-7E3B425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37" y="2933119"/>
            <a:ext cx="339740" cy="32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FD66F168-4D8C-AA85-945F-8E7FF685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601" y="3874041"/>
            <a:ext cx="236036" cy="3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Press and Media Resources - Docker">
            <a:extLst>
              <a:ext uri="{FF2B5EF4-FFF2-40B4-BE49-F238E27FC236}">
                <a16:creationId xmlns:a16="http://schemas.microsoft.com/office/drawing/2014/main" id="{0F5561F6-19B0-7F23-27C9-28AAB1BD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53" y="3389910"/>
            <a:ext cx="381605" cy="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Logo Kubernetes PNG transparente - StickPNG">
            <a:extLst>
              <a:ext uri="{FF2B5EF4-FFF2-40B4-BE49-F238E27FC236}">
                <a16:creationId xmlns:a16="http://schemas.microsoft.com/office/drawing/2014/main" id="{453AA379-CFC5-541A-F29A-0239780E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621" y="3389910"/>
            <a:ext cx="381605" cy="3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C401-4350-2CA7-559A-AFACAF4C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09" y="779154"/>
            <a:ext cx="6800850" cy="1325880"/>
          </a:xfrm>
        </p:spPr>
        <p:txBody>
          <a:bodyPr/>
          <a:lstStyle/>
          <a:p>
            <a:r>
              <a:rPr lang="en-GB" dirty="0"/>
              <a:t>5G Historia y </a:t>
            </a:r>
            <a:r>
              <a:rPr lang="en-GB" dirty="0" err="1"/>
              <a:t>evolucion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87D0-E540-AC93-AFA4-2CFF996E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710AC4-FDC9-144F-8CEC-DD181BF67A03}"/>
              </a:ext>
            </a:extLst>
          </p:cNvPr>
          <p:cNvSpPr txBox="1"/>
          <p:nvPr/>
        </p:nvSpPr>
        <p:spPr>
          <a:xfrm>
            <a:off x="829336" y="5752213"/>
            <a:ext cx="15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3GPP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66F0D6-D49A-2C08-F1A2-6AC89DD57411}"/>
              </a:ext>
            </a:extLst>
          </p:cNvPr>
          <p:cNvSpPr txBox="1"/>
          <p:nvPr/>
        </p:nvSpPr>
        <p:spPr>
          <a:xfrm>
            <a:off x="797441" y="6153444"/>
            <a:ext cx="15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7DBAFE6-B8FC-6E59-D265-C190FF03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2" y="2839696"/>
            <a:ext cx="4733386" cy="34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7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2409700"/>
            <a:ext cx="6343650" cy="1325880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EStructura</a:t>
            </a:r>
            <a:r>
              <a:rPr lang="en-ZA" dirty="0"/>
              <a:t> De </a:t>
            </a:r>
            <a:r>
              <a:rPr lang="en-ZA" dirty="0" err="1"/>
              <a:t>Datos</a:t>
            </a:r>
            <a:r>
              <a:rPr lang="en-ZA" dirty="0"/>
              <a:t> </a:t>
            </a:r>
            <a:br>
              <a:rPr lang="en-ZA" dirty="0"/>
            </a:br>
            <a:r>
              <a:rPr lang="en-ZA" dirty="0"/>
              <a:t>y </a:t>
            </a:r>
            <a:r>
              <a:rPr lang="en-ZA" dirty="0" err="1"/>
              <a:t>Algoritmos</a:t>
            </a:r>
            <a:endParaRPr lang="en-Z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9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35" y="802725"/>
            <a:ext cx="7154084" cy="1325880"/>
          </a:xfrm>
        </p:spPr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6330" y="2478310"/>
            <a:ext cx="3200400" cy="36576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47354" y="2491970"/>
            <a:ext cx="3200400" cy="365760"/>
          </a:xfrm>
        </p:spPr>
        <p:txBody>
          <a:bodyPr/>
          <a:lstStyle/>
          <a:p>
            <a:r>
              <a:rPr lang="en-US" dirty="0"/>
              <a:t>Liked Lists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60620" y="3489235"/>
            <a:ext cx="3200400" cy="365760"/>
          </a:xfrm>
        </p:spPr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8784" y="3489235"/>
            <a:ext cx="3200400" cy="365760"/>
          </a:xfrm>
        </p:spPr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9">
            <a:extLst>
              <a:ext uri="{FF2B5EF4-FFF2-40B4-BE49-F238E27FC236}">
                <a16:creationId xmlns:a16="http://schemas.microsoft.com/office/drawing/2014/main" id="{8158DCB2-E25A-A3DC-65D0-DD0ED85B8B0D}"/>
              </a:ext>
            </a:extLst>
          </p:cNvPr>
          <p:cNvSpPr txBox="1">
            <a:spLocks/>
          </p:cNvSpPr>
          <p:nvPr/>
        </p:nvSpPr>
        <p:spPr>
          <a:xfrm>
            <a:off x="4914900" y="4330197"/>
            <a:ext cx="32004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Maps</a:t>
            </a:r>
          </a:p>
        </p:txBody>
      </p:sp>
      <p:sp>
        <p:nvSpPr>
          <p:cNvPr id="9" name="Text Placeholder 70">
            <a:extLst>
              <a:ext uri="{FF2B5EF4-FFF2-40B4-BE49-F238E27FC236}">
                <a16:creationId xmlns:a16="http://schemas.microsoft.com/office/drawing/2014/main" id="{0CF11E02-98CC-B56D-325D-F1C491D86A86}"/>
              </a:ext>
            </a:extLst>
          </p:cNvPr>
          <p:cNvSpPr txBox="1">
            <a:spLocks/>
          </p:cNvSpPr>
          <p:nvPr/>
        </p:nvSpPr>
        <p:spPr>
          <a:xfrm>
            <a:off x="8505619" y="4327958"/>
            <a:ext cx="32004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DFDA7-7E94-0C48-8B31-59419C5D5B9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2663425"/>
            <a:ext cx="6890060" cy="21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DED-DC4B-7947-7082-E1970F75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61060"/>
            <a:ext cx="6800850" cy="1325880"/>
          </a:xfrm>
        </p:spPr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ED4E34-2AED-A3E1-9769-3710159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8A31A-ED49-360A-C286-E931CCB960E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71748"/>
            <a:ext cx="6478859" cy="21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0D80E8-8499-8B4F-A3BD-098F081DE937}">
  <we:reference id="wa200000113" version="1.0.0.0" store="en-GB" storeType="OMEX"/>
  <we:alternateReferences>
    <we:reference id="WA200000113" version="1.0.0.0" store="WA200000113" storeType="OMEX"/>
  </we:alternateReferences>
  <we:properties>
    <we:property name="drawioRecentList" value="&quot;{\&quot;01KVMTPFM3QERTXVQCMRFZMGFSOBENI7V4\&quot;:{\&quot;id\&quot;:\&quot;01KVMTPFM3QERTXVQCMRFZMGFSOBENI7V4\&quot;,\&quot;lastModifiedDateTime\&quot;:\&quot;2023-03-26T18:24:33Z\&quot;,\&quot;name\&quot;:\&quot;LinkedList.drawio\&quot;,\&quot;size\&quot;:6483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ILnOPtGhvwnSrQ2CvUeSdQ6PTJc=\&quot;}},\&quot;fromOD\&quot;:true,\&quot;isDrawio\&quot;:true},\&quot;01KVMTPFMEFHNPQ3ONCZE3FFSST6IETM7C\&quot;:{\&quot;id\&quot;:\&quot;01KVMTPFMEFHNPQ3ONCZE3FFSST6IETM7C\&quot;,\&quot;lastModifiedDateTime\&quot;:\&quot;2023-03-26T18:25:35Z\&quot;,\&quot;name\&quot;:\&quot;Stack.drawio\&quot;,\&quot;size\&quot;:5300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15bwR4IQHjsdpDLH8vgdWoUz6RA=\&quot;}},\&quot;fromOD\&quot;:true,\&quot;isDrawio\&quot;:true},\&quot;01KVMTPFOVIWTZKMVDV5DJGNB727ZAOXGH\&quot;:{\&quot;id\&quot;:\&quot;01KVMTPFOVIWTZKMVDV5DJGNB727ZAOXGH\&quot;,\&quot;lastModifiedDateTime\&quot;:\&quot;2023-03-26T18:26:20Z\&quot;,\&quot;name\&quot;:\&quot;Queue.drawio\&quot;,\&quot;size\&quot;:6832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b45mrKp/NkA5RFvm0+ZgMlamB8A=\&quot;}},\&quot;fromOD\&quot;:true,\&quot;isDrawio\&quot;:true},\&quot;01KVMTPFOGS5SS735YYRFIIWJBXXEKRVNE\&quot;:{\&quot;id\&quot;:\&quot;01KVMTPFOGS5SS735YYRFIIWJBXXEKRVNE\&quot;,\&quot;lastModifiedDateTime\&quot;:\&quot;2023-03-26T18:27:30Z\&quot;,\&quot;name\&quot;:\&quot;tree.drawio\&quot;,\&quot;size\&quot;:14184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nwJi6CkMLHqRn72N8yEbLloWH1o=\&quot;}},\&quot;fromOD\&quot;:true,\&quot;isDrawio\&quot;:true},\&quot;01KVMTPFO6VUMY5LVGLFBIXBWWJ4UAZH3I\&quot;:{\&quot;id\&quot;:\&quot;01KVMTPFO6VUMY5LVGLFBIXBWWJ4UAZH3I\&quot;,\&quot;lastModifiedDateTime\&quot;:\&quot;2023-03-26T18:28:41Z\&quot;,\&quot;name\&quot;:\&quot;HashMaps.drawio\&quot;,\&quot;size\&quot;:8268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ZVV3JeAkQUnGew7jL52PBSn8GyA=\&quot;}},\&quot;fromOD\&quot;:true,\&quot;isDrawio\&quot;:true},\&quot;01KVMTPFOTS2AYEJOW2VG3QED3PPMTFKQ3\&quot;:{\&quot;id\&quot;:\&quot;01KVMTPFOTS2AYEJOW2VG3QED3PPMTFKQ3\&quot;,\&quot;lastModifiedDateTime\&quot;:\&quot;2023-03-26T18:29:45Z\&quot;,\&quot;name\&quot;:\&quot;graph.drawio\&quot;,\&quot;size\&quot;:6411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gk6qksZivY/Q8yUiSz7xcPI+wFQ=\&quot;}},\&quot;fromOD\&quot;:true,\&quot;isDrawio\&quot;:true},\&quot;01KVMTPFKIOLPNW3GI35AKODV3F2AE5GDZ\&quot;:{\&quot;id\&quot;:\&quot;01KVMTPFKIOLPNW3GI35AKODV3F2AE5GDZ\&quot;,\&quot;lastModifiedDateTime\&quot;:\&quot;2023-03-26T18:30:54Z\&quot;,\&quot;name\&quot;:\&quot;busquedaLineal.drawio\&quot;,\&quot;size\&quot;:12414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8cznmBRJ4P+j1yIj5wMi5+zqW2M=\&quot;}},\&quot;fromOD\&quot;:true,\&quot;isDrawio\&quot;:true},\&quot;01KVMTPFOVPW6KM2WFOBFYZOI4IR77CMZO\&quot;:{\&quot;id\&quot;:\&quot;01KVMTPFOVPW6KM2WFOBFYZOI4IR77CMZO\&quot;,\&quot;lastModifiedDateTime\&quot;:\&quot;2023-03-26T18:31:33Z\&quot;,\&quot;name\&quot;:\&quot;BusquedaBinaria.drawio\&quot;,\&quot;size\&quot;:21989,\&quot;creat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lastModifiedBy\&quot;:{\&quot;application\&quot;:{\&quot;id\&quot;:\&quot;b5ff67d6-3155-4fca-965a-59a3655c4476\&quot;,\&quot;displayName\&quot;:\&quot;diagrams.net\&quot;},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4eUqi7V10W8jQ4ZoX/GjQ/shjCg=\&quot;}},\&quot;fromOD\&quot;:true,\&quot;isDrawio\&quot;:true},\&quot;01KVMTPFLHGGTSEPGWKRD27KCEEVFUXE6Y\&quot;:{\&quot;id\&quot;:\&quot;01KVMTPFLHGGTSEPGWKRD27KCEEVFUXE6Y\&quot;,\&quot;lastModifiedDateTime\&quot;:\&quot;2023-03-27T05:15:07Z\&quot;,\&quot;name\&quot;:\&quot;recursividad.drawio\&quot;,\&quot;size\&quot;:1719,\&quot;createdBy\&quot;:{\&quot;user\&quot;:{\&quot;email\&quot;:\&quot;tristan.gutierrez@Zinkworks.com\&quot;,\&quot;id\&quot;:\&quot;ba04d57e-7edb-44e5-913c-f857cbfd8933\&quot;,\&quot;displayName\&quot;:\&quot;Tristan Gutierrez\&quot;}},\&quot;lastModifiedBy\&quot;:{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8RuAJn6HgbsbkBStwV4U/rqbftQ=\&quot;}},\&quot;fromOD\&quot;:true,\&quot;isDrawio\&quot;:true},\&quot;01KVMTPFLBDDJPEJUHTZFZGGGION7QRCNX\&quot;:{\&quot;id\&quot;:\&quot;01KVMTPFLBDDJPEJUHTZFZGGGION7QRCNX\&quot;,\&quot;lastModifiedDateTime\&quot;:\&quot;2023-03-27T05:16:07Z\&quot;,\&quot;name\&quot;:\&quot;recursividadmemorization.drawio\&quot;,\&quot;size\&quot;:1443,\&quot;createdBy\&quot;:{\&quot;user\&quot;:{\&quot;email\&quot;:\&quot;tristan.gutierrez@Zinkworks.com\&quot;,\&quot;id\&quot;:\&quot;ba04d57e-7edb-44e5-913c-f857cbfd8933\&quot;,\&quot;displayName\&quot;:\&quot;Tristan Gutierrez\&quot;}},\&quot;lastModifiedBy\&quot;:{\&quot;user\&quot;:{\&quot;email\&quot;:\&quot;tristan.gutierrez@Zinkworks.com\&quot;,\&quot;id\&quot;:\&quot;ba04d57e-7edb-44e5-913c-f857cbfd8933\&quot;,\&quot;displayName\&quot;:\&quot;Tristan Gutierrez\&quot;}},\&quot;parentReference\&quot;:{\&quot;driveType\&quot;:\&quot;business\&quot;,\&quot;driveId\&quot;:\&quot;b!Jf2QZNW8tUieUb6RIuAZuPkscK_s4ddLhLWut38aey7TZkXxyndAQb4KZm90-c2C\&quot;,\&quot;id\&quot;:\&quot;01KVMTPFNBBJG4UVU6OJF3LRQMXDYFMHAP\&quot;,\&quot;path\&quot;:\&quot;/drives/b!Jf2QZNW8tUieUb6RIuAZuPkscK_s4ddLhLWut38aey7TZkXxyndAQb4KZm90-c2C/root:/Diagrams\&quot;},\&quot;file\&quot;:{\&quot;mimeType\&quot;:\&quot;application/octet-stream\&quot;,\&quot;hashes\&quot;:{\&quot;quickXorHash\&quot;:\&quot;zFAzvGa2pO/VlTgaq5M697uv+W0=\&quot;}},\&quot;fromOD\&quot;:true,\&quot;isDrawio\&quot;:true}}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purl.org/dc/dcmitype/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7A08B-DCB0-4B9D-A025-EFEE54EC3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TotalTime>0</TotalTime>
  <Words>340</Words>
  <Application>Microsoft Macintosh PowerPoint</Application>
  <PresentationFormat>Widescreen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Calibri</vt:lpstr>
      <vt:lpstr>Droid Sans</vt:lpstr>
      <vt:lpstr>Symbol</vt:lpstr>
      <vt:lpstr>Times New Roman</vt:lpstr>
      <vt:lpstr>Office Theme</vt:lpstr>
      <vt:lpstr>Estructuras de Datos y  Algoritmos</vt:lpstr>
      <vt:lpstr>ÍNDICE</vt:lpstr>
      <vt:lpstr>IntroducciÓn</vt:lpstr>
      <vt:lpstr>Zinkworks</vt:lpstr>
      <vt:lpstr>5G Historia y evolucion</vt:lpstr>
      <vt:lpstr>EStructura De Datos  y Algoritmos</vt:lpstr>
      <vt:lpstr>eStructuras de datos</vt:lpstr>
      <vt:lpstr>Array</vt:lpstr>
      <vt:lpstr>Linked List</vt:lpstr>
      <vt:lpstr>Stacks and Queues</vt:lpstr>
      <vt:lpstr>Stacks and Queues</vt:lpstr>
      <vt:lpstr>Tree</vt:lpstr>
      <vt:lpstr>Hash Maps</vt:lpstr>
      <vt:lpstr>Graphs </vt:lpstr>
      <vt:lpstr>algoritmos</vt:lpstr>
      <vt:lpstr>OrdenaciÓn</vt:lpstr>
      <vt:lpstr>BÚsqueda</vt:lpstr>
      <vt:lpstr>Programacion dinamica</vt:lpstr>
      <vt:lpstr>Union</vt:lpstr>
      <vt:lpstr>Herramientas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2021-05-30T21:15:46Z</dcterms:created>
  <dcterms:modified xsi:type="dcterms:W3CDTF">2023-03-27T08:23:09Z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