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306" r:id="rId6"/>
    <p:sldId id="277" r:id="rId7"/>
    <p:sldId id="286" r:id="rId8"/>
    <p:sldId id="291" r:id="rId9"/>
    <p:sldId id="293" r:id="rId10"/>
    <p:sldId id="262" r:id="rId11"/>
    <p:sldId id="295" r:id="rId12"/>
    <p:sldId id="296" r:id="rId13"/>
    <p:sldId id="297" r:id="rId14"/>
    <p:sldId id="301" r:id="rId15"/>
    <p:sldId id="298" r:id="rId16"/>
    <p:sldId id="299" r:id="rId17"/>
    <p:sldId id="300" r:id="rId18"/>
    <p:sldId id="292" r:id="rId19"/>
    <p:sldId id="302" r:id="rId20"/>
    <p:sldId id="303" r:id="rId21"/>
    <p:sldId id="304" r:id="rId22"/>
    <p:sldId id="305" r:id="rId23"/>
    <p:sldId id="263"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4E7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524E7-E099-754A-8700-AD0A1C33A120}" v="205" dt="2023-03-26T16:04:41.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3278" autoAdjust="0"/>
  </p:normalViewPr>
  <p:slideViewPr>
    <p:cSldViewPr snapToGrid="0">
      <p:cViewPr>
        <p:scale>
          <a:sx n="144" d="100"/>
          <a:sy n="144" d="100"/>
        </p:scale>
        <p:origin x="-800" y="160"/>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3/26/23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3/26/23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1513984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1250140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809594" y="4219049"/>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6324790" y="2267139"/>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6269926" y="3529011"/>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6269926" y="4809171"/>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6169342" y="2916692"/>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8448050" y="2808081"/>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cxnSp>
        <p:nvCxnSpPr>
          <p:cNvPr id="18" name="Straight Connector 17">
            <a:extLst>
              <a:ext uri="{FF2B5EF4-FFF2-40B4-BE49-F238E27FC236}">
                <a16:creationId xmlns:a16="http://schemas.microsoft.com/office/drawing/2014/main" id="{306CDB38-1CBE-A589-134C-543B0BAD3D58}"/>
              </a:ext>
              <a:ext uri="{C183D7F6-B498-43B3-948B-1728B52AA6E4}">
                <adec:decorative xmlns:adec="http://schemas.microsoft.com/office/drawing/2017/decorative" val="1"/>
              </a:ext>
            </a:extLst>
          </p:cNvPr>
          <p:cNvCxnSpPr>
            <a:cxnSpLocks/>
          </p:cNvCxnSpPr>
          <p:nvPr userDrawn="1"/>
        </p:nvCxnSpPr>
        <p:spPr>
          <a:xfrm>
            <a:off x="6169342" y="357063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E15818E-5387-DFE9-E376-F59E423D2241}"/>
              </a:ext>
              <a:ext uri="{C183D7F6-B498-43B3-948B-1728B52AA6E4}">
                <adec:decorative xmlns:adec="http://schemas.microsoft.com/office/drawing/2017/decorative" val="1"/>
              </a:ext>
            </a:extLst>
          </p:cNvPr>
          <p:cNvSpPr/>
          <p:nvPr userDrawn="1"/>
        </p:nvSpPr>
        <p:spPr>
          <a:xfrm>
            <a:off x="8448050" y="346202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A9FFBEE6-2703-36E0-FD1C-04DE70E99F5F}"/>
              </a:ext>
              <a:ext uri="{C183D7F6-B498-43B3-948B-1728B52AA6E4}">
                <adec:decorative xmlns:adec="http://schemas.microsoft.com/office/drawing/2017/decorative" val="1"/>
              </a:ext>
            </a:extLst>
          </p:cNvPr>
          <p:cNvCxnSpPr>
            <a:cxnSpLocks/>
          </p:cNvCxnSpPr>
          <p:nvPr userDrawn="1"/>
        </p:nvCxnSpPr>
        <p:spPr>
          <a:xfrm>
            <a:off x="6169342" y="4224580"/>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CCFF064-9D1F-99BD-D491-FA594E9F8585}"/>
              </a:ext>
              <a:ext uri="{C183D7F6-B498-43B3-948B-1728B52AA6E4}">
                <adec:decorative xmlns:adec="http://schemas.microsoft.com/office/drawing/2017/decorative" val="1"/>
              </a:ext>
            </a:extLst>
          </p:cNvPr>
          <p:cNvSpPr/>
          <p:nvPr userDrawn="1"/>
        </p:nvSpPr>
        <p:spPr>
          <a:xfrm>
            <a:off x="8448050" y="4115969"/>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19E12CF2-3425-48A1-4756-4CB616E776D5}"/>
              </a:ext>
              <a:ext uri="{C183D7F6-B498-43B3-948B-1728B52AA6E4}">
                <adec:decorative xmlns:adec="http://schemas.microsoft.com/office/drawing/2017/decorative" val="1"/>
              </a:ext>
            </a:extLst>
          </p:cNvPr>
          <p:cNvCxnSpPr>
            <a:cxnSpLocks/>
          </p:cNvCxnSpPr>
          <p:nvPr userDrawn="1"/>
        </p:nvCxnSpPr>
        <p:spPr>
          <a:xfrm>
            <a:off x="6169342" y="4878524"/>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59C7A837-8659-70B6-6DF9-B13988CEA9AE}"/>
              </a:ext>
              <a:ext uri="{C183D7F6-B498-43B3-948B-1728B52AA6E4}">
                <adec:decorative xmlns:adec="http://schemas.microsoft.com/office/drawing/2017/decorative" val="1"/>
              </a:ext>
            </a:extLst>
          </p:cNvPr>
          <p:cNvSpPr/>
          <p:nvPr userDrawn="1"/>
        </p:nvSpPr>
        <p:spPr>
          <a:xfrm>
            <a:off x="8448050" y="4769913"/>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0236352"/>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9" r:id="rId11"/>
    <p:sldLayoutId id="2147483696" r:id="rId12"/>
    <p:sldLayoutId id="2147483697" r:id="rId13"/>
    <p:sldLayoutId id="2147483687" r:id="rId14"/>
    <p:sldLayoutId id="2147483684" r:id="rId15"/>
    <p:sldLayoutId id="2147483698" r:id="rId16"/>
    <p:sldLayoutId id="2147483676" r:id="rId17"/>
    <p:sldLayoutId id="2147483671" r:id="rId18"/>
    <p:sldLayoutId id="2147483670" r:id="rId19"/>
    <p:sldLayoutId id="2147483683" r:id="rId20"/>
    <p:sldLayoutId id="2147483672" r:id="rId2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www.geeksforgeeks.org/bubble-sort/" TargetMode="External"/><Relationship Id="rId3" Type="http://schemas.openxmlformats.org/officeDocument/2006/relationships/hyperlink" Target="http://www.geeksforgeeks.org/merge-sort/" TargetMode="External"/><Relationship Id="rId7" Type="http://schemas.openxmlformats.org/officeDocument/2006/relationships/hyperlink" Target="https://www.geeksforgeeks.org/shellsort/" TargetMode="External"/><Relationship Id="rId2" Type="http://schemas.openxmlformats.org/officeDocument/2006/relationships/hyperlink" Target="http://www.geeksforgeeks.org/quick-sort/" TargetMode="External"/><Relationship Id="rId1" Type="http://schemas.openxmlformats.org/officeDocument/2006/relationships/slideLayout" Target="../slideLayouts/slideLayout5.xml"/><Relationship Id="rId6" Type="http://schemas.openxmlformats.org/officeDocument/2006/relationships/hyperlink" Target="http://www.geeksforgeeks.org/selection-sort/" TargetMode="External"/><Relationship Id="rId5" Type="http://schemas.openxmlformats.org/officeDocument/2006/relationships/hyperlink" Target="http://www.geeksforgeeks.org/insertion-sort/" TargetMode="External"/><Relationship Id="rId4" Type="http://schemas.openxmlformats.org/officeDocument/2006/relationships/hyperlink" Target="https://www.geeksforgeeks.org/heap-sor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hyperlink" Target="file:////Users/neueda/Projects/swagger-editor/index.html" TargetMode="External"/><Relationship Id="rId2" Type="http://schemas.openxmlformats.org/officeDocument/2006/relationships/hyperlink" Target="https://portal.3gpp.org/?tbid=All&amp;SubTB=#/55931-tdocs" TargetMode="Externa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48446" y="948738"/>
            <a:ext cx="5922618" cy="2387600"/>
          </a:xfrm>
        </p:spPr>
        <p:txBody>
          <a:bodyPr>
            <a:normAutofit fontScale="90000"/>
          </a:bodyPr>
          <a:lstStyle/>
          <a:p>
            <a:r>
              <a:rPr lang="es-ES" sz="6700" dirty="0"/>
              <a:t>Estructuras</a:t>
            </a:r>
            <a:r>
              <a:rPr lang="en-US" dirty="0"/>
              <a:t> </a:t>
            </a:r>
            <a:r>
              <a:rPr lang="en-US" sz="6700" dirty="0"/>
              <a:t>de </a:t>
            </a:r>
            <a:r>
              <a:rPr lang="en-US" sz="6700" dirty="0" err="1"/>
              <a:t>Datos</a:t>
            </a:r>
            <a:r>
              <a:rPr lang="en-US" sz="6700" dirty="0"/>
              <a:t> y </a:t>
            </a:r>
            <a:br>
              <a:rPr lang="en-US" sz="6700" dirty="0"/>
            </a:br>
            <a:r>
              <a:rPr lang="en-US" sz="6700" dirty="0" err="1"/>
              <a:t>Algoritmos</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706321" y="3659911"/>
            <a:ext cx="5486400" cy="1655762"/>
          </a:xfrm>
        </p:spPr>
        <p:txBody>
          <a:bodyPr/>
          <a:lstStyle/>
          <a:p>
            <a:r>
              <a:rPr lang="en-US" dirty="0"/>
              <a:t>Tristan Gutierrez Martinez</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074" y="783182"/>
            <a:ext cx="6800850" cy="1325880"/>
          </a:xfrm>
        </p:spPr>
        <p:txBody>
          <a:bodyPr/>
          <a:lstStyle/>
          <a:p>
            <a:r>
              <a:rPr lang="en-GB" dirty="0"/>
              <a:t>Stacks and Queues</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3" name="Picture 2">
            <a:extLst>
              <a:ext uri="{FF2B5EF4-FFF2-40B4-BE49-F238E27FC236}">
                <a16:creationId xmlns:a16="http://schemas.microsoft.com/office/drawing/2014/main" id="{AEAE9286-D068-B3C3-D973-A12A50CD48A2}"/>
              </a:ext>
            </a:extLst>
          </p:cNvPr>
          <p:cNvPicPr>
            <a:picLocks/>
          </p:cNvPicPr>
          <p:nvPr/>
        </p:nvPicPr>
        <p:blipFill>
          <a:blip r:embed="rId2"/>
          <a:stretch>
            <a:fillRect/>
          </a:stretch>
        </p:blipFill>
        <p:spPr>
          <a:xfrm>
            <a:off x="1181099" y="2814754"/>
            <a:ext cx="2342686" cy="3260064"/>
          </a:xfrm>
          <a:prstGeom prst="rect">
            <a:avLst/>
          </a:prstGeom>
        </p:spPr>
      </p:pic>
      <p:pic>
        <p:nvPicPr>
          <p:cNvPr id="4" name="Picture 3">
            <a:extLst>
              <a:ext uri="{FF2B5EF4-FFF2-40B4-BE49-F238E27FC236}">
                <a16:creationId xmlns:a16="http://schemas.microsoft.com/office/drawing/2014/main" id="{FF23B3EE-C667-6C7E-7ABA-8814B326BBC1}"/>
              </a:ext>
            </a:extLst>
          </p:cNvPr>
          <p:cNvPicPr>
            <a:picLocks/>
          </p:cNvPicPr>
          <p:nvPr/>
        </p:nvPicPr>
        <p:blipFill>
          <a:blip r:embed="rId3"/>
          <a:stretch>
            <a:fillRect/>
          </a:stretch>
        </p:blipFill>
        <p:spPr>
          <a:xfrm>
            <a:off x="3978116" y="3429000"/>
            <a:ext cx="3630808" cy="2156832"/>
          </a:xfrm>
          <a:prstGeom prst="rect">
            <a:avLst/>
          </a:prstGeom>
        </p:spPr>
      </p:pic>
    </p:spTree>
    <p:extLst>
      <p:ext uri="{BB962C8B-B14F-4D97-AF65-F5344CB8AC3E}">
        <p14:creationId xmlns:p14="http://schemas.microsoft.com/office/powerpoint/2010/main" val="1577787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075" y="768521"/>
            <a:ext cx="6800850" cy="1325880"/>
          </a:xfrm>
        </p:spPr>
        <p:txBody>
          <a:bodyPr/>
          <a:lstStyle/>
          <a:p>
            <a:r>
              <a:rPr lang="en-GB" dirty="0"/>
              <a:t>Stacks and Queues</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11</a:t>
            </a:fld>
            <a:endParaRPr lang="en-US" dirty="0"/>
          </a:p>
        </p:txBody>
      </p:sp>
      <p:graphicFrame>
        <p:nvGraphicFramePr>
          <p:cNvPr id="4" name="Table 4">
            <a:extLst>
              <a:ext uri="{FF2B5EF4-FFF2-40B4-BE49-F238E27FC236}">
                <a16:creationId xmlns:a16="http://schemas.microsoft.com/office/drawing/2014/main" id="{344121D2-FC1E-1B18-5EE4-7B1EA60653DE}"/>
              </a:ext>
            </a:extLst>
          </p:cNvPr>
          <p:cNvGraphicFramePr>
            <a:graphicFrameLocks noGrp="1"/>
          </p:cNvGraphicFramePr>
          <p:nvPr>
            <p:extLst>
              <p:ext uri="{D42A27DB-BD31-4B8C-83A1-F6EECF244321}">
                <p14:modId xmlns:p14="http://schemas.microsoft.com/office/powerpoint/2010/main" val="1395916140"/>
              </p:ext>
            </p:extLst>
          </p:nvPr>
        </p:nvGraphicFramePr>
        <p:xfrm>
          <a:off x="159471" y="1695770"/>
          <a:ext cx="7758258" cy="4974816"/>
        </p:xfrm>
        <a:graphic>
          <a:graphicData uri="http://schemas.openxmlformats.org/drawingml/2006/table">
            <a:tbl>
              <a:tblPr firstRow="1" bandRow="1">
                <a:tableStyleId>{5C22544A-7EE6-4342-B048-85BDC9FD1C3A}</a:tableStyleId>
              </a:tblPr>
              <a:tblGrid>
                <a:gridCol w="3879129">
                  <a:extLst>
                    <a:ext uri="{9D8B030D-6E8A-4147-A177-3AD203B41FA5}">
                      <a16:colId xmlns:a16="http://schemas.microsoft.com/office/drawing/2014/main" val="1303326776"/>
                    </a:ext>
                  </a:extLst>
                </a:gridCol>
                <a:gridCol w="3879129">
                  <a:extLst>
                    <a:ext uri="{9D8B030D-6E8A-4147-A177-3AD203B41FA5}">
                      <a16:colId xmlns:a16="http://schemas.microsoft.com/office/drawing/2014/main" val="1461009396"/>
                    </a:ext>
                  </a:extLst>
                </a:gridCol>
              </a:tblGrid>
              <a:tr h="369736">
                <a:tc>
                  <a:txBody>
                    <a:bodyPr/>
                    <a:lstStyle/>
                    <a:p>
                      <a:r>
                        <a:rPr lang="en-GB" dirty="0"/>
                        <a:t>Stacks</a:t>
                      </a:r>
                    </a:p>
                  </a:txBody>
                  <a:tcPr/>
                </a:tc>
                <a:tc>
                  <a:txBody>
                    <a:bodyPr/>
                    <a:lstStyle/>
                    <a:p>
                      <a:r>
                        <a:rPr lang="en-GB" dirty="0"/>
                        <a:t>Queues</a:t>
                      </a:r>
                    </a:p>
                  </a:txBody>
                  <a:tcPr/>
                </a:tc>
                <a:extLst>
                  <a:ext uri="{0D108BD9-81ED-4DB2-BD59-A6C34878D82A}">
                    <a16:rowId xmlns:a16="http://schemas.microsoft.com/office/drawing/2014/main" val="16038466"/>
                  </a:ext>
                </a:extLst>
              </a:tr>
              <a:tr h="573661">
                <a:tc>
                  <a:txBody>
                    <a:bodyPr/>
                    <a:lstStyle/>
                    <a:p>
                      <a:r>
                        <a:rPr lang="en-GB" sz="1600" b="0" i="0" kern="1200" dirty="0">
                          <a:solidFill>
                            <a:schemeClr val="dk1"/>
                          </a:solidFill>
                          <a:effectLst/>
                          <a:latin typeface="+mn-lt"/>
                          <a:ea typeface="+mn-ea"/>
                          <a:cs typeface="+mn-cs"/>
                        </a:rPr>
                        <a:t>Stacks are based on the LIFO principle</a:t>
                      </a:r>
                      <a:endParaRPr lang="en-GB" sz="1600" dirty="0"/>
                    </a:p>
                  </a:txBody>
                  <a:tcPr/>
                </a:tc>
                <a:tc>
                  <a:txBody>
                    <a:bodyPr/>
                    <a:lstStyle/>
                    <a:p>
                      <a:r>
                        <a:rPr lang="en-GB" sz="1600" b="0" i="0" kern="1200" dirty="0">
                          <a:solidFill>
                            <a:schemeClr val="dk1"/>
                          </a:solidFill>
                          <a:effectLst/>
                          <a:latin typeface="+mn-lt"/>
                          <a:ea typeface="+mn-ea"/>
                          <a:cs typeface="+mn-cs"/>
                        </a:rPr>
                        <a:t>Queues are based on the FIFO principle</a:t>
                      </a:r>
                      <a:endParaRPr lang="en-GB" sz="1600" dirty="0"/>
                    </a:p>
                  </a:txBody>
                  <a:tcPr/>
                </a:tc>
                <a:extLst>
                  <a:ext uri="{0D108BD9-81ED-4DB2-BD59-A6C34878D82A}">
                    <a16:rowId xmlns:a16="http://schemas.microsoft.com/office/drawing/2014/main" val="2438636640"/>
                  </a:ext>
                </a:extLst>
              </a:tr>
              <a:tr h="1557080">
                <a:tc>
                  <a:txBody>
                    <a:bodyPr/>
                    <a:lstStyle/>
                    <a:p>
                      <a:r>
                        <a:rPr lang="es-ES" sz="1600" dirty="0"/>
                        <a:t>Las pilas se utilizan a menudo para tareas que requieren retroceder, como analizar expresiones o implementar la funcionalidad de deshacer.</a:t>
                      </a:r>
                      <a:endParaRPr lang="en-GB" sz="1600" dirty="0"/>
                    </a:p>
                  </a:txBody>
                  <a:tcPr/>
                </a:tc>
                <a:tc>
                  <a:txBody>
                    <a:bodyPr/>
                    <a:lstStyle/>
                    <a:p>
                      <a:r>
                        <a:rPr lang="es-ES" sz="1600" dirty="0"/>
                        <a:t>Las colas a menudo se usan para tareas que involucran el procesamiento de elementos en un orden específico, como el manejo de solicitudes o la programación de tareas.</a:t>
                      </a:r>
                      <a:endParaRPr lang="en-GB" sz="1600" dirty="0"/>
                    </a:p>
                  </a:txBody>
                  <a:tcPr/>
                </a:tc>
                <a:extLst>
                  <a:ext uri="{0D108BD9-81ED-4DB2-BD59-A6C34878D82A}">
                    <a16:rowId xmlns:a16="http://schemas.microsoft.com/office/drawing/2014/main" val="411459408"/>
                  </a:ext>
                </a:extLst>
              </a:tr>
              <a:tr h="819516">
                <a:tc>
                  <a:txBody>
                    <a:bodyPr/>
                    <a:lstStyle/>
                    <a:p>
                      <a:r>
                        <a:rPr lang="es-ES" sz="1600" dirty="0"/>
                        <a:t>Las pilas se implementan utilizando una estructura de datos de matriz o lista enlazada</a:t>
                      </a:r>
                      <a:endParaRPr lang="en-GB" sz="1600" dirty="0"/>
                    </a:p>
                  </a:txBody>
                  <a:tcPr/>
                </a:tc>
                <a:tc>
                  <a:txBody>
                    <a:bodyPr/>
                    <a:lstStyle/>
                    <a:p>
                      <a:r>
                        <a:rPr lang="es-ES" sz="1600" dirty="0"/>
                        <a:t>Las colas se implementan utilizando una estructura de datos de matriz o lista enlazada.</a:t>
                      </a:r>
                      <a:endParaRPr lang="en-GB" sz="1600" dirty="0"/>
                    </a:p>
                  </a:txBody>
                  <a:tcPr/>
                </a:tc>
                <a:extLst>
                  <a:ext uri="{0D108BD9-81ED-4DB2-BD59-A6C34878D82A}">
                    <a16:rowId xmlns:a16="http://schemas.microsoft.com/office/drawing/2014/main" val="2957643409"/>
                  </a:ext>
                </a:extLst>
              </a:tr>
              <a:tr h="819516">
                <a:tc>
                  <a:txBody>
                    <a:bodyPr/>
                    <a:lstStyle/>
                    <a:p>
                      <a:r>
                        <a:rPr lang="es-ES" sz="1600" dirty="0" err="1"/>
                        <a:t>Stack</a:t>
                      </a:r>
                      <a:r>
                        <a:rPr lang="es-ES" sz="1600" dirty="0"/>
                        <a:t> se usa para resolver problemas y funciona en recursividad.</a:t>
                      </a:r>
                      <a:endParaRPr lang="en-GB" sz="1600" dirty="0"/>
                    </a:p>
                  </a:txBody>
                  <a:tcPr/>
                </a:tc>
                <a:tc>
                  <a:txBody>
                    <a:bodyPr/>
                    <a:lstStyle/>
                    <a:p>
                      <a:r>
                        <a:rPr lang="es-ES" sz="1600" dirty="0"/>
                        <a:t>La cola se utiliza para resolver problemas que tienen un procesamiento secuencial.</a:t>
                      </a:r>
                      <a:endParaRPr lang="en-GB" sz="1600" dirty="0"/>
                    </a:p>
                  </a:txBody>
                  <a:tcPr/>
                </a:tc>
                <a:extLst>
                  <a:ext uri="{0D108BD9-81ED-4DB2-BD59-A6C34878D82A}">
                    <a16:rowId xmlns:a16="http://schemas.microsoft.com/office/drawing/2014/main" val="2354119239"/>
                  </a:ext>
                </a:extLst>
              </a:tr>
              <a:tr h="819516">
                <a:tc>
                  <a:txBody>
                    <a:bodyPr/>
                    <a:lstStyle/>
                    <a:p>
                      <a:r>
                        <a:rPr lang="es-ES" sz="1600" dirty="0"/>
                        <a:t>La pila no tiene ningún tipo.</a:t>
                      </a:r>
                      <a:endParaRPr lang="en-GB" sz="1600" dirty="0"/>
                    </a:p>
                  </a:txBody>
                  <a:tcPr/>
                </a:tc>
                <a:tc>
                  <a:txBody>
                    <a:bodyPr/>
                    <a:lstStyle/>
                    <a:p>
                      <a:r>
                        <a:rPr lang="es-ES" sz="1600" dirty="0"/>
                        <a:t>La cola es de tres tipos: 1. Cola circular 2. Cola de prioridad 3. Cola de dos extremos.</a:t>
                      </a:r>
                      <a:endParaRPr lang="en-GB" sz="1600" dirty="0"/>
                    </a:p>
                  </a:txBody>
                  <a:tcPr/>
                </a:tc>
                <a:extLst>
                  <a:ext uri="{0D108BD9-81ED-4DB2-BD59-A6C34878D82A}">
                    <a16:rowId xmlns:a16="http://schemas.microsoft.com/office/drawing/2014/main" val="2588095559"/>
                  </a:ext>
                </a:extLst>
              </a:tr>
            </a:tbl>
          </a:graphicData>
        </a:graphic>
      </p:graphicFrame>
    </p:spTree>
    <p:extLst>
      <p:ext uri="{BB962C8B-B14F-4D97-AF65-F5344CB8AC3E}">
        <p14:creationId xmlns:p14="http://schemas.microsoft.com/office/powerpoint/2010/main" val="97911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758365" y="779154"/>
            <a:ext cx="6800850" cy="1325880"/>
          </a:xfrm>
        </p:spPr>
        <p:txBody>
          <a:bodyPr/>
          <a:lstStyle/>
          <a:p>
            <a:r>
              <a:rPr lang="en-GB" dirty="0"/>
              <a:t>Tree</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3" name="Picture 2">
            <a:extLst>
              <a:ext uri="{FF2B5EF4-FFF2-40B4-BE49-F238E27FC236}">
                <a16:creationId xmlns:a16="http://schemas.microsoft.com/office/drawing/2014/main" id="{969D9318-7E38-CA62-C248-B9A7AA657F5C}"/>
              </a:ext>
            </a:extLst>
          </p:cNvPr>
          <p:cNvPicPr>
            <a:picLocks/>
          </p:cNvPicPr>
          <p:nvPr/>
        </p:nvPicPr>
        <p:blipFill>
          <a:blip r:embed="rId3"/>
          <a:stretch>
            <a:fillRect/>
          </a:stretch>
        </p:blipFill>
        <p:spPr>
          <a:xfrm>
            <a:off x="345687" y="1884088"/>
            <a:ext cx="7213527" cy="3882523"/>
          </a:xfrm>
          <a:prstGeom prst="rect">
            <a:avLst/>
          </a:prstGeom>
        </p:spPr>
      </p:pic>
    </p:spTree>
    <p:extLst>
      <p:ext uri="{BB962C8B-B14F-4D97-AF65-F5344CB8AC3E}">
        <p14:creationId xmlns:p14="http://schemas.microsoft.com/office/powerpoint/2010/main" val="234609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797442" y="757889"/>
            <a:ext cx="6800850" cy="1325880"/>
          </a:xfrm>
        </p:spPr>
        <p:txBody>
          <a:bodyPr/>
          <a:lstStyle/>
          <a:p>
            <a:r>
              <a:rPr lang="en-GB" dirty="0"/>
              <a:t>Hash Maps</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13</a:t>
            </a:fld>
            <a:endParaRPr lang="en-US" dirty="0"/>
          </a:p>
        </p:txBody>
      </p:sp>
      <p:pic>
        <p:nvPicPr>
          <p:cNvPr id="3" name="Picture 2">
            <a:extLst>
              <a:ext uri="{FF2B5EF4-FFF2-40B4-BE49-F238E27FC236}">
                <a16:creationId xmlns:a16="http://schemas.microsoft.com/office/drawing/2014/main" id="{00FA2186-3A10-0521-313D-1E05DFDA7912}"/>
              </a:ext>
            </a:extLst>
          </p:cNvPr>
          <p:cNvPicPr>
            <a:picLocks/>
          </p:cNvPicPr>
          <p:nvPr/>
        </p:nvPicPr>
        <p:blipFill>
          <a:blip r:embed="rId3"/>
          <a:stretch>
            <a:fillRect/>
          </a:stretch>
        </p:blipFill>
        <p:spPr>
          <a:xfrm>
            <a:off x="652476" y="2452900"/>
            <a:ext cx="6800849" cy="2946887"/>
          </a:xfrm>
          <a:prstGeom prst="rect">
            <a:avLst/>
          </a:prstGeom>
        </p:spPr>
      </p:pic>
    </p:spTree>
    <p:extLst>
      <p:ext uri="{BB962C8B-B14F-4D97-AF65-F5344CB8AC3E}">
        <p14:creationId xmlns:p14="http://schemas.microsoft.com/office/powerpoint/2010/main" val="119384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914" y="779154"/>
            <a:ext cx="6800850" cy="1325880"/>
          </a:xfrm>
        </p:spPr>
        <p:txBody>
          <a:bodyPr/>
          <a:lstStyle/>
          <a:p>
            <a:r>
              <a:rPr lang="en-GB" dirty="0"/>
              <a:t>Graphs</a:t>
            </a:r>
            <a:br>
              <a:rPr lang="en-GB" dirty="0"/>
            </a:br>
            <a:endParaRPr lang="en-GB" dirty="0"/>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3" name="Picture 2">
            <a:extLst>
              <a:ext uri="{FF2B5EF4-FFF2-40B4-BE49-F238E27FC236}">
                <a16:creationId xmlns:a16="http://schemas.microsoft.com/office/drawing/2014/main" id="{F187368A-A47E-3DEE-378D-DCFF2A31CC99}"/>
              </a:ext>
            </a:extLst>
          </p:cNvPr>
          <p:cNvPicPr>
            <a:picLocks/>
          </p:cNvPicPr>
          <p:nvPr/>
        </p:nvPicPr>
        <p:blipFill>
          <a:blip r:embed="rId2"/>
          <a:stretch>
            <a:fillRect/>
          </a:stretch>
        </p:blipFill>
        <p:spPr>
          <a:xfrm>
            <a:off x="985153" y="2497238"/>
            <a:ext cx="6219688" cy="2918736"/>
          </a:xfrm>
          <a:prstGeom prst="rect">
            <a:avLst/>
          </a:prstGeom>
        </p:spPr>
      </p:pic>
    </p:spTree>
    <p:extLst>
      <p:ext uri="{BB962C8B-B14F-4D97-AF65-F5344CB8AC3E}">
        <p14:creationId xmlns:p14="http://schemas.microsoft.com/office/powerpoint/2010/main" val="348496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971286" y="776267"/>
            <a:ext cx="6800850" cy="1325880"/>
          </a:xfrm>
        </p:spPr>
        <p:txBody>
          <a:bodyPr/>
          <a:lstStyle/>
          <a:p>
            <a:r>
              <a:rPr lang="en-US" dirty="0" err="1"/>
              <a:t>algoritmos</a:t>
            </a:r>
            <a:endParaRPr lang="en-US" dirty="0"/>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14900" y="2994596"/>
            <a:ext cx="3200400" cy="365760"/>
          </a:xfrm>
        </p:spPr>
        <p:txBody>
          <a:bodyPr/>
          <a:lstStyle/>
          <a:p>
            <a:r>
              <a:rPr lang="en-US" dirty="0" err="1"/>
              <a:t>OrdenaciÓn</a:t>
            </a:r>
            <a:endParaRPr lang="en-US" dirty="0"/>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5924" y="2977555"/>
            <a:ext cx="3200400" cy="365760"/>
          </a:xfrm>
        </p:spPr>
        <p:txBody>
          <a:bodyPr/>
          <a:lstStyle/>
          <a:p>
            <a:r>
              <a:rPr lang="en-US" dirty="0" err="1"/>
              <a:t>BÚsqueda</a:t>
            </a:r>
            <a:endParaRPr lang="en-US" dirty="0"/>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err="1"/>
              <a:t>Programacion</a:t>
            </a:r>
            <a:r>
              <a:rPr lang="en-US" dirty="0"/>
              <a:t> </a:t>
            </a:r>
            <a:r>
              <a:rPr lang="en-US" dirty="0" err="1"/>
              <a:t>dinamica</a:t>
            </a:r>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Union</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
        <p:nvSpPr>
          <p:cNvPr id="5" name="Text Placeholder 4">
            <a:extLst>
              <a:ext uri="{FF2B5EF4-FFF2-40B4-BE49-F238E27FC236}">
                <a16:creationId xmlns:a16="http://schemas.microsoft.com/office/drawing/2014/main" id="{48CD8813-3A5E-B168-3A9C-4123D4093165}"/>
              </a:ext>
            </a:extLst>
          </p:cNvPr>
          <p:cNvSpPr>
            <a:spLocks noGrp="1"/>
          </p:cNvSpPr>
          <p:nvPr>
            <p:ph type="body" sz="quarter" idx="13"/>
          </p:nvPr>
        </p:nvSpPr>
        <p:spPr/>
        <p:txBody>
          <a:bodyPr/>
          <a:lstStyle/>
          <a:p>
            <a:endParaRPr lang="en-GB"/>
          </a:p>
        </p:txBody>
      </p:sp>
      <p:sp>
        <p:nvSpPr>
          <p:cNvPr id="8" name="Text Placeholder 7">
            <a:extLst>
              <a:ext uri="{FF2B5EF4-FFF2-40B4-BE49-F238E27FC236}">
                <a16:creationId xmlns:a16="http://schemas.microsoft.com/office/drawing/2014/main" id="{E3CE50AC-4843-7793-AFDA-B5A2E1D69185}"/>
              </a:ext>
            </a:extLst>
          </p:cNvPr>
          <p:cNvSpPr>
            <a:spLocks noGrp="1"/>
          </p:cNvSpPr>
          <p:nvPr>
            <p:ph type="body" sz="quarter" idx="14"/>
          </p:nvPr>
        </p:nvSpPr>
        <p:spPr/>
        <p:txBody>
          <a:bodyPr/>
          <a:lstStyle/>
          <a:p>
            <a:endParaRPr lang="en-GB"/>
          </a:p>
        </p:txBody>
      </p:sp>
      <p:sp>
        <p:nvSpPr>
          <p:cNvPr id="10" name="Text Placeholder 9">
            <a:extLst>
              <a:ext uri="{FF2B5EF4-FFF2-40B4-BE49-F238E27FC236}">
                <a16:creationId xmlns:a16="http://schemas.microsoft.com/office/drawing/2014/main" id="{5810E893-EA55-C580-3C01-CA53E636EAA9}"/>
              </a:ext>
            </a:extLst>
          </p:cNvPr>
          <p:cNvSpPr>
            <a:spLocks noGrp="1"/>
          </p:cNvSpPr>
          <p:nvPr>
            <p:ph type="body" sz="quarter" idx="18"/>
          </p:nvPr>
        </p:nvSpPr>
        <p:spPr/>
        <p:txBody>
          <a:bodyPr/>
          <a:lstStyle/>
          <a:p>
            <a:endParaRPr lang="en-GB"/>
          </a:p>
        </p:txBody>
      </p:sp>
      <p:sp>
        <p:nvSpPr>
          <p:cNvPr id="12" name="Text Placeholder 11">
            <a:extLst>
              <a:ext uri="{FF2B5EF4-FFF2-40B4-BE49-F238E27FC236}">
                <a16:creationId xmlns:a16="http://schemas.microsoft.com/office/drawing/2014/main" id="{6996F8AB-DB4B-AE8A-4EAC-8826A7F39C80}"/>
              </a:ext>
            </a:extLst>
          </p:cNvPr>
          <p:cNvSpPr>
            <a:spLocks noGrp="1"/>
          </p:cNvSpPr>
          <p:nvPr>
            <p:ph type="body" sz="quarter" idx="17"/>
          </p:nvPr>
        </p:nvSpPr>
        <p:spPr/>
        <p:txBody>
          <a:bodyPr/>
          <a:lstStyle/>
          <a:p>
            <a:endParaRPr lang="en-GB" dirty="0"/>
          </a:p>
        </p:txBody>
      </p:sp>
    </p:spTree>
    <p:extLst>
      <p:ext uri="{BB962C8B-B14F-4D97-AF65-F5344CB8AC3E}">
        <p14:creationId xmlns:p14="http://schemas.microsoft.com/office/powerpoint/2010/main" val="2891524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18707" y="790037"/>
            <a:ext cx="6800850" cy="1325880"/>
          </a:xfrm>
        </p:spPr>
        <p:txBody>
          <a:bodyPr/>
          <a:lstStyle/>
          <a:p>
            <a:r>
              <a:rPr lang="en-GB" dirty="0" err="1"/>
              <a:t>OrdenaciÓn</a:t>
            </a:r>
            <a:endParaRPr lang="en-GB" dirty="0"/>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
        <p:nvSpPr>
          <p:cNvPr id="6" name="Rectangle 5" descr="n log n">
            <a:extLst>
              <a:ext uri="{FF2B5EF4-FFF2-40B4-BE49-F238E27FC236}">
                <a16:creationId xmlns:a16="http://schemas.microsoft.com/office/drawing/2014/main" id="{579FD08D-469D-25CA-14D4-F673B674E26B}"/>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7" name="Rectangle 6" descr="n log n">
            <a:extLst>
              <a:ext uri="{FF2B5EF4-FFF2-40B4-BE49-F238E27FC236}">
                <a16:creationId xmlns:a16="http://schemas.microsoft.com/office/drawing/2014/main" id="{7B4AC5F5-BC7E-8307-956E-1B09EDF7769D}"/>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8" name="Rectangle 7" descr="n^{2}">
            <a:extLst>
              <a:ext uri="{FF2B5EF4-FFF2-40B4-BE49-F238E27FC236}">
                <a16:creationId xmlns:a16="http://schemas.microsoft.com/office/drawing/2014/main" id="{8D4D7FDB-752A-0421-D3AA-8C37D5164D6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9" name="Rectangle 8" descr="log n">
            <a:extLst>
              <a:ext uri="{FF2B5EF4-FFF2-40B4-BE49-F238E27FC236}">
                <a16:creationId xmlns:a16="http://schemas.microsoft.com/office/drawing/2014/main" id="{926AAB64-5A35-BA1F-2221-4D8DF77B3292}"/>
              </a:ext>
            </a:extLst>
          </p:cNvPr>
          <p:cNvSpPr>
            <a:spLocks noChangeAspect="1" noChangeArrowheads="1"/>
          </p:cNvSpPr>
          <p:nvPr/>
        </p:nvSpPr>
        <p:spPr bwMode="auto">
          <a:xfrm>
            <a:off x="4549775" y="1825625"/>
            <a:ext cx="6254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0" name="Rectangle 9" descr="n log n">
            <a:extLst>
              <a:ext uri="{FF2B5EF4-FFF2-40B4-BE49-F238E27FC236}">
                <a16:creationId xmlns:a16="http://schemas.microsoft.com/office/drawing/2014/main" id="{C8A513A9-2646-063A-DCB8-314358C2D491}"/>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4" name="Rectangle 13" descr="n log n">
            <a:extLst>
              <a:ext uri="{FF2B5EF4-FFF2-40B4-BE49-F238E27FC236}">
                <a16:creationId xmlns:a16="http://schemas.microsoft.com/office/drawing/2014/main" id="{12AED21F-A8CC-F445-9560-4AEAFB2BBED3}"/>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5" name="Rectangle 14" descr="n log n">
            <a:extLst>
              <a:ext uri="{FF2B5EF4-FFF2-40B4-BE49-F238E27FC236}">
                <a16:creationId xmlns:a16="http://schemas.microsoft.com/office/drawing/2014/main" id="{A2FEBFAF-5A25-DA61-8BBA-A52552DA23AA}"/>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6" name="Rectangle 15" descr="n log n">
            <a:extLst>
              <a:ext uri="{FF2B5EF4-FFF2-40B4-BE49-F238E27FC236}">
                <a16:creationId xmlns:a16="http://schemas.microsoft.com/office/drawing/2014/main" id="{4FE3142F-BA4E-D17A-20C6-E2B619B18684}"/>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7" name="Rectangle 16" descr="n log n">
            <a:extLst>
              <a:ext uri="{FF2B5EF4-FFF2-40B4-BE49-F238E27FC236}">
                <a16:creationId xmlns:a16="http://schemas.microsoft.com/office/drawing/2014/main" id="{D83325BD-7935-2035-16FD-E0989EAB0CAF}"/>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8" name="Rectangle 17" descr="n log n">
            <a:extLst>
              <a:ext uri="{FF2B5EF4-FFF2-40B4-BE49-F238E27FC236}">
                <a16:creationId xmlns:a16="http://schemas.microsoft.com/office/drawing/2014/main" id="{8A5D671B-2958-217E-C2E5-DDD835968336}"/>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19" name="Rectangle 18" descr="n^{2}">
            <a:extLst>
              <a:ext uri="{FF2B5EF4-FFF2-40B4-BE49-F238E27FC236}">
                <a16:creationId xmlns:a16="http://schemas.microsoft.com/office/drawing/2014/main" id="{7843E832-8ACD-DCD2-5D69-B32C89072A6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0" name="Rectangle 19" descr="n^{2}">
            <a:extLst>
              <a:ext uri="{FF2B5EF4-FFF2-40B4-BE49-F238E27FC236}">
                <a16:creationId xmlns:a16="http://schemas.microsoft.com/office/drawing/2014/main" id="{45CBCC97-D7DD-3F26-0707-11DE967B16B2}"/>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1" name="Rectangle 20" descr="n log n">
            <a:extLst>
              <a:ext uri="{FF2B5EF4-FFF2-40B4-BE49-F238E27FC236}">
                <a16:creationId xmlns:a16="http://schemas.microsoft.com/office/drawing/2014/main" id="{6CCE30D2-CEC4-F0C0-96E8-E4105DB86404}"/>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2" name="Rectangle 21" descr="n log n">
            <a:extLst>
              <a:ext uri="{FF2B5EF4-FFF2-40B4-BE49-F238E27FC236}">
                <a16:creationId xmlns:a16="http://schemas.microsoft.com/office/drawing/2014/main" id="{8A244901-69E5-8F74-FAFC-3EAE9A9A30D5}"/>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3" name="Rectangle 22" descr="n^{2}">
            <a:extLst>
              <a:ext uri="{FF2B5EF4-FFF2-40B4-BE49-F238E27FC236}">
                <a16:creationId xmlns:a16="http://schemas.microsoft.com/office/drawing/2014/main" id="{1E0F42C7-9486-9B82-034C-6782120D231F}"/>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4" name="Rectangle 23" descr="n^{2}">
            <a:extLst>
              <a:ext uri="{FF2B5EF4-FFF2-40B4-BE49-F238E27FC236}">
                <a16:creationId xmlns:a16="http://schemas.microsoft.com/office/drawing/2014/main" id="{C436141C-EE50-576A-5C0F-C4A3CC087051}"/>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5" name="Rectangle 24" descr="n^{2}">
            <a:extLst>
              <a:ext uri="{FF2B5EF4-FFF2-40B4-BE49-F238E27FC236}">
                <a16:creationId xmlns:a16="http://schemas.microsoft.com/office/drawing/2014/main" id="{52FF489B-D2D1-79F0-6F7C-775A3C1D3EB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6" name="Rectangle 25" descr="n log n">
            <a:extLst>
              <a:ext uri="{FF2B5EF4-FFF2-40B4-BE49-F238E27FC236}">
                <a16:creationId xmlns:a16="http://schemas.microsoft.com/office/drawing/2014/main" id="{BED1FAEC-4A9A-0430-71BD-39A7E0779DE9}"/>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7" name="Rectangle 26" descr="n^{4/3}">
            <a:extLst>
              <a:ext uri="{FF2B5EF4-FFF2-40B4-BE49-F238E27FC236}">
                <a16:creationId xmlns:a16="http://schemas.microsoft.com/office/drawing/2014/main" id="{74F41129-6460-F34D-60B5-0392529A9C9A}"/>
              </a:ext>
            </a:extLst>
          </p:cNvPr>
          <p:cNvSpPr>
            <a:spLocks noChangeAspect="1" noChangeArrowheads="1"/>
          </p:cNvSpPr>
          <p:nvPr/>
        </p:nvSpPr>
        <p:spPr bwMode="auto">
          <a:xfrm>
            <a:off x="4549775" y="1825625"/>
            <a:ext cx="58578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8" name="Rectangle 27" descr="n^{3/2}">
            <a:extLst>
              <a:ext uri="{FF2B5EF4-FFF2-40B4-BE49-F238E27FC236}">
                <a16:creationId xmlns:a16="http://schemas.microsoft.com/office/drawing/2014/main" id="{6FCBB7B2-A0A4-C6BA-ED83-534A24F487BD}"/>
              </a:ext>
            </a:extLst>
          </p:cNvPr>
          <p:cNvSpPr>
            <a:spLocks noChangeAspect="1" noChangeArrowheads="1"/>
          </p:cNvSpPr>
          <p:nvPr/>
        </p:nvSpPr>
        <p:spPr bwMode="auto">
          <a:xfrm>
            <a:off x="4549775" y="1825625"/>
            <a:ext cx="58578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29" name="Rectangle 28" descr="n^{2}">
            <a:extLst>
              <a:ext uri="{FF2B5EF4-FFF2-40B4-BE49-F238E27FC236}">
                <a16:creationId xmlns:a16="http://schemas.microsoft.com/office/drawing/2014/main" id="{FFC0FB9C-2CFA-AB10-6FA6-154A715F2863}"/>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0" name="Rectangle 29" descr="n^{2}">
            <a:extLst>
              <a:ext uri="{FF2B5EF4-FFF2-40B4-BE49-F238E27FC236}">
                <a16:creationId xmlns:a16="http://schemas.microsoft.com/office/drawing/2014/main" id="{06993E85-D1F2-38B7-D550-827A478BF321}"/>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1" name="Rectangle 30" descr="n log n">
            <a:extLst>
              <a:ext uri="{FF2B5EF4-FFF2-40B4-BE49-F238E27FC236}">
                <a16:creationId xmlns:a16="http://schemas.microsoft.com/office/drawing/2014/main" id="{DDBE190F-7863-7376-6558-EB917473CA5C}"/>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2" name="Rectangle 31" descr="n log n">
            <a:extLst>
              <a:ext uri="{FF2B5EF4-FFF2-40B4-BE49-F238E27FC236}">
                <a16:creationId xmlns:a16="http://schemas.microsoft.com/office/drawing/2014/main" id="{BED9C354-7372-6515-4D62-D52E9377BBA3}"/>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3" name="Rectangle 32" descr="n log n">
            <a:extLst>
              <a:ext uri="{FF2B5EF4-FFF2-40B4-BE49-F238E27FC236}">
                <a16:creationId xmlns:a16="http://schemas.microsoft.com/office/drawing/2014/main" id="{56A9ABB9-1F21-B8AA-DF7F-DCC5FFF0DBB0}"/>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4" name="Rectangle 33" descr="n^{2}">
            <a:extLst>
              <a:ext uri="{FF2B5EF4-FFF2-40B4-BE49-F238E27FC236}">
                <a16:creationId xmlns:a16="http://schemas.microsoft.com/office/drawing/2014/main" id="{F9BB89CA-DF06-AEEA-7B15-69170B4784F0}"/>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5" name="Rectangle 34" descr="n^{2}">
            <a:extLst>
              <a:ext uri="{FF2B5EF4-FFF2-40B4-BE49-F238E27FC236}">
                <a16:creationId xmlns:a16="http://schemas.microsoft.com/office/drawing/2014/main" id="{B1AD272A-5D88-FCCC-FFCB-787E1F0AC930}"/>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6" name="Rectangle 35" descr="n^{2}">
            <a:extLst>
              <a:ext uri="{FF2B5EF4-FFF2-40B4-BE49-F238E27FC236}">
                <a16:creationId xmlns:a16="http://schemas.microsoft.com/office/drawing/2014/main" id="{7F9AAA14-A7CF-C795-DC71-3FC30190607F}"/>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7" name="Rectangle 36" descr="n^{2}">
            <a:extLst>
              <a:ext uri="{FF2B5EF4-FFF2-40B4-BE49-F238E27FC236}">
                <a16:creationId xmlns:a16="http://schemas.microsoft.com/office/drawing/2014/main" id="{6600ADC6-F974-9914-CD7E-526AAC545FAC}"/>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8" name="Rectangle 37" descr="n^{2}">
            <a:extLst>
              <a:ext uri="{FF2B5EF4-FFF2-40B4-BE49-F238E27FC236}">
                <a16:creationId xmlns:a16="http://schemas.microsoft.com/office/drawing/2014/main" id="{56AE021B-A38E-2071-F999-C7B1769667E2}"/>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39" name="Rectangle 38" descr="n^{2}">
            <a:extLst>
              <a:ext uri="{FF2B5EF4-FFF2-40B4-BE49-F238E27FC236}">
                <a16:creationId xmlns:a16="http://schemas.microsoft.com/office/drawing/2014/main" id="{386921A3-4002-AEA6-4AE9-E8A6B7A9609D}"/>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0" name="Rectangle 39" descr="n^{2}">
            <a:extLst>
              <a:ext uri="{FF2B5EF4-FFF2-40B4-BE49-F238E27FC236}">
                <a16:creationId xmlns:a16="http://schemas.microsoft.com/office/drawing/2014/main" id="{FB578309-3E33-CC9D-FFB8-96FB03B05E0E}"/>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1" name="Rectangle 40" descr="n log n">
            <a:extLst>
              <a:ext uri="{FF2B5EF4-FFF2-40B4-BE49-F238E27FC236}">
                <a16:creationId xmlns:a16="http://schemas.microsoft.com/office/drawing/2014/main" id="{895DA65E-D0A1-2687-29B3-B1D172C3D2CB}"/>
              </a:ext>
            </a:extLst>
          </p:cNvPr>
          <p:cNvSpPr>
            <a:spLocks noChangeAspect="1" noChangeArrowheads="1"/>
          </p:cNvSpPr>
          <p:nvPr/>
        </p:nvSpPr>
        <p:spPr bwMode="auto">
          <a:xfrm>
            <a:off x="4549775" y="1825625"/>
            <a:ext cx="835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2" name="Rectangle 41" descr="n^{2}">
            <a:extLst>
              <a:ext uri="{FF2B5EF4-FFF2-40B4-BE49-F238E27FC236}">
                <a16:creationId xmlns:a16="http://schemas.microsoft.com/office/drawing/2014/main" id="{EE51720C-B167-D278-E370-42FE7845D05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3" name="Rectangle 42" descr="n^{2}">
            <a:extLst>
              <a:ext uri="{FF2B5EF4-FFF2-40B4-BE49-F238E27FC236}">
                <a16:creationId xmlns:a16="http://schemas.microsoft.com/office/drawing/2014/main" id="{0E888A04-844E-5621-A577-B5D4458D7324}"/>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4" name="Rectangle 43" descr="n^{2}">
            <a:extLst>
              <a:ext uri="{FF2B5EF4-FFF2-40B4-BE49-F238E27FC236}">
                <a16:creationId xmlns:a16="http://schemas.microsoft.com/office/drawing/2014/main" id="{D428A8C2-D548-92E2-9607-EA150F36BD0A}"/>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5" name="Rectangle 44" descr="n^{2}">
            <a:extLst>
              <a:ext uri="{FF2B5EF4-FFF2-40B4-BE49-F238E27FC236}">
                <a16:creationId xmlns:a16="http://schemas.microsoft.com/office/drawing/2014/main" id="{91E03449-D66F-63DD-684D-A8D45222F288}"/>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6" name="Rectangle 45" descr="n^{2}">
            <a:extLst>
              <a:ext uri="{FF2B5EF4-FFF2-40B4-BE49-F238E27FC236}">
                <a16:creationId xmlns:a16="http://schemas.microsoft.com/office/drawing/2014/main" id="{406BB83C-43CF-2BF8-8C9E-BC7F2DAE62E7}"/>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sp>
        <p:nvSpPr>
          <p:cNvPr id="47" name="Rectangle 46" descr="n^{2}">
            <a:extLst>
              <a:ext uri="{FF2B5EF4-FFF2-40B4-BE49-F238E27FC236}">
                <a16:creationId xmlns:a16="http://schemas.microsoft.com/office/drawing/2014/main" id="{031386C4-C5EE-3DEF-0DA0-E485FBCC38DE}"/>
              </a:ext>
            </a:extLst>
          </p:cNvPr>
          <p:cNvSpPr>
            <a:spLocks noChangeAspect="1" noChangeArrowheads="1"/>
          </p:cNvSpPr>
          <p:nvPr/>
        </p:nvSpPr>
        <p:spPr bwMode="auto">
          <a:xfrm>
            <a:off x="4549775" y="1825625"/>
            <a:ext cx="328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GB"/>
          </a:p>
        </p:txBody>
      </p:sp>
      <p:graphicFrame>
        <p:nvGraphicFramePr>
          <p:cNvPr id="50" name="Table 49">
            <a:extLst>
              <a:ext uri="{FF2B5EF4-FFF2-40B4-BE49-F238E27FC236}">
                <a16:creationId xmlns:a16="http://schemas.microsoft.com/office/drawing/2014/main" id="{921B0F50-944D-1F03-59D8-418DB5631FEA}"/>
              </a:ext>
            </a:extLst>
          </p:cNvPr>
          <p:cNvGraphicFramePr>
            <a:graphicFrameLocks noGrp="1"/>
          </p:cNvGraphicFramePr>
          <p:nvPr>
            <p:extLst>
              <p:ext uri="{D42A27DB-BD31-4B8C-83A1-F6EECF244321}">
                <p14:modId xmlns:p14="http://schemas.microsoft.com/office/powerpoint/2010/main" val="3007396557"/>
              </p:ext>
            </p:extLst>
          </p:nvPr>
        </p:nvGraphicFramePr>
        <p:xfrm>
          <a:off x="734028" y="2636434"/>
          <a:ext cx="6193576" cy="3718646"/>
        </p:xfrm>
        <a:graphic>
          <a:graphicData uri="http://schemas.openxmlformats.org/drawingml/2006/table">
            <a:tbl>
              <a:tblPr/>
              <a:tblGrid>
                <a:gridCol w="788198">
                  <a:extLst>
                    <a:ext uri="{9D8B030D-6E8A-4147-A177-3AD203B41FA5}">
                      <a16:colId xmlns:a16="http://schemas.microsoft.com/office/drawing/2014/main" val="1327060057"/>
                    </a:ext>
                  </a:extLst>
                </a:gridCol>
                <a:gridCol w="2017529">
                  <a:extLst>
                    <a:ext uri="{9D8B030D-6E8A-4147-A177-3AD203B41FA5}">
                      <a16:colId xmlns:a16="http://schemas.microsoft.com/office/drawing/2014/main" val="2155001271"/>
                    </a:ext>
                  </a:extLst>
                </a:gridCol>
                <a:gridCol w="1129283">
                  <a:extLst>
                    <a:ext uri="{9D8B030D-6E8A-4147-A177-3AD203B41FA5}">
                      <a16:colId xmlns:a16="http://schemas.microsoft.com/office/drawing/2014/main" val="2137060572"/>
                    </a:ext>
                  </a:extLst>
                </a:gridCol>
                <a:gridCol w="1129283">
                  <a:extLst>
                    <a:ext uri="{9D8B030D-6E8A-4147-A177-3AD203B41FA5}">
                      <a16:colId xmlns:a16="http://schemas.microsoft.com/office/drawing/2014/main" val="2651145614"/>
                    </a:ext>
                  </a:extLst>
                </a:gridCol>
                <a:gridCol w="1129283">
                  <a:extLst>
                    <a:ext uri="{9D8B030D-6E8A-4147-A177-3AD203B41FA5}">
                      <a16:colId xmlns:a16="http://schemas.microsoft.com/office/drawing/2014/main" val="1709023950"/>
                    </a:ext>
                  </a:extLst>
                </a:gridCol>
              </a:tblGrid>
              <a:tr h="566372">
                <a:tc>
                  <a:txBody>
                    <a:bodyPr/>
                    <a:lstStyle/>
                    <a:p>
                      <a:pPr algn="l" fontAlgn="base"/>
                      <a:r>
                        <a:rPr lang="en-GB" sz="800" b="0" dirty="0" err="1">
                          <a:effectLst/>
                        </a:rPr>
                        <a:t>Nombre</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Peor</a:t>
                      </a:r>
                      <a:r>
                        <a:rPr lang="en-GB" sz="800" b="0" dirty="0">
                          <a:effectLst/>
                        </a:rPr>
                        <a:t> </a:t>
                      </a:r>
                      <a:r>
                        <a:rPr lang="en-GB" sz="800" b="0" dirty="0" err="1">
                          <a:effectLst/>
                        </a:rPr>
                        <a:t>Escenario</a:t>
                      </a:r>
                      <a:r>
                        <a:rPr lang="en-GB" sz="800" b="0" dirty="0">
                          <a:effectLst/>
                        </a:rPr>
                        <a:t> </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Memoria</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Estable</a:t>
                      </a:r>
                      <a:r>
                        <a:rPr lang="en-GB" sz="800" b="0" dirty="0">
                          <a:effectLst/>
                        </a:rPr>
                        <a:t>   </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Metodo</a:t>
                      </a:r>
                      <a:r>
                        <a:rPr lang="en-GB" sz="800" b="0" dirty="0">
                          <a:effectLst/>
                        </a:rPr>
                        <a:t> </a:t>
                      </a:r>
                      <a:r>
                        <a:rPr lang="en-GB" sz="800" b="0" dirty="0" err="1">
                          <a:effectLst/>
                        </a:rPr>
                        <a:t>Utilizado</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608601200"/>
                  </a:ext>
                </a:extLst>
              </a:tr>
              <a:tr h="403906">
                <a:tc>
                  <a:txBody>
                    <a:bodyPr/>
                    <a:lstStyle/>
                    <a:p>
                      <a:pPr algn="l" fontAlgn="base"/>
                      <a:r>
                        <a:rPr lang="en-GB" sz="800" b="0" u="none" strike="noStrike" dirty="0">
                          <a:effectLst/>
                          <a:hlinkClick r:id="rId2"/>
                        </a:rPr>
                        <a:t>Quick Sort</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nlogn</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logn</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No</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Partitioning</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870844663"/>
                  </a:ext>
                </a:extLst>
              </a:tr>
              <a:tr h="403906">
                <a:tc>
                  <a:txBody>
                    <a:bodyPr/>
                    <a:lstStyle/>
                    <a:p>
                      <a:pPr algn="l" fontAlgn="base"/>
                      <a:r>
                        <a:rPr lang="en-GB" sz="800" b="0" u="none" strike="noStrike" dirty="0">
                          <a:effectLst/>
                          <a:hlinkClick r:id="rId3"/>
                        </a:rPr>
                        <a:t>Merge Sort</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nlogn</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Yes</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Merging</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775320854"/>
                  </a:ext>
                </a:extLst>
              </a:tr>
              <a:tr h="403906">
                <a:tc>
                  <a:txBody>
                    <a:bodyPr/>
                    <a:lstStyle/>
                    <a:p>
                      <a:pPr algn="l" fontAlgn="base"/>
                      <a:r>
                        <a:rPr lang="en-GB" sz="800" b="0" u="none" strike="noStrike">
                          <a:effectLst/>
                          <a:hlinkClick r:id="rId4"/>
                        </a:rPr>
                        <a:t>Heap Sort</a:t>
                      </a:r>
                      <a:endParaRPr lang="en-GB" sz="800" b="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err="1">
                          <a:effectLst/>
                        </a:rPr>
                        <a:t>nlogn</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No</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Selection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599408663"/>
                  </a:ext>
                </a:extLst>
              </a:tr>
              <a:tr h="566372">
                <a:tc>
                  <a:txBody>
                    <a:bodyPr/>
                    <a:lstStyle/>
                    <a:p>
                      <a:pPr algn="l" fontAlgn="base"/>
                      <a:r>
                        <a:rPr lang="en-GB" sz="800" b="0" u="none" strike="noStrike">
                          <a:effectLst/>
                          <a:hlinkClick r:id="rId5"/>
                        </a:rPr>
                        <a:t>Insertion Sort</a:t>
                      </a:r>
                      <a:endParaRPr lang="en-GB" sz="800" b="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n</a:t>
                      </a:r>
                      <a:r>
                        <a:rPr lang="en-GB" sz="800" b="0" baseline="30000" dirty="0">
                          <a:effectLst/>
                        </a:rPr>
                        <a:t>2</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Yes</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Insertion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999255469"/>
                  </a:ext>
                </a:extLst>
              </a:tr>
              <a:tr h="566372">
                <a:tc>
                  <a:txBody>
                    <a:bodyPr/>
                    <a:lstStyle/>
                    <a:p>
                      <a:pPr algn="l" fontAlgn="base"/>
                      <a:r>
                        <a:rPr lang="en-GB" sz="800" b="0" u="none" strike="noStrike">
                          <a:effectLst/>
                          <a:hlinkClick r:id="rId6"/>
                        </a:rPr>
                        <a:t>Selection Sort</a:t>
                      </a:r>
                      <a:endParaRPr lang="en-GB" sz="800" b="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800" b="0" dirty="0">
                          <a:effectLst/>
                        </a:rPr>
                        <a:t>n</a:t>
                      </a:r>
                      <a:r>
                        <a:rPr lang="en-GB" sz="800" b="0" baseline="30000" dirty="0">
                          <a:effectLst/>
                        </a:rPr>
                        <a:t>2</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No</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Selection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169105326"/>
                  </a:ext>
                </a:extLst>
              </a:tr>
              <a:tr h="403906">
                <a:tc>
                  <a:txBody>
                    <a:bodyPr/>
                    <a:lstStyle/>
                    <a:p>
                      <a:pPr algn="l" fontAlgn="base"/>
                      <a:r>
                        <a:rPr lang="en-GB" sz="800" b="0" u="none" strike="noStrike" dirty="0">
                          <a:effectLst/>
                          <a:hlinkClick r:id="rId7"/>
                        </a:rPr>
                        <a:t>Shell Sort</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800" b="0" baseline="0" dirty="0">
                          <a:effectLst/>
                        </a:rPr>
                        <a:t>n</a:t>
                      </a:r>
                      <a:r>
                        <a:rPr lang="en-GB" sz="800" b="0" baseline="30000" dirty="0">
                          <a:effectLst/>
                        </a:rPr>
                        <a:t>3/2</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No</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a:effectLst/>
                        </a:rPr>
                        <a:t>Insertion</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487785847"/>
                  </a:ext>
                </a:extLst>
              </a:tr>
              <a:tr h="403906">
                <a:tc>
                  <a:txBody>
                    <a:bodyPr/>
                    <a:lstStyle/>
                    <a:p>
                      <a:pPr algn="l" fontAlgn="base"/>
                      <a:r>
                        <a:rPr lang="en-GB" sz="800" b="0" u="none" strike="noStrike" dirty="0">
                          <a:effectLst/>
                          <a:hlinkClick r:id="rId8"/>
                        </a:rPr>
                        <a:t>Bubble Sort</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800" b="0" dirty="0">
                          <a:effectLst/>
                        </a:rPr>
                        <a:t>n</a:t>
                      </a:r>
                      <a:r>
                        <a:rPr lang="en-GB" sz="800" b="0" baseline="30000" dirty="0">
                          <a:effectLst/>
                        </a:rPr>
                        <a:t>2</a:t>
                      </a:r>
                      <a:endParaRPr lang="en-GB" sz="800" b="0" dirty="0">
                        <a:effectLst/>
                      </a:endParaRP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1</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Yes</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GB" sz="800" b="0" dirty="0">
                          <a:effectLst/>
                        </a:rPr>
                        <a:t>Exchanging</a:t>
                      </a:r>
                    </a:p>
                  </a:txBody>
                  <a:tcPr marL="60724" marR="60724" marT="30362" marB="303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956766593"/>
                  </a:ext>
                </a:extLst>
              </a:tr>
            </a:tbl>
          </a:graphicData>
        </a:graphic>
      </p:graphicFrame>
      <p:sp>
        <p:nvSpPr>
          <p:cNvPr id="51" name="AutoShape 41" descr="n log n">
            <a:extLst>
              <a:ext uri="{FF2B5EF4-FFF2-40B4-BE49-F238E27FC236}">
                <a16:creationId xmlns:a16="http://schemas.microsoft.com/office/drawing/2014/main" id="{F16086FB-C243-6406-7DAC-C168071FC706}"/>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2" name="AutoShape 42" descr="n log n">
            <a:extLst>
              <a:ext uri="{FF2B5EF4-FFF2-40B4-BE49-F238E27FC236}">
                <a16:creationId xmlns:a16="http://schemas.microsoft.com/office/drawing/2014/main" id="{2C485BB0-29E0-1E73-8998-04F7AA9C21D9}"/>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 name="AutoShape 43" descr="n^{2}">
            <a:extLst>
              <a:ext uri="{FF2B5EF4-FFF2-40B4-BE49-F238E27FC236}">
                <a16:creationId xmlns:a16="http://schemas.microsoft.com/office/drawing/2014/main" id="{1B8A548B-FD6E-582D-5DCA-9C7A3B891EEA}"/>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4" name="AutoShape 44" descr="log n">
            <a:extLst>
              <a:ext uri="{FF2B5EF4-FFF2-40B4-BE49-F238E27FC236}">
                <a16:creationId xmlns:a16="http://schemas.microsoft.com/office/drawing/2014/main" id="{B1675246-E6D6-29BA-80D1-D9B3DDC34827}"/>
              </a:ext>
            </a:extLst>
          </p:cNvPr>
          <p:cNvSpPr>
            <a:spLocks noChangeAspect="1" noChangeArrowheads="1"/>
          </p:cNvSpPr>
          <p:nvPr/>
        </p:nvSpPr>
        <p:spPr bwMode="auto">
          <a:xfrm>
            <a:off x="3767788" y="1825625"/>
            <a:ext cx="1393175" cy="292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5" name="AutoShape 45" descr="n log n">
            <a:extLst>
              <a:ext uri="{FF2B5EF4-FFF2-40B4-BE49-F238E27FC236}">
                <a16:creationId xmlns:a16="http://schemas.microsoft.com/office/drawing/2014/main" id="{B4749EAF-EF1C-9699-C7BD-2FB3DCB67B73}"/>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6" name="AutoShape 46" descr="n log n">
            <a:extLst>
              <a:ext uri="{FF2B5EF4-FFF2-40B4-BE49-F238E27FC236}">
                <a16:creationId xmlns:a16="http://schemas.microsoft.com/office/drawing/2014/main" id="{F49D6ED5-96C3-8923-2899-28EA9F4D1FFE}"/>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AutoShape 47" descr="n log n">
            <a:extLst>
              <a:ext uri="{FF2B5EF4-FFF2-40B4-BE49-F238E27FC236}">
                <a16:creationId xmlns:a16="http://schemas.microsoft.com/office/drawing/2014/main" id="{50F6EBA0-FF0C-B37B-FFE7-BCD752467C8F}"/>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AutoShape 48" descr="n log n">
            <a:extLst>
              <a:ext uri="{FF2B5EF4-FFF2-40B4-BE49-F238E27FC236}">
                <a16:creationId xmlns:a16="http://schemas.microsoft.com/office/drawing/2014/main" id="{E4F561AD-3D09-081C-B276-C6DD33D3F8D6}"/>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AutoShape 49" descr="n log n">
            <a:extLst>
              <a:ext uri="{FF2B5EF4-FFF2-40B4-BE49-F238E27FC236}">
                <a16:creationId xmlns:a16="http://schemas.microsoft.com/office/drawing/2014/main" id="{5C0B8C3B-D283-F106-5DA2-918C048FD2D4}"/>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AutoShape 50" descr="n log n">
            <a:extLst>
              <a:ext uri="{FF2B5EF4-FFF2-40B4-BE49-F238E27FC236}">
                <a16:creationId xmlns:a16="http://schemas.microsoft.com/office/drawing/2014/main" id="{E32E9F47-1B74-118C-E003-FB3E3FE3995A}"/>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AutoShape 51" descr="n^{2}">
            <a:extLst>
              <a:ext uri="{FF2B5EF4-FFF2-40B4-BE49-F238E27FC236}">
                <a16:creationId xmlns:a16="http://schemas.microsoft.com/office/drawing/2014/main" id="{4D8A5BA7-C950-670B-01EA-8FCFB57F8224}"/>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AutoShape 52" descr="n^{2}">
            <a:extLst>
              <a:ext uri="{FF2B5EF4-FFF2-40B4-BE49-F238E27FC236}">
                <a16:creationId xmlns:a16="http://schemas.microsoft.com/office/drawing/2014/main" id="{C0F62928-35E1-4681-FA6A-8F76E1210ABB}"/>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AutoShape 53" descr="n log n">
            <a:extLst>
              <a:ext uri="{FF2B5EF4-FFF2-40B4-BE49-F238E27FC236}">
                <a16:creationId xmlns:a16="http://schemas.microsoft.com/office/drawing/2014/main" id="{2C4C649B-24CB-864D-D214-BE03A9D653DF}"/>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2" name="AutoShape 54" descr="n log n">
            <a:extLst>
              <a:ext uri="{FF2B5EF4-FFF2-40B4-BE49-F238E27FC236}">
                <a16:creationId xmlns:a16="http://schemas.microsoft.com/office/drawing/2014/main" id="{5F9C975F-A6E6-1541-B645-11DAE63A3CA9}"/>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3" name="AutoShape 55" descr="n^{2}">
            <a:extLst>
              <a:ext uri="{FF2B5EF4-FFF2-40B4-BE49-F238E27FC236}">
                <a16:creationId xmlns:a16="http://schemas.microsoft.com/office/drawing/2014/main" id="{1A2F4B3C-BE66-E951-926D-F94ECEBA9709}"/>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5" name="AutoShape 56" descr="n^{2}">
            <a:extLst>
              <a:ext uri="{FF2B5EF4-FFF2-40B4-BE49-F238E27FC236}">
                <a16:creationId xmlns:a16="http://schemas.microsoft.com/office/drawing/2014/main" id="{D50CC499-E0BB-1A66-6FC8-BE0D1899BC10}"/>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6" name="AutoShape 57" descr="n^{2}">
            <a:extLst>
              <a:ext uri="{FF2B5EF4-FFF2-40B4-BE49-F238E27FC236}">
                <a16:creationId xmlns:a16="http://schemas.microsoft.com/office/drawing/2014/main" id="{376362B1-0864-BE23-0FFE-823E3C359D29}"/>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7" name="AutoShape 58" descr="n log n">
            <a:extLst>
              <a:ext uri="{FF2B5EF4-FFF2-40B4-BE49-F238E27FC236}">
                <a16:creationId xmlns:a16="http://schemas.microsoft.com/office/drawing/2014/main" id="{8810F788-C3FB-BEC9-344E-D96E9A8977C3}"/>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8" name="AutoShape 59" descr="n^{4/3}">
            <a:extLst>
              <a:ext uri="{FF2B5EF4-FFF2-40B4-BE49-F238E27FC236}">
                <a16:creationId xmlns:a16="http://schemas.microsoft.com/office/drawing/2014/main" id="{F298E7E8-42C7-57E2-3401-D50B1A70123B}"/>
              </a:ext>
            </a:extLst>
          </p:cNvPr>
          <p:cNvSpPr>
            <a:spLocks noChangeAspect="1" noChangeArrowheads="1"/>
          </p:cNvSpPr>
          <p:nvPr/>
        </p:nvSpPr>
        <p:spPr bwMode="auto">
          <a:xfrm>
            <a:off x="3814985" y="1825625"/>
            <a:ext cx="1307878" cy="31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79" name="AutoShape 60" descr="n^{3/2}">
            <a:extLst>
              <a:ext uri="{FF2B5EF4-FFF2-40B4-BE49-F238E27FC236}">
                <a16:creationId xmlns:a16="http://schemas.microsoft.com/office/drawing/2014/main" id="{205C18B0-C6E8-2D7A-F9D9-9353F9483787}"/>
              </a:ext>
            </a:extLst>
          </p:cNvPr>
          <p:cNvSpPr>
            <a:spLocks noChangeAspect="1" noChangeArrowheads="1"/>
          </p:cNvSpPr>
          <p:nvPr/>
        </p:nvSpPr>
        <p:spPr bwMode="auto">
          <a:xfrm>
            <a:off x="3814985" y="1825625"/>
            <a:ext cx="1307878" cy="317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0" name="AutoShape 61" descr="n^{2}">
            <a:extLst>
              <a:ext uri="{FF2B5EF4-FFF2-40B4-BE49-F238E27FC236}">
                <a16:creationId xmlns:a16="http://schemas.microsoft.com/office/drawing/2014/main" id="{60F7466B-01FE-C0C5-6579-D26A1359FC6C}"/>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1" name="AutoShape 62" descr="n^{2}">
            <a:extLst>
              <a:ext uri="{FF2B5EF4-FFF2-40B4-BE49-F238E27FC236}">
                <a16:creationId xmlns:a16="http://schemas.microsoft.com/office/drawing/2014/main" id="{97EA4DA5-5C57-1CC4-D0AD-CFAA03BB0A12}"/>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2" name="AutoShape 63" descr="n log n">
            <a:extLst>
              <a:ext uri="{FF2B5EF4-FFF2-40B4-BE49-F238E27FC236}">
                <a16:creationId xmlns:a16="http://schemas.microsoft.com/office/drawing/2014/main" id="{AD06B3AA-F61E-6C6E-7F8C-50C30C90D70F}"/>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3" name="AutoShape 64" descr="n log n">
            <a:extLst>
              <a:ext uri="{FF2B5EF4-FFF2-40B4-BE49-F238E27FC236}">
                <a16:creationId xmlns:a16="http://schemas.microsoft.com/office/drawing/2014/main" id="{47D166C9-BA1D-5CF8-F12C-6FAEEFC17D29}"/>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4" name="AutoShape 65" descr="n log n">
            <a:extLst>
              <a:ext uri="{FF2B5EF4-FFF2-40B4-BE49-F238E27FC236}">
                <a16:creationId xmlns:a16="http://schemas.microsoft.com/office/drawing/2014/main" id="{F6C5A3CA-4E25-3BFE-DD61-9C816D7C04AB}"/>
              </a:ext>
            </a:extLst>
          </p:cNvPr>
          <p:cNvSpPr>
            <a:spLocks noChangeAspect="1" noChangeArrowheads="1"/>
          </p:cNvSpPr>
          <p:nvPr/>
        </p:nvSpPr>
        <p:spPr bwMode="auto">
          <a:xfrm>
            <a:off x="3500342" y="1825625"/>
            <a:ext cx="1876521"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5" name="AutoShape 66" descr="n^{2}">
            <a:extLst>
              <a:ext uri="{FF2B5EF4-FFF2-40B4-BE49-F238E27FC236}">
                <a16:creationId xmlns:a16="http://schemas.microsoft.com/office/drawing/2014/main" id="{930229FB-25C4-629F-6684-7A45AF2A051B}"/>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6" name="AutoShape 67" descr="n^{2}">
            <a:extLst>
              <a:ext uri="{FF2B5EF4-FFF2-40B4-BE49-F238E27FC236}">
                <a16:creationId xmlns:a16="http://schemas.microsoft.com/office/drawing/2014/main" id="{AFFE3C40-EEB8-F107-4972-04DDA9B5C20B}"/>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7" name="AutoShape 68" descr="n^{2}">
            <a:extLst>
              <a:ext uri="{FF2B5EF4-FFF2-40B4-BE49-F238E27FC236}">
                <a16:creationId xmlns:a16="http://schemas.microsoft.com/office/drawing/2014/main" id="{52DF2844-807A-0E28-C34F-A9F8C536708C}"/>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8" name="AutoShape 69" descr="n^{2}">
            <a:extLst>
              <a:ext uri="{FF2B5EF4-FFF2-40B4-BE49-F238E27FC236}">
                <a16:creationId xmlns:a16="http://schemas.microsoft.com/office/drawing/2014/main" id="{DF355010-3ECB-A476-F26B-72DCF31E2B3D}"/>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89" name="AutoShape 70" descr="n^{2}">
            <a:extLst>
              <a:ext uri="{FF2B5EF4-FFF2-40B4-BE49-F238E27FC236}">
                <a16:creationId xmlns:a16="http://schemas.microsoft.com/office/drawing/2014/main" id="{75F170C6-FE4F-C963-9958-20E471C55CD7}"/>
              </a:ext>
            </a:extLst>
          </p:cNvPr>
          <p:cNvSpPr>
            <a:spLocks noChangeAspect="1" noChangeArrowheads="1"/>
          </p:cNvSpPr>
          <p:nvPr/>
        </p:nvSpPr>
        <p:spPr bwMode="auto">
          <a:xfrm>
            <a:off x="4129627" y="1825625"/>
            <a:ext cx="7392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3906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075" y="758952"/>
            <a:ext cx="6800850" cy="1325880"/>
          </a:xfrm>
        </p:spPr>
        <p:txBody>
          <a:bodyPr/>
          <a:lstStyle/>
          <a:p>
            <a:r>
              <a:rPr lang="en-GB" dirty="0" err="1"/>
              <a:t>BÚsqueda</a:t>
            </a:r>
            <a:endParaRPr lang="en-GB" dirty="0"/>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17</a:t>
            </a:fld>
            <a:endParaRPr lang="en-US" dirty="0"/>
          </a:p>
        </p:txBody>
      </p:sp>
      <p:pic>
        <p:nvPicPr>
          <p:cNvPr id="3" name="Picture 2">
            <a:extLst>
              <a:ext uri="{FF2B5EF4-FFF2-40B4-BE49-F238E27FC236}">
                <a16:creationId xmlns:a16="http://schemas.microsoft.com/office/drawing/2014/main" id="{099D0B1D-936C-AA68-6CE4-D13F62EE8854}"/>
              </a:ext>
            </a:extLst>
          </p:cNvPr>
          <p:cNvPicPr>
            <a:picLocks/>
          </p:cNvPicPr>
          <p:nvPr/>
        </p:nvPicPr>
        <p:blipFill>
          <a:blip r:embed="rId2"/>
          <a:stretch>
            <a:fillRect/>
          </a:stretch>
        </p:blipFill>
        <p:spPr>
          <a:xfrm>
            <a:off x="1035978" y="2084832"/>
            <a:ext cx="6345044" cy="1325879"/>
          </a:xfrm>
          <a:prstGeom prst="rect">
            <a:avLst/>
          </a:prstGeom>
        </p:spPr>
      </p:pic>
      <p:pic>
        <p:nvPicPr>
          <p:cNvPr id="4" name="Picture 3">
            <a:extLst>
              <a:ext uri="{FF2B5EF4-FFF2-40B4-BE49-F238E27FC236}">
                <a16:creationId xmlns:a16="http://schemas.microsoft.com/office/drawing/2014/main" id="{0DF12F37-746E-E5B7-3FD9-DB3654E5C08C}"/>
              </a:ext>
            </a:extLst>
          </p:cNvPr>
          <p:cNvPicPr>
            <a:picLocks/>
          </p:cNvPicPr>
          <p:nvPr/>
        </p:nvPicPr>
        <p:blipFill>
          <a:blip r:embed="rId3"/>
          <a:stretch>
            <a:fillRect/>
          </a:stretch>
        </p:blipFill>
        <p:spPr>
          <a:xfrm>
            <a:off x="1035978" y="3656035"/>
            <a:ext cx="6391275" cy="2443013"/>
          </a:xfrm>
          <a:prstGeom prst="rect">
            <a:avLst/>
          </a:prstGeom>
        </p:spPr>
      </p:pic>
    </p:spTree>
    <p:extLst>
      <p:ext uri="{BB962C8B-B14F-4D97-AF65-F5344CB8AC3E}">
        <p14:creationId xmlns:p14="http://schemas.microsoft.com/office/powerpoint/2010/main" val="1398195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808074" y="758952"/>
            <a:ext cx="6800850" cy="1325880"/>
          </a:xfrm>
        </p:spPr>
        <p:txBody>
          <a:bodyPr/>
          <a:lstStyle/>
          <a:p>
            <a:r>
              <a:rPr lang="en-GB" dirty="0" err="1"/>
              <a:t>Programacion</a:t>
            </a:r>
            <a:r>
              <a:rPr lang="en-GB" dirty="0"/>
              <a:t> </a:t>
            </a:r>
            <a:r>
              <a:rPr lang="en-GB" dirty="0" err="1"/>
              <a:t>dinamica</a:t>
            </a:r>
            <a:endParaRPr lang="en-GB" dirty="0"/>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18</a:t>
            </a:fld>
            <a:endParaRPr lang="en-US" dirty="0"/>
          </a:p>
        </p:txBody>
      </p:sp>
      <p:sp>
        <p:nvSpPr>
          <p:cNvPr id="3" name="TextBox 2">
            <a:extLst>
              <a:ext uri="{FF2B5EF4-FFF2-40B4-BE49-F238E27FC236}">
                <a16:creationId xmlns:a16="http://schemas.microsoft.com/office/drawing/2014/main" id="{CDD0C8CC-A47E-7FE6-8149-F7BF6D396C7D}"/>
              </a:ext>
            </a:extLst>
          </p:cNvPr>
          <p:cNvSpPr txBox="1"/>
          <p:nvPr/>
        </p:nvSpPr>
        <p:spPr>
          <a:xfrm>
            <a:off x="2150371" y="2467304"/>
            <a:ext cx="4116255" cy="430887"/>
          </a:xfrm>
          <a:prstGeom prst="rect">
            <a:avLst/>
          </a:prstGeom>
          <a:noFill/>
        </p:spPr>
        <p:txBody>
          <a:bodyPr wrap="none" rtlCol="0">
            <a:spAutoFit/>
          </a:bodyPr>
          <a:lstStyle/>
          <a:p>
            <a:r>
              <a:rPr lang="en-GB" sz="2200" b="1" dirty="0" err="1">
                <a:solidFill>
                  <a:srgbClr val="414141"/>
                </a:solidFill>
                <a:latin typeface="Droid Sans"/>
              </a:rPr>
              <a:t>R</a:t>
            </a:r>
            <a:r>
              <a:rPr lang="en-GB" sz="2200" b="1" i="0" dirty="0" err="1">
                <a:solidFill>
                  <a:srgbClr val="414141"/>
                </a:solidFill>
                <a:effectLst/>
                <a:latin typeface="Droid Sans"/>
              </a:rPr>
              <a:t>ecursividad</a:t>
            </a:r>
            <a:r>
              <a:rPr lang="en-GB" sz="2200" b="1" dirty="0"/>
              <a:t> + </a:t>
            </a:r>
            <a:r>
              <a:rPr lang="en-GB" sz="2200" b="1" dirty="0" err="1">
                <a:solidFill>
                  <a:srgbClr val="414141"/>
                </a:solidFill>
                <a:latin typeface="Droid Sans"/>
              </a:rPr>
              <a:t>Memorización</a:t>
            </a:r>
            <a:endParaRPr lang="en-GB" sz="2200" b="1" dirty="0">
              <a:solidFill>
                <a:srgbClr val="414141"/>
              </a:solidFill>
              <a:latin typeface="Droid Sans"/>
            </a:endParaRPr>
          </a:p>
        </p:txBody>
      </p:sp>
      <p:pic>
        <p:nvPicPr>
          <p:cNvPr id="8" name="Picture 7">
            <a:extLst>
              <a:ext uri="{FF2B5EF4-FFF2-40B4-BE49-F238E27FC236}">
                <a16:creationId xmlns:a16="http://schemas.microsoft.com/office/drawing/2014/main" id="{99CFE931-94DF-AD9E-1A84-21C0B7393472}"/>
              </a:ext>
            </a:extLst>
          </p:cNvPr>
          <p:cNvPicPr>
            <a:picLocks/>
          </p:cNvPicPr>
          <p:nvPr/>
        </p:nvPicPr>
        <p:blipFill>
          <a:blip r:embed="rId2"/>
          <a:stretch>
            <a:fillRect/>
          </a:stretch>
        </p:blipFill>
        <p:spPr>
          <a:xfrm>
            <a:off x="376788" y="3626102"/>
            <a:ext cx="3504332" cy="1941577"/>
          </a:xfrm>
          <a:prstGeom prst="rect">
            <a:avLst/>
          </a:prstGeom>
        </p:spPr>
      </p:pic>
      <p:pic>
        <p:nvPicPr>
          <p:cNvPr id="10" name="Picture 9">
            <a:extLst>
              <a:ext uri="{FF2B5EF4-FFF2-40B4-BE49-F238E27FC236}">
                <a16:creationId xmlns:a16="http://schemas.microsoft.com/office/drawing/2014/main" id="{6AE77BF0-2CAB-9DA0-C4C0-D9C5C8542C90}"/>
              </a:ext>
            </a:extLst>
          </p:cNvPr>
          <p:cNvPicPr>
            <a:picLocks/>
          </p:cNvPicPr>
          <p:nvPr/>
        </p:nvPicPr>
        <p:blipFill>
          <a:blip r:embed="rId3"/>
          <a:stretch>
            <a:fillRect/>
          </a:stretch>
        </p:blipFill>
        <p:spPr>
          <a:xfrm>
            <a:off x="3881120" y="3433090"/>
            <a:ext cx="3504332" cy="2327599"/>
          </a:xfrm>
          <a:prstGeom prst="rect">
            <a:avLst/>
          </a:prstGeom>
        </p:spPr>
      </p:pic>
    </p:spTree>
    <p:extLst>
      <p:ext uri="{BB962C8B-B14F-4D97-AF65-F5344CB8AC3E}">
        <p14:creationId xmlns:p14="http://schemas.microsoft.com/office/powerpoint/2010/main" val="198214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p:txBody>
          <a:bodyPr/>
          <a:lstStyle/>
          <a:p>
            <a:r>
              <a:rPr lang="en-GB" dirty="0"/>
              <a:t>Union</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19</a:t>
            </a:fld>
            <a:endParaRPr lang="en-US" dirty="0"/>
          </a:p>
        </p:txBody>
      </p:sp>
      <p:pic>
        <p:nvPicPr>
          <p:cNvPr id="13314" name="Picture 2" descr="Example-image of the set representation with trees">
            <a:extLst>
              <a:ext uri="{FF2B5EF4-FFF2-40B4-BE49-F238E27FC236}">
                <a16:creationId xmlns:a16="http://schemas.microsoft.com/office/drawing/2014/main" id="{123F6561-716A-9D36-9F61-3E9639CC7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38" y="2884932"/>
            <a:ext cx="7612912" cy="21840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E9D7D2-4B0B-E0A4-6AFF-9FA26BF44D94}"/>
              </a:ext>
            </a:extLst>
          </p:cNvPr>
          <p:cNvSpPr txBox="1"/>
          <p:nvPr/>
        </p:nvSpPr>
        <p:spPr>
          <a:xfrm>
            <a:off x="520262" y="1559052"/>
            <a:ext cx="12616632" cy="1579920"/>
          </a:xfrm>
          <a:prstGeom prst="rect">
            <a:avLst/>
          </a:prstGeom>
          <a:noFill/>
        </p:spPr>
        <p:txBody>
          <a:bodyPr wrap="square" rtlCol="0">
            <a:spAutoFit/>
          </a:bodyPr>
          <a:lstStyle/>
          <a:p>
            <a:pPr lvl="0" fontAlgn="base">
              <a:spcAft>
                <a:spcPts val="750"/>
              </a:spcAft>
              <a:buSzPts val="1000"/>
              <a:tabLst>
                <a:tab pos="457200" algn="l"/>
              </a:tabLst>
            </a:pPr>
            <a:r>
              <a:rPr lang="en-GB" sz="1800" i="1" spc="10" dirty="0" err="1">
                <a:solidFill>
                  <a:srgbClr val="000000"/>
                </a:solidFill>
                <a:effectLst/>
                <a:latin typeface="Arial" panose="020B0604020202020204" pitchFamily="34" charset="0"/>
                <a:ea typeface="Times New Roman" panose="02020603050405020304" pitchFamily="18" charset="0"/>
              </a:rPr>
              <a:t>Tenemos</a:t>
            </a:r>
            <a:r>
              <a:rPr lang="en-GB" sz="1800" i="1" spc="10" dirty="0">
                <a:solidFill>
                  <a:srgbClr val="000000"/>
                </a:solidFill>
                <a:effectLst/>
                <a:latin typeface="Arial" panose="020B0604020202020204" pitchFamily="34" charset="0"/>
                <a:ea typeface="Times New Roman" panose="02020603050405020304" pitchFamily="18" charset="0"/>
              </a:rPr>
              <a:t> 4 </a:t>
            </a:r>
            <a:r>
              <a:rPr lang="en-GB" i="1" spc="10" dirty="0" err="1">
                <a:solidFill>
                  <a:srgbClr val="000000"/>
                </a:solidFill>
                <a:latin typeface="Arial" panose="020B0604020202020204" pitchFamily="34" charset="0"/>
                <a:ea typeface="Times New Roman" panose="02020603050405020304" pitchFamily="18" charset="0"/>
              </a:rPr>
              <a:t>elementos</a:t>
            </a:r>
            <a:r>
              <a:rPr lang="en-GB" i="1" spc="10" dirty="0">
                <a:solidFill>
                  <a:srgbClr val="000000"/>
                </a:solidFill>
                <a:latin typeface="Arial" panose="020B0604020202020204" pitchFamily="34" charset="0"/>
                <a:ea typeface="Times New Roman" panose="02020603050405020304" pitchFamily="18" charset="0"/>
              </a:rPr>
              <a:t> </a:t>
            </a:r>
            <a:r>
              <a:rPr lang="en-GB" sz="1800" i="1" spc="10" dirty="0">
                <a:solidFill>
                  <a:srgbClr val="000000"/>
                </a:solidFill>
                <a:effectLst/>
                <a:latin typeface="Arial" panose="020B0604020202020204" pitchFamily="34" charset="0"/>
                <a:ea typeface="Times New Roman" panose="02020603050405020304" pitchFamily="18" charset="0"/>
              </a:rPr>
              <a:t>1, 2, 3 y 4</a:t>
            </a:r>
            <a:endParaRPr lang="en-GB" sz="1800" dirty="0">
              <a:effectLst/>
              <a:latin typeface="Times New Roman" panose="02020603050405020304" pitchFamily="18" charset="0"/>
              <a:ea typeface="Times New Roman" panose="02020603050405020304" pitchFamily="18" charset="0"/>
            </a:endParaRPr>
          </a:p>
          <a:p>
            <a:pPr marL="342900" lvl="0" indent="-342900" fontAlgn="base">
              <a:spcAft>
                <a:spcPts val="750"/>
              </a:spcAft>
              <a:buSzPts val="1000"/>
              <a:buFont typeface="Symbol" pitchFamily="2" charset="2"/>
              <a:buChar char=""/>
              <a:tabLst>
                <a:tab pos="457200" algn="l"/>
              </a:tabLst>
            </a:pPr>
            <a:r>
              <a:rPr lang="en-GB" sz="1800" i="1" spc="10" dirty="0" err="1">
                <a:solidFill>
                  <a:srgbClr val="000000"/>
                </a:solidFill>
                <a:effectLst/>
                <a:latin typeface="Arial" panose="020B0604020202020204" pitchFamily="34" charset="0"/>
                <a:ea typeface="Times New Roman" panose="02020603050405020304" pitchFamily="18" charset="0"/>
              </a:rPr>
              <a:t>Implementamos</a:t>
            </a:r>
            <a:r>
              <a:rPr lang="en-GB" sz="1800" i="1" spc="10" dirty="0">
                <a:solidFill>
                  <a:srgbClr val="000000"/>
                </a:solidFill>
                <a:effectLst/>
                <a:latin typeface="Arial" panose="020B0604020202020204" pitchFamily="34" charset="0"/>
                <a:ea typeface="Times New Roman" panose="02020603050405020304" pitchFamily="18" charset="0"/>
              </a:rPr>
              <a:t> las </a:t>
            </a:r>
            <a:r>
              <a:rPr lang="en-GB" sz="1800" i="1" spc="10" dirty="0" err="1">
                <a:solidFill>
                  <a:srgbClr val="000000"/>
                </a:solidFill>
                <a:effectLst/>
                <a:latin typeface="Arial" panose="020B0604020202020204" pitchFamily="34" charset="0"/>
                <a:ea typeface="Times New Roman" panose="02020603050405020304" pitchFamily="18" charset="0"/>
              </a:rPr>
              <a:t>siguientes</a:t>
            </a:r>
            <a:r>
              <a:rPr lang="en-GB" sz="1800" i="1" spc="10" dirty="0">
                <a:solidFill>
                  <a:srgbClr val="000000"/>
                </a:solidFill>
                <a:effectLst/>
                <a:latin typeface="Arial" panose="020B0604020202020204" pitchFamily="34" charset="0"/>
                <a:ea typeface="Times New Roman" panose="02020603050405020304" pitchFamily="18" charset="0"/>
              </a:rPr>
              <a:t> </a:t>
            </a:r>
            <a:r>
              <a:rPr lang="en-GB" sz="1800" i="1" spc="10" dirty="0" err="1">
                <a:solidFill>
                  <a:srgbClr val="000000"/>
                </a:solidFill>
                <a:effectLst/>
                <a:latin typeface="Arial" panose="020B0604020202020204" pitchFamily="34" charset="0"/>
                <a:ea typeface="Times New Roman" panose="02020603050405020304" pitchFamily="18" charset="0"/>
              </a:rPr>
              <a:t>relaciones</a:t>
            </a:r>
            <a:r>
              <a:rPr lang="en-GB" sz="1800" i="1" spc="10" dirty="0">
                <a:solidFill>
                  <a:srgbClr val="000000"/>
                </a:solidFill>
                <a:effectLst/>
                <a:latin typeface="Arial" panose="020B0604020202020204" pitchFamily="34" charset="0"/>
                <a:ea typeface="Times New Roman" panose="02020603050405020304" pitchFamily="18" charset="0"/>
              </a:rPr>
              <a:t>:</a:t>
            </a:r>
            <a:br>
              <a:rPr lang="en-GB" sz="1800" i="1" spc="10" dirty="0">
                <a:solidFill>
                  <a:srgbClr val="000000"/>
                </a:solidFill>
                <a:effectLst/>
                <a:latin typeface="Arial" panose="020B0604020202020204" pitchFamily="34" charset="0"/>
                <a:ea typeface="Times New Roman" panose="02020603050405020304" pitchFamily="18" charset="0"/>
              </a:rPr>
            </a:br>
            <a:r>
              <a:rPr lang="en-GB" sz="1800" i="1" spc="10" dirty="0">
                <a:solidFill>
                  <a:srgbClr val="000000"/>
                </a:solidFill>
                <a:effectLst/>
                <a:latin typeface="Arial" panose="020B0604020202020204" pitchFamily="34" charset="0"/>
                <a:ea typeface="Times New Roman" panose="02020603050405020304" pitchFamily="18" charset="0"/>
              </a:rPr>
              <a:t>1 &lt;-&gt; 2</a:t>
            </a:r>
            <a:br>
              <a:rPr lang="en-GB" sz="1800" i="1" spc="10" dirty="0">
                <a:solidFill>
                  <a:srgbClr val="000000"/>
                </a:solidFill>
                <a:effectLst/>
                <a:latin typeface="Arial" panose="020B0604020202020204" pitchFamily="34" charset="0"/>
                <a:ea typeface="Times New Roman" panose="02020603050405020304" pitchFamily="18" charset="0"/>
              </a:rPr>
            </a:br>
            <a:r>
              <a:rPr lang="en-GB" sz="1800" i="1" spc="10" dirty="0">
                <a:solidFill>
                  <a:srgbClr val="000000"/>
                </a:solidFill>
                <a:effectLst/>
                <a:latin typeface="Arial" panose="020B0604020202020204" pitchFamily="34" charset="0"/>
                <a:ea typeface="Times New Roman" panose="02020603050405020304" pitchFamily="18" charset="0"/>
              </a:rPr>
              <a:t>3 &lt;-&gt; 4</a:t>
            </a:r>
            <a:br>
              <a:rPr lang="en-GB" sz="1800" i="1" spc="10" dirty="0">
                <a:solidFill>
                  <a:srgbClr val="000000"/>
                </a:solidFill>
                <a:effectLst/>
                <a:latin typeface="Arial" panose="020B0604020202020204" pitchFamily="34" charset="0"/>
                <a:ea typeface="Times New Roman" panose="02020603050405020304" pitchFamily="18" charset="0"/>
              </a:rPr>
            </a:br>
            <a:r>
              <a:rPr lang="en-GB" sz="1800" i="1" spc="10" dirty="0">
                <a:solidFill>
                  <a:srgbClr val="000000"/>
                </a:solidFill>
                <a:effectLst/>
                <a:latin typeface="Arial" panose="020B0604020202020204" pitchFamily="34" charset="0"/>
                <a:ea typeface="Times New Roman" panose="02020603050405020304" pitchFamily="18" charset="0"/>
              </a:rPr>
              <a:t>1 &lt;-&gt; 3</a:t>
            </a:r>
            <a:endParaRPr lang="en-GB" dirty="0"/>
          </a:p>
        </p:txBody>
      </p:sp>
    </p:spTree>
    <p:extLst>
      <p:ext uri="{BB962C8B-B14F-4D97-AF65-F5344CB8AC3E}">
        <p14:creationId xmlns:p14="http://schemas.microsoft.com/office/powerpoint/2010/main" val="205569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335274" y="996961"/>
            <a:ext cx="6800850" cy="1325880"/>
          </a:xfrm>
        </p:spPr>
        <p:txBody>
          <a:bodyPr/>
          <a:lstStyle/>
          <a:p>
            <a:r>
              <a:rPr lang="en-US" dirty="0"/>
              <a:t>ÍNDICE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
        <p:nvSpPr>
          <p:cNvPr id="27" name="CuadroTexto 26">
            <a:extLst>
              <a:ext uri="{FF2B5EF4-FFF2-40B4-BE49-F238E27FC236}">
                <a16:creationId xmlns:a16="http://schemas.microsoft.com/office/drawing/2014/main" id="{5DF1851A-51B5-1984-A9F3-B43A32F2E7C0}"/>
              </a:ext>
            </a:extLst>
          </p:cNvPr>
          <p:cNvSpPr txBox="1"/>
          <p:nvPr/>
        </p:nvSpPr>
        <p:spPr>
          <a:xfrm>
            <a:off x="5915608" y="2322841"/>
            <a:ext cx="3937519" cy="2308324"/>
          </a:xfrm>
          <a:prstGeom prst="rect">
            <a:avLst/>
          </a:prstGeom>
          <a:noFill/>
        </p:spPr>
        <p:txBody>
          <a:bodyPr wrap="square" rtlCol="0">
            <a:spAutoFit/>
          </a:bodyPr>
          <a:lstStyle/>
          <a:p>
            <a:pPr marL="285750" indent="-285750">
              <a:buFont typeface="Arial" panose="020B0604020202020204" pitchFamily="34" charset="0"/>
              <a:buChar char="•"/>
            </a:pPr>
            <a:r>
              <a:rPr lang="es-ES" sz="3600" b="1" dirty="0">
                <a:solidFill>
                  <a:schemeClr val="accent2">
                    <a:lumMod val="60000"/>
                    <a:lumOff val="40000"/>
                  </a:schemeClr>
                </a:solidFill>
              </a:rPr>
              <a:t>Introducción</a:t>
            </a:r>
          </a:p>
          <a:p>
            <a:pPr marL="285750" indent="-285750">
              <a:buFont typeface="Arial" panose="020B0604020202020204" pitchFamily="34" charset="0"/>
              <a:buChar char="•"/>
            </a:pPr>
            <a:r>
              <a:rPr lang="es-ES" sz="3600" b="1" dirty="0" err="1">
                <a:solidFill>
                  <a:schemeClr val="accent2">
                    <a:lumMod val="60000"/>
                    <a:lumOff val="40000"/>
                  </a:schemeClr>
                </a:solidFill>
              </a:rPr>
              <a:t>Zinkworks</a:t>
            </a:r>
            <a:endParaRPr lang="es-ES" sz="3600" b="1" dirty="0">
              <a:solidFill>
                <a:schemeClr val="accent2">
                  <a:lumMod val="60000"/>
                  <a:lumOff val="40000"/>
                </a:schemeClr>
              </a:solidFill>
            </a:endParaRPr>
          </a:p>
          <a:p>
            <a:pPr marL="285750" indent="-285750">
              <a:buFont typeface="Arial" panose="020B0604020202020204" pitchFamily="34" charset="0"/>
              <a:buChar char="•"/>
            </a:pPr>
            <a:r>
              <a:rPr lang="es-ES" sz="3600" b="1" dirty="0">
                <a:solidFill>
                  <a:schemeClr val="accent2">
                    <a:lumMod val="60000"/>
                    <a:lumOff val="40000"/>
                  </a:schemeClr>
                </a:solidFill>
              </a:rPr>
              <a:t>ED</a:t>
            </a:r>
          </a:p>
          <a:p>
            <a:pPr marL="285750" indent="-285750">
              <a:buFont typeface="Arial" panose="020B0604020202020204" pitchFamily="34" charset="0"/>
              <a:buChar char="•"/>
            </a:pPr>
            <a:r>
              <a:rPr lang="es-ES" sz="3600" b="1" dirty="0">
                <a:solidFill>
                  <a:schemeClr val="accent2">
                    <a:lumMod val="60000"/>
                    <a:lumOff val="40000"/>
                  </a:schemeClr>
                </a:solidFill>
              </a:rPr>
              <a:t>Algoritmos</a:t>
            </a:r>
          </a:p>
        </p:txBody>
      </p:sp>
    </p:spTree>
    <p:extLst>
      <p:ext uri="{BB962C8B-B14F-4D97-AF65-F5344CB8AC3E}">
        <p14:creationId xmlns:p14="http://schemas.microsoft.com/office/powerpoint/2010/main" val="4006022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797441" y="758952"/>
            <a:ext cx="6800850" cy="1325880"/>
          </a:xfrm>
        </p:spPr>
        <p:txBody>
          <a:bodyPr/>
          <a:lstStyle/>
          <a:p>
            <a:r>
              <a:rPr lang="en-US" dirty="0" err="1"/>
              <a:t>Herramientas</a:t>
            </a:r>
            <a:endParaRPr lang="en-US" dirty="0"/>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Hacker Rank</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Geeks For Geeks</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Stack overflow</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20</a:t>
            </a:fld>
            <a:endParaRPr lang="en-US" dirty="0"/>
          </a:p>
        </p:txBody>
      </p:sp>
      <p:sp>
        <p:nvSpPr>
          <p:cNvPr id="8" name="Text Placeholder 26">
            <a:extLst>
              <a:ext uri="{FF2B5EF4-FFF2-40B4-BE49-F238E27FC236}">
                <a16:creationId xmlns:a16="http://schemas.microsoft.com/office/drawing/2014/main" id="{687F441E-5314-630C-93AD-97D5E80940CC}"/>
              </a:ext>
            </a:extLst>
          </p:cNvPr>
          <p:cNvSpPr txBox="1">
            <a:spLocks/>
          </p:cNvSpPr>
          <p:nvPr/>
        </p:nvSpPr>
        <p:spPr>
          <a:xfrm>
            <a:off x="4535424" y="3685032"/>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O’reilly</a:t>
            </a:r>
            <a:endParaRPr lang="en-US" dirty="0"/>
          </a:p>
        </p:txBody>
      </p:sp>
      <p:sp>
        <p:nvSpPr>
          <p:cNvPr id="9" name="Text Placeholder 24">
            <a:extLst>
              <a:ext uri="{FF2B5EF4-FFF2-40B4-BE49-F238E27FC236}">
                <a16:creationId xmlns:a16="http://schemas.microsoft.com/office/drawing/2014/main" id="{1046ED4B-6B40-FD55-7ADE-FA9D81E7BF69}"/>
              </a:ext>
            </a:extLst>
          </p:cNvPr>
          <p:cNvSpPr txBox="1">
            <a:spLocks/>
          </p:cNvSpPr>
          <p:nvPr/>
        </p:nvSpPr>
        <p:spPr>
          <a:xfrm>
            <a:off x="4535424" y="4096512"/>
            <a:ext cx="3200400" cy="114300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t>First beautifully designed product that's both stylish and functional</a:t>
            </a:r>
          </a:p>
          <a:p>
            <a:endParaRPr lang="en-US" dirty="0"/>
          </a:p>
        </p:txBody>
      </p:sp>
    </p:spTree>
    <p:extLst>
      <p:ext uri="{BB962C8B-B14F-4D97-AF65-F5344CB8AC3E}">
        <p14:creationId xmlns:p14="http://schemas.microsoft.com/office/powerpoint/2010/main" val="62791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96000" y="1441340"/>
            <a:ext cx="5486400" cy="2387600"/>
          </a:xfrm>
        </p:spPr>
        <p:txBody>
          <a:bodyPr>
            <a:normAutofit/>
          </a:bodyPr>
          <a:lstStyle/>
          <a:p>
            <a:r>
              <a:rPr lang="en-US" sz="8000" dirty="0"/>
              <a:t>GRACIAS</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Forma&#10;&#10;Descripción generada automáticamente con confianza baja">
            <a:extLst>
              <a:ext uri="{FF2B5EF4-FFF2-40B4-BE49-F238E27FC236}">
                <a16:creationId xmlns:a16="http://schemas.microsoft.com/office/drawing/2014/main" id="{50640830-78B2-638F-99C1-324CC3FCCA04}"/>
              </a:ext>
            </a:extLst>
          </p:cNvPr>
          <p:cNvPicPr>
            <a:picLocks noChangeAspect="1"/>
          </p:cNvPicPr>
          <p:nvPr/>
        </p:nvPicPr>
        <p:blipFill>
          <a:blip r:embed="rId2">
            <a:duotone>
              <a:schemeClr val="accent2">
                <a:shade val="45000"/>
                <a:satMod val="135000"/>
              </a:schemeClr>
              <a:prstClr val="white"/>
            </a:duotone>
          </a:blip>
          <a:stretch>
            <a:fillRect/>
          </a:stretch>
        </p:blipFill>
        <p:spPr>
          <a:xfrm>
            <a:off x="6254750" y="1813097"/>
            <a:ext cx="5266568" cy="5292396"/>
          </a:xfrm>
          <a:prstGeom prst="rect">
            <a:avLst/>
          </a:prstGeom>
        </p:spPr>
      </p:pic>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924175" y="757946"/>
            <a:ext cx="6343650" cy="1325880"/>
          </a:xfrm>
        </p:spPr>
        <p:txBody>
          <a:bodyPr>
            <a:normAutofit/>
          </a:bodyPr>
          <a:lstStyle/>
          <a:p>
            <a:r>
              <a:rPr lang="en-ZA" dirty="0" err="1"/>
              <a:t>IntroducciÓn</a:t>
            </a:r>
            <a:endParaRPr lang="en-ZA"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6542631" y="5458510"/>
            <a:ext cx="1097280" cy="490256"/>
          </a:xfrm>
        </p:spPr>
        <p:txBody>
          <a:bodyPr>
            <a:normAutofit fontScale="32500" lnSpcReduction="20000"/>
          </a:bodyPr>
          <a:lstStyle/>
          <a:p>
            <a:r>
              <a:rPr lang="en-US" sz="4400" b="1" cap="all" dirty="0" err="1">
                <a:solidFill>
                  <a:schemeClr val="accent1"/>
                </a:solidFill>
                <a:latin typeface="+mj-lt"/>
                <a:ea typeface="+mj-ea"/>
                <a:cs typeface="+mj-cs"/>
              </a:rPr>
              <a:t>Estudios</a:t>
            </a:r>
            <a:endParaRPr lang="en-US" sz="4400" b="1" cap="all" dirty="0">
              <a:solidFill>
                <a:schemeClr val="accent1"/>
              </a:solidFill>
              <a:latin typeface="+mj-lt"/>
              <a:ea typeface="+mj-ea"/>
              <a:cs typeface="+mj-cs"/>
            </a:endParaRPr>
          </a:p>
        </p:txBody>
      </p:sp>
      <p:pic>
        <p:nvPicPr>
          <p:cNvPr id="1026" name="Picture 2">
            <a:extLst>
              <a:ext uri="{FF2B5EF4-FFF2-40B4-BE49-F238E27FC236}">
                <a16:creationId xmlns:a16="http://schemas.microsoft.com/office/drawing/2014/main" id="{5B88C802-3EAB-0F61-93BA-6B62169A0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874" y="5370534"/>
            <a:ext cx="1297126" cy="5015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3E75E2-9E92-E93F-2A50-1925A36A6CEB}"/>
              </a:ext>
            </a:extLst>
          </p:cNvPr>
          <p:cNvSpPr txBox="1"/>
          <p:nvPr/>
        </p:nvSpPr>
        <p:spPr>
          <a:xfrm>
            <a:off x="7729394" y="4352061"/>
            <a:ext cx="2083443" cy="307777"/>
          </a:xfrm>
          <a:prstGeom prst="rect">
            <a:avLst/>
          </a:prstGeom>
          <a:noFill/>
        </p:spPr>
        <p:txBody>
          <a:bodyPr wrap="square" rtlCol="0">
            <a:spAutoFit/>
          </a:bodyPr>
          <a:lstStyle/>
          <a:p>
            <a:r>
              <a:rPr lang="en-US" sz="1400" b="1" cap="all" dirty="0" err="1">
                <a:solidFill>
                  <a:schemeClr val="accent1"/>
                </a:solidFill>
                <a:latin typeface="+mj-lt"/>
                <a:ea typeface="+mj-ea"/>
                <a:cs typeface="+mj-cs"/>
              </a:rPr>
              <a:t>Certificaciones</a:t>
            </a:r>
            <a:endParaRPr lang="en-US" sz="1400" b="1" cap="all" dirty="0">
              <a:solidFill>
                <a:schemeClr val="accent1"/>
              </a:solidFill>
              <a:latin typeface="+mj-lt"/>
              <a:ea typeface="+mj-ea"/>
              <a:cs typeface="+mj-cs"/>
            </a:endParaRPr>
          </a:p>
        </p:txBody>
      </p:sp>
      <p:sp>
        <p:nvSpPr>
          <p:cNvPr id="6" name="TextBox 5">
            <a:extLst>
              <a:ext uri="{FF2B5EF4-FFF2-40B4-BE49-F238E27FC236}">
                <a16:creationId xmlns:a16="http://schemas.microsoft.com/office/drawing/2014/main" id="{7C6F5B48-3AB6-A1C9-498A-3D47103F0819}"/>
              </a:ext>
            </a:extLst>
          </p:cNvPr>
          <p:cNvSpPr txBox="1"/>
          <p:nvPr/>
        </p:nvSpPr>
        <p:spPr>
          <a:xfrm>
            <a:off x="8888034" y="3033241"/>
            <a:ext cx="2725838" cy="523220"/>
          </a:xfrm>
          <a:prstGeom prst="rect">
            <a:avLst/>
          </a:prstGeom>
          <a:noFill/>
        </p:spPr>
        <p:txBody>
          <a:bodyPr wrap="square">
            <a:spAutoFit/>
          </a:bodyPr>
          <a:lstStyle/>
          <a:p>
            <a:r>
              <a:rPr lang="en-US" sz="1400" b="1" cap="all" dirty="0" err="1">
                <a:solidFill>
                  <a:schemeClr val="accent1"/>
                </a:solidFill>
                <a:latin typeface="+mj-lt"/>
                <a:ea typeface="+mj-ea"/>
                <a:cs typeface="+mj-cs"/>
              </a:rPr>
              <a:t>Experiencia</a:t>
            </a:r>
            <a:endParaRPr lang="en-US" sz="1400" b="1" cap="all" dirty="0">
              <a:solidFill>
                <a:schemeClr val="accent1"/>
              </a:solidFill>
              <a:latin typeface="+mj-lt"/>
              <a:ea typeface="+mj-ea"/>
              <a:cs typeface="+mj-cs"/>
            </a:endParaRPr>
          </a:p>
          <a:p>
            <a:r>
              <a:rPr lang="en-US" sz="1400" b="1" cap="all" dirty="0" err="1">
                <a:solidFill>
                  <a:schemeClr val="accent1"/>
                </a:solidFill>
                <a:latin typeface="+mj-lt"/>
                <a:ea typeface="+mj-ea"/>
                <a:cs typeface="+mj-cs"/>
              </a:rPr>
              <a:t>profesional</a:t>
            </a:r>
            <a:endParaRPr lang="en-US" sz="1400" b="1" cap="all" dirty="0">
              <a:solidFill>
                <a:schemeClr val="accent1"/>
              </a:solidFill>
              <a:latin typeface="+mj-lt"/>
              <a:ea typeface="+mj-ea"/>
              <a:cs typeface="+mj-cs"/>
            </a:endParaRPr>
          </a:p>
        </p:txBody>
      </p:sp>
      <p:pic>
        <p:nvPicPr>
          <p:cNvPr id="1030" name="Picture 6">
            <a:extLst>
              <a:ext uri="{FF2B5EF4-FFF2-40B4-BE49-F238E27FC236}">
                <a16:creationId xmlns:a16="http://schemas.microsoft.com/office/drawing/2014/main" id="{DC05912E-923D-17B5-DB15-7F4F082F8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0" y="3901292"/>
            <a:ext cx="490555" cy="4905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FOR Internet y Tecnología">
            <a:extLst>
              <a:ext uri="{FF2B5EF4-FFF2-40B4-BE49-F238E27FC236}">
                <a16:creationId xmlns:a16="http://schemas.microsoft.com/office/drawing/2014/main" id="{A7841B69-6709-2179-0444-59EA9B175D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3080" y="2521018"/>
            <a:ext cx="413158" cy="4131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mail Verification | dareCode">
            <a:extLst>
              <a:ext uri="{FF2B5EF4-FFF2-40B4-BE49-F238E27FC236}">
                <a16:creationId xmlns:a16="http://schemas.microsoft.com/office/drawing/2014/main" id="{8AD97F26-0996-E23E-0C62-C71CE2CB0F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9911" y="3021405"/>
            <a:ext cx="768137" cy="320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BB46BA62-CC25-5481-DC64-DC1053F3EDA6}"/>
              </a:ext>
            </a:extLst>
          </p:cNvPr>
          <p:cNvPicPr>
            <a:picLocks noChangeAspect="1"/>
          </p:cNvPicPr>
          <p:nvPr/>
        </p:nvPicPr>
        <p:blipFill>
          <a:blip r:embed="rId7"/>
          <a:stretch>
            <a:fillRect/>
          </a:stretch>
        </p:blipFill>
        <p:spPr>
          <a:xfrm>
            <a:off x="7432303" y="3195864"/>
            <a:ext cx="1174713" cy="660776"/>
          </a:xfrm>
          <a:prstGeom prst="rect">
            <a:avLst/>
          </a:prstGeom>
        </p:spPr>
      </p:pic>
      <p:pic>
        <p:nvPicPr>
          <p:cNvPr id="12" name="Picture 2" descr="Associate Android Developer Certification Exam | by Akshay Chordiya ...">
            <a:extLst>
              <a:ext uri="{FF2B5EF4-FFF2-40B4-BE49-F238E27FC236}">
                <a16:creationId xmlns:a16="http://schemas.microsoft.com/office/drawing/2014/main" id="{10B39494-FC6C-222D-2A1F-CA371D98D6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2637" y="4329776"/>
            <a:ext cx="564803" cy="564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2933382" y="767659"/>
            <a:ext cx="6642735" cy="1325880"/>
          </a:xfrm>
        </p:spPr>
        <p:txBody>
          <a:bodyPr/>
          <a:lstStyle/>
          <a:p>
            <a:r>
              <a:rPr lang="en-US" dirty="0" err="1"/>
              <a:t>Zinkworks</a:t>
            </a:r>
            <a:endParaRPr lang="en-US" dirty="0"/>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1653725"/>
            <a:ext cx="3200400" cy="365760"/>
          </a:xfrm>
        </p:spPr>
        <p:txBody>
          <a:bodyPr/>
          <a:lstStyle/>
          <a:p>
            <a:r>
              <a:rPr lang="en-US" dirty="0" err="1"/>
              <a:t>ProyectoS</a:t>
            </a:r>
            <a:endParaRPr lang="en-US" dirty="0"/>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6" y="2149145"/>
            <a:ext cx="1162253" cy="305583"/>
          </a:xfrm>
        </p:spPr>
        <p:txBody>
          <a:bodyPr>
            <a:noAutofit/>
          </a:bodyPr>
          <a:lstStyle/>
          <a:p>
            <a:r>
              <a:rPr lang="en-US" b="1" cap="all" dirty="0">
                <a:solidFill>
                  <a:schemeClr val="accent1"/>
                </a:solidFill>
                <a:latin typeface="+mj-lt"/>
                <a:ea typeface="+mj-ea"/>
                <a:cs typeface="+mj-cs"/>
              </a:rPr>
              <a:t>CITI BANK</a:t>
            </a:r>
          </a:p>
          <a:p>
            <a:endParaRPr lang="en-US" dirty="0"/>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32" name="Text Placeholder 26">
            <a:extLst>
              <a:ext uri="{FF2B5EF4-FFF2-40B4-BE49-F238E27FC236}">
                <a16:creationId xmlns:a16="http://schemas.microsoft.com/office/drawing/2014/main" id="{69419FA4-F6F4-C27E-1337-922BFCE72CF3}"/>
              </a:ext>
            </a:extLst>
          </p:cNvPr>
          <p:cNvSpPr txBox="1">
            <a:spLocks/>
          </p:cNvSpPr>
          <p:nvPr/>
        </p:nvSpPr>
        <p:spPr>
          <a:xfrm>
            <a:off x="4933746" y="4482686"/>
            <a:ext cx="4210253"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EstructurA</a:t>
            </a:r>
            <a:r>
              <a:rPr lang="en-US" dirty="0"/>
              <a:t> de la </a:t>
            </a:r>
            <a:r>
              <a:rPr lang="en-US" dirty="0" err="1"/>
              <a:t>empresa</a:t>
            </a:r>
            <a:endParaRPr lang="en-US" dirty="0"/>
          </a:p>
        </p:txBody>
      </p:sp>
      <p:sp>
        <p:nvSpPr>
          <p:cNvPr id="33" name="Text Placeholder 25">
            <a:extLst>
              <a:ext uri="{FF2B5EF4-FFF2-40B4-BE49-F238E27FC236}">
                <a16:creationId xmlns:a16="http://schemas.microsoft.com/office/drawing/2014/main" id="{DDBDACD6-64FA-425F-5882-120058257027}"/>
              </a:ext>
            </a:extLst>
          </p:cNvPr>
          <p:cNvSpPr txBox="1">
            <a:spLocks/>
          </p:cNvSpPr>
          <p:nvPr/>
        </p:nvSpPr>
        <p:spPr>
          <a:xfrm>
            <a:off x="5390947" y="5010759"/>
            <a:ext cx="6189548" cy="1699855"/>
          </a:xfrm>
          <a:prstGeom prst="rect">
            <a:avLst/>
          </a:prstGeom>
        </p:spPr>
        <p:txBody>
          <a:bodyPr vert="horz" lIns="91440" tIns="45720" rIns="91440" bIns="45720" rtlCol="0">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solidFill>
                  <a:srgbClr val="224E7F"/>
                </a:solidFill>
              </a:rPr>
              <a:t>Manager de </a:t>
            </a:r>
            <a:r>
              <a:rPr lang="en-US" dirty="0" err="1">
                <a:solidFill>
                  <a:srgbClr val="224E7F"/>
                </a:solidFill>
              </a:rPr>
              <a:t>sección</a:t>
            </a:r>
            <a:endParaRPr lang="en-US" dirty="0">
              <a:solidFill>
                <a:srgbClr val="224E7F"/>
              </a:solidFill>
            </a:endParaRPr>
          </a:p>
          <a:p>
            <a:pPr marL="285750" indent="-285750">
              <a:buFont typeface="Arial" panose="020B0604020202020204" pitchFamily="34" charset="0"/>
              <a:buChar char="•"/>
            </a:pPr>
            <a:r>
              <a:rPr lang="en-US" dirty="0">
                <a:solidFill>
                  <a:srgbClr val="224E7F"/>
                </a:solidFill>
              </a:rPr>
              <a:t>Project owner</a:t>
            </a:r>
          </a:p>
          <a:p>
            <a:pPr marL="285750" indent="-285750">
              <a:buFont typeface="Arial" panose="020B0604020202020204" pitchFamily="34" charset="0"/>
              <a:buChar char="•"/>
            </a:pPr>
            <a:r>
              <a:rPr lang="en-US" dirty="0">
                <a:solidFill>
                  <a:srgbClr val="224E7F"/>
                </a:solidFill>
              </a:rPr>
              <a:t>Scrum Master</a:t>
            </a:r>
          </a:p>
          <a:p>
            <a:pPr marL="285750" indent="-285750">
              <a:buFont typeface="Arial" panose="020B0604020202020204" pitchFamily="34" charset="0"/>
              <a:buChar char="•"/>
            </a:pPr>
            <a:r>
              <a:rPr lang="en-US" dirty="0">
                <a:solidFill>
                  <a:srgbClr val="224E7F"/>
                </a:solidFill>
              </a:rPr>
              <a:t>Jefe </a:t>
            </a:r>
            <a:r>
              <a:rPr lang="en-US" dirty="0" err="1">
                <a:solidFill>
                  <a:srgbClr val="224E7F"/>
                </a:solidFill>
              </a:rPr>
              <a:t>técnico</a:t>
            </a:r>
            <a:endParaRPr lang="en-US" dirty="0">
              <a:solidFill>
                <a:srgbClr val="224E7F"/>
              </a:solidFill>
            </a:endParaRPr>
          </a:p>
          <a:p>
            <a:pPr marL="285750" indent="-285750">
              <a:buFont typeface="Arial" panose="020B0604020202020204" pitchFamily="34" charset="0"/>
              <a:buChar char="•"/>
            </a:pPr>
            <a:r>
              <a:rPr lang="en-US" dirty="0" err="1">
                <a:solidFill>
                  <a:srgbClr val="224E7F"/>
                </a:solidFill>
              </a:rPr>
              <a:t>Desarrollador</a:t>
            </a:r>
            <a:endParaRPr lang="en-US" dirty="0">
              <a:solidFill>
                <a:srgbClr val="224E7F"/>
              </a:solidFill>
            </a:endParaRPr>
          </a:p>
          <a:p>
            <a:pPr marL="285750" indent="-285750">
              <a:buFont typeface="Arial" panose="020B0604020202020204" pitchFamily="34" charset="0"/>
              <a:buChar char="•"/>
            </a:pPr>
            <a:r>
              <a:rPr lang="en-US" dirty="0">
                <a:solidFill>
                  <a:srgbClr val="224E7F"/>
                </a:solidFill>
              </a:rPr>
              <a:t>DevOps</a:t>
            </a:r>
          </a:p>
          <a:p>
            <a:pPr marL="285750" indent="-285750">
              <a:buFont typeface="Arial" panose="020B0604020202020204" pitchFamily="34" charset="0"/>
              <a:buChar char="•"/>
            </a:pPr>
            <a:r>
              <a:rPr lang="en-US" dirty="0">
                <a:solidFill>
                  <a:srgbClr val="224E7F"/>
                </a:solidFill>
              </a:rPr>
              <a:t>QA</a:t>
            </a:r>
          </a:p>
          <a:p>
            <a:endParaRPr lang="en-US" dirty="0"/>
          </a:p>
        </p:txBody>
      </p:sp>
      <p:sp>
        <p:nvSpPr>
          <p:cNvPr id="4" name="TextBox 3">
            <a:extLst>
              <a:ext uri="{FF2B5EF4-FFF2-40B4-BE49-F238E27FC236}">
                <a16:creationId xmlns:a16="http://schemas.microsoft.com/office/drawing/2014/main" id="{40768AE9-0ECA-8442-BA27-6BD1C80F16D2}"/>
              </a:ext>
            </a:extLst>
          </p:cNvPr>
          <p:cNvSpPr txBox="1"/>
          <p:nvPr/>
        </p:nvSpPr>
        <p:spPr>
          <a:xfrm>
            <a:off x="7340676" y="2148048"/>
            <a:ext cx="1238491" cy="307777"/>
          </a:xfrm>
          <a:prstGeom prst="rect">
            <a:avLst/>
          </a:prstGeom>
          <a:noFill/>
        </p:spPr>
        <p:txBody>
          <a:bodyPr wrap="square" rtlCol="0">
            <a:spAutoFit/>
          </a:bodyPr>
          <a:lstStyle/>
          <a:p>
            <a:r>
              <a:rPr lang="en-GB" sz="1400" b="1" cap="all" dirty="0">
                <a:solidFill>
                  <a:schemeClr val="accent1"/>
                </a:solidFill>
                <a:latin typeface="+mj-lt"/>
                <a:ea typeface="+mj-ea"/>
                <a:cs typeface="+mj-cs"/>
              </a:rPr>
              <a:t>Ericsson</a:t>
            </a:r>
          </a:p>
        </p:txBody>
      </p:sp>
      <p:sp>
        <p:nvSpPr>
          <p:cNvPr id="5" name="TextBox 4">
            <a:extLst>
              <a:ext uri="{FF2B5EF4-FFF2-40B4-BE49-F238E27FC236}">
                <a16:creationId xmlns:a16="http://schemas.microsoft.com/office/drawing/2014/main" id="{CC3A4703-305E-FD44-211E-61F7066585CD}"/>
              </a:ext>
            </a:extLst>
          </p:cNvPr>
          <p:cNvSpPr txBox="1"/>
          <p:nvPr/>
        </p:nvSpPr>
        <p:spPr>
          <a:xfrm>
            <a:off x="9524341" y="2148048"/>
            <a:ext cx="1492567" cy="307777"/>
          </a:xfrm>
          <a:prstGeom prst="rect">
            <a:avLst/>
          </a:prstGeom>
          <a:noFill/>
        </p:spPr>
        <p:txBody>
          <a:bodyPr wrap="square" rtlCol="0">
            <a:spAutoFit/>
          </a:bodyPr>
          <a:lstStyle/>
          <a:p>
            <a:r>
              <a:rPr lang="en-GB" sz="1400" b="1" cap="all" dirty="0">
                <a:solidFill>
                  <a:schemeClr val="accent1"/>
                </a:solidFill>
                <a:latin typeface="+mj-lt"/>
                <a:ea typeface="+mj-ea"/>
                <a:cs typeface="+mj-cs"/>
              </a:rPr>
              <a:t>Amdocs</a:t>
            </a:r>
          </a:p>
        </p:txBody>
      </p:sp>
      <p:pic>
        <p:nvPicPr>
          <p:cNvPr id="2050" name="Picture 2" descr="Tu primer programa en Kotlin">
            <a:extLst>
              <a:ext uri="{FF2B5EF4-FFF2-40B4-BE49-F238E27FC236}">
                <a16:creationId xmlns:a16="http://schemas.microsoft.com/office/drawing/2014/main" id="{94260145-8653-29D1-0F65-835CAF436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403" y="2585794"/>
            <a:ext cx="940351" cy="32169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0999207-B164-AB3D-5CF7-7FFF094C4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066" y="2630720"/>
            <a:ext cx="927933" cy="23899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36AC6A33-9CF4-D77D-C846-F11540F32A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592" y="2936537"/>
            <a:ext cx="404005" cy="40400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Press and Media Resources - Docker">
            <a:extLst>
              <a:ext uri="{FF2B5EF4-FFF2-40B4-BE49-F238E27FC236}">
                <a16:creationId xmlns:a16="http://schemas.microsoft.com/office/drawing/2014/main" id="{B5B36E2D-BB69-5CCB-F9AC-8B0D473B0E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5904" y="3437024"/>
            <a:ext cx="381605" cy="32650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Logo Kubernetes PNG transparente - StickPNG">
            <a:extLst>
              <a:ext uri="{FF2B5EF4-FFF2-40B4-BE49-F238E27FC236}">
                <a16:creationId xmlns:a16="http://schemas.microsoft.com/office/drawing/2014/main" id="{38F2B0F6-665A-0E4D-F872-7654C6E495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3421713"/>
            <a:ext cx="381605" cy="371448"/>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Java Logo PNG Transparent (1) – Brands Logos">
            <a:extLst>
              <a:ext uri="{FF2B5EF4-FFF2-40B4-BE49-F238E27FC236}">
                <a16:creationId xmlns:a16="http://schemas.microsoft.com/office/drawing/2014/main" id="{B2F7AEDA-947A-B613-AB9B-D1634D0FF1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7478" y="2498445"/>
            <a:ext cx="615702" cy="61570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65670B89-4926-6555-7F9E-9CF61F601A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75909" y="2539991"/>
            <a:ext cx="735311" cy="321699"/>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ReactiveX Logo PNG Vector (SVG) Free Download">
            <a:extLst>
              <a:ext uri="{FF2B5EF4-FFF2-40B4-BE49-F238E27FC236}">
                <a16:creationId xmlns:a16="http://schemas.microsoft.com/office/drawing/2014/main" id="{41DB803C-9D47-ACC9-5587-7E3B4257FA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28037" y="2933119"/>
            <a:ext cx="339740" cy="327283"/>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FD66F168-4D8C-AA85-945F-8E7FF68536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79601" y="3874041"/>
            <a:ext cx="236036" cy="3831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8" descr="Press and Media Resources - Docker">
            <a:extLst>
              <a:ext uri="{FF2B5EF4-FFF2-40B4-BE49-F238E27FC236}">
                <a16:creationId xmlns:a16="http://schemas.microsoft.com/office/drawing/2014/main" id="{0F5561F6-19B0-7F23-27C9-28AAB1BD9A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5853" y="3389910"/>
            <a:ext cx="381605" cy="3265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Logo Kubernetes PNG transparente - StickPNG">
            <a:extLst>
              <a:ext uri="{FF2B5EF4-FFF2-40B4-BE49-F238E27FC236}">
                <a16:creationId xmlns:a16="http://schemas.microsoft.com/office/drawing/2014/main" id="{453AA379-CFC5-541A-F29A-0239780E76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12621" y="3389910"/>
            <a:ext cx="381605" cy="37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C401-4350-2CA7-559A-AFACAF4C9779}"/>
              </a:ext>
            </a:extLst>
          </p:cNvPr>
          <p:cNvSpPr>
            <a:spLocks noGrp="1"/>
          </p:cNvSpPr>
          <p:nvPr>
            <p:ph type="title"/>
          </p:nvPr>
        </p:nvSpPr>
        <p:spPr>
          <a:xfrm>
            <a:off x="786809" y="779154"/>
            <a:ext cx="6800850" cy="1325880"/>
          </a:xfrm>
        </p:spPr>
        <p:txBody>
          <a:bodyPr/>
          <a:lstStyle/>
          <a:p>
            <a:r>
              <a:rPr lang="en-GB" dirty="0"/>
              <a:t>5G Historia y </a:t>
            </a:r>
            <a:r>
              <a:rPr lang="en-GB" dirty="0" err="1"/>
              <a:t>evolucion</a:t>
            </a:r>
            <a:endParaRPr lang="en-GB" dirty="0"/>
          </a:p>
        </p:txBody>
      </p:sp>
      <p:sp>
        <p:nvSpPr>
          <p:cNvPr id="6" name="Slide Number Placeholder 5">
            <a:extLst>
              <a:ext uri="{FF2B5EF4-FFF2-40B4-BE49-F238E27FC236}">
                <a16:creationId xmlns:a16="http://schemas.microsoft.com/office/drawing/2014/main" id="{AE7387D0-E540-AC93-AFA4-2CFF996EA856}"/>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4" name="CuadroTexto 3">
            <a:extLst>
              <a:ext uri="{FF2B5EF4-FFF2-40B4-BE49-F238E27FC236}">
                <a16:creationId xmlns:a16="http://schemas.microsoft.com/office/drawing/2014/main" id="{69710AC4-FDC9-144F-8CEC-DD181BF67A03}"/>
              </a:ext>
            </a:extLst>
          </p:cNvPr>
          <p:cNvSpPr txBox="1"/>
          <p:nvPr/>
        </p:nvSpPr>
        <p:spPr>
          <a:xfrm>
            <a:off x="829336" y="5752213"/>
            <a:ext cx="1557468" cy="369332"/>
          </a:xfrm>
          <a:prstGeom prst="rect">
            <a:avLst/>
          </a:prstGeom>
          <a:noFill/>
        </p:spPr>
        <p:txBody>
          <a:bodyPr wrap="square" rtlCol="0">
            <a:spAutoFit/>
          </a:bodyPr>
          <a:lstStyle/>
          <a:p>
            <a:r>
              <a:rPr lang="es-ES" b="1" dirty="0">
                <a:solidFill>
                  <a:schemeClr val="bg1"/>
                </a:solidFill>
                <a:hlinkClick r:id="rId2">
                  <a:extLst>
                    <a:ext uri="{A12FA001-AC4F-418D-AE19-62706E023703}">
                      <ahyp:hlinkClr xmlns:ahyp="http://schemas.microsoft.com/office/drawing/2018/hyperlinkcolor" val="tx"/>
                    </a:ext>
                  </a:extLst>
                </a:hlinkClick>
              </a:rPr>
              <a:t>3GPP</a:t>
            </a:r>
            <a:endParaRPr lang="es-ES" b="1" dirty="0">
              <a:solidFill>
                <a:schemeClr val="bg1"/>
              </a:solidFill>
            </a:endParaRPr>
          </a:p>
        </p:txBody>
      </p:sp>
      <p:sp>
        <p:nvSpPr>
          <p:cNvPr id="5" name="CuadroTexto 4">
            <a:extLst>
              <a:ext uri="{FF2B5EF4-FFF2-40B4-BE49-F238E27FC236}">
                <a16:creationId xmlns:a16="http://schemas.microsoft.com/office/drawing/2014/main" id="{5466F0D6-D49A-2C08-F1A2-6AC89DD57411}"/>
              </a:ext>
            </a:extLst>
          </p:cNvPr>
          <p:cNvSpPr txBox="1"/>
          <p:nvPr/>
        </p:nvSpPr>
        <p:spPr>
          <a:xfrm>
            <a:off x="797441" y="6153444"/>
            <a:ext cx="1557468" cy="369332"/>
          </a:xfrm>
          <a:prstGeom prst="rect">
            <a:avLst/>
          </a:prstGeom>
          <a:noFill/>
        </p:spPr>
        <p:txBody>
          <a:bodyPr wrap="square" rtlCol="0">
            <a:spAutoFit/>
          </a:bodyPr>
          <a:lstStyle/>
          <a:p>
            <a:r>
              <a:rPr lang="es-ES" b="1" dirty="0">
                <a:solidFill>
                  <a:schemeClr val="bg1"/>
                </a:solidFill>
                <a:hlinkClick r:id="rId3" action="ppaction://hlinkfile">
                  <a:extLst>
                    <a:ext uri="{A12FA001-AC4F-418D-AE19-62706E023703}">
                      <ahyp:hlinkClr xmlns:ahyp="http://schemas.microsoft.com/office/drawing/2018/hyperlinkcolor" val="tx"/>
                    </a:ext>
                  </a:extLst>
                </a:hlinkClick>
              </a:rPr>
              <a:t>FILE</a:t>
            </a:r>
            <a:endParaRPr lang="es-ES" b="1" dirty="0">
              <a:solidFill>
                <a:schemeClr val="bg1"/>
              </a:solidFill>
            </a:endParaRPr>
          </a:p>
        </p:txBody>
      </p:sp>
      <p:pic>
        <p:nvPicPr>
          <p:cNvPr id="2050" name="Picture 2" descr="undefined">
            <a:extLst>
              <a:ext uri="{FF2B5EF4-FFF2-40B4-BE49-F238E27FC236}">
                <a16:creationId xmlns:a16="http://schemas.microsoft.com/office/drawing/2014/main" id="{87DBAFE6-B8FC-6E59-D265-C190FF03E734}"/>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728732" y="2839696"/>
            <a:ext cx="4733386" cy="349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17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2409700"/>
            <a:ext cx="6343650" cy="1325880"/>
          </a:xfrm>
        </p:spPr>
        <p:txBody>
          <a:bodyPr>
            <a:normAutofit fontScale="90000"/>
          </a:bodyPr>
          <a:lstStyle/>
          <a:p>
            <a:r>
              <a:rPr lang="en-ZA" dirty="0" err="1"/>
              <a:t>EStructura</a:t>
            </a:r>
            <a:r>
              <a:rPr lang="en-ZA" dirty="0"/>
              <a:t> De </a:t>
            </a:r>
            <a:r>
              <a:rPr lang="en-ZA" dirty="0" err="1"/>
              <a:t>Datos</a:t>
            </a:r>
            <a:r>
              <a:rPr lang="en-ZA" dirty="0"/>
              <a:t> </a:t>
            </a:r>
            <a:br>
              <a:rPr lang="en-ZA" dirty="0"/>
            </a:br>
            <a:r>
              <a:rPr lang="en-ZA" dirty="0"/>
              <a:t>y </a:t>
            </a:r>
            <a:r>
              <a:rPr lang="en-ZA" dirty="0" err="1"/>
              <a:t>Algoritmos</a:t>
            </a:r>
            <a:endParaRPr lang="en-ZA"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69429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951735" y="802725"/>
            <a:ext cx="7154084" cy="1325880"/>
          </a:xfrm>
        </p:spPr>
        <p:txBody>
          <a:bodyPr/>
          <a:lstStyle/>
          <a:p>
            <a:r>
              <a:rPr lang="en-US" dirty="0" err="1"/>
              <a:t>eStructuras</a:t>
            </a:r>
            <a:r>
              <a:rPr lang="en-US" dirty="0"/>
              <a:t> de </a:t>
            </a:r>
            <a:r>
              <a:rPr lang="en-US" dirty="0" err="1"/>
              <a:t>datos</a:t>
            </a:r>
            <a:endParaRPr lang="en-US" dirty="0"/>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26330" y="2478310"/>
            <a:ext cx="3200400" cy="365760"/>
          </a:xfrm>
        </p:spPr>
        <p:txBody>
          <a:bodyPr/>
          <a:lstStyle/>
          <a:p>
            <a:r>
              <a:rPr lang="en-US" dirty="0"/>
              <a:t>Arrays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47354" y="2491970"/>
            <a:ext cx="3200400" cy="365760"/>
          </a:xfrm>
        </p:spPr>
        <p:txBody>
          <a:bodyPr/>
          <a:lstStyle/>
          <a:p>
            <a:r>
              <a:rPr lang="en-US" dirty="0"/>
              <a:t>Liked Lists</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60620" y="3489235"/>
            <a:ext cx="3200400" cy="365760"/>
          </a:xfrm>
        </p:spPr>
        <p:txBody>
          <a:bodyPr/>
          <a:lstStyle/>
          <a:p>
            <a:r>
              <a:rPr lang="en-US" dirty="0"/>
              <a:t>Stacks and Queues</a:t>
            </a:r>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58784" y="3489235"/>
            <a:ext cx="3200400" cy="365760"/>
          </a:xfrm>
        </p:spPr>
        <p:txBody>
          <a:bodyPr/>
          <a:lstStyle/>
          <a:p>
            <a:r>
              <a:rPr lang="en-US" dirty="0"/>
              <a:t>trees</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7" name="Text Placeholder 69">
            <a:extLst>
              <a:ext uri="{FF2B5EF4-FFF2-40B4-BE49-F238E27FC236}">
                <a16:creationId xmlns:a16="http://schemas.microsoft.com/office/drawing/2014/main" id="{8158DCB2-E25A-A3DC-65D0-DD0ED85B8B0D}"/>
              </a:ext>
            </a:extLst>
          </p:cNvPr>
          <p:cNvSpPr txBox="1">
            <a:spLocks/>
          </p:cNvSpPr>
          <p:nvPr/>
        </p:nvSpPr>
        <p:spPr>
          <a:xfrm>
            <a:off x="4914900" y="4330197"/>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Hash Maps</a:t>
            </a:r>
          </a:p>
        </p:txBody>
      </p:sp>
      <p:sp>
        <p:nvSpPr>
          <p:cNvPr id="9" name="Text Placeholder 70">
            <a:extLst>
              <a:ext uri="{FF2B5EF4-FFF2-40B4-BE49-F238E27FC236}">
                <a16:creationId xmlns:a16="http://schemas.microsoft.com/office/drawing/2014/main" id="{0CF11E02-98CC-B56D-325D-F1C491D86A86}"/>
              </a:ext>
            </a:extLst>
          </p:cNvPr>
          <p:cNvSpPr txBox="1">
            <a:spLocks/>
          </p:cNvSpPr>
          <p:nvPr/>
        </p:nvSpPr>
        <p:spPr>
          <a:xfrm>
            <a:off x="8505619" y="4327958"/>
            <a:ext cx="320040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Graphs</a:t>
            </a:r>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p:txBody>
          <a:bodyPr/>
          <a:lstStyle/>
          <a:p>
            <a:r>
              <a:rPr lang="en-GB" dirty="0"/>
              <a:t>Array</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9" name="Picture 8">
            <a:extLst>
              <a:ext uri="{FF2B5EF4-FFF2-40B4-BE49-F238E27FC236}">
                <a16:creationId xmlns:a16="http://schemas.microsoft.com/office/drawing/2014/main" id="{88EDFDA7-7E94-0C48-8B31-59419C5D5B9C}"/>
              </a:ext>
            </a:extLst>
          </p:cNvPr>
          <p:cNvPicPr>
            <a:picLocks/>
          </p:cNvPicPr>
          <p:nvPr/>
        </p:nvPicPr>
        <p:blipFill>
          <a:blip r:embed="rId2"/>
          <a:stretch>
            <a:fillRect/>
          </a:stretch>
        </p:blipFill>
        <p:spPr>
          <a:xfrm>
            <a:off x="825190" y="2663425"/>
            <a:ext cx="6890060" cy="2129292"/>
          </a:xfrm>
          <a:prstGeom prst="rect">
            <a:avLst/>
          </a:prstGeom>
        </p:spPr>
      </p:pic>
    </p:spTree>
    <p:extLst>
      <p:ext uri="{BB962C8B-B14F-4D97-AF65-F5344CB8AC3E}">
        <p14:creationId xmlns:p14="http://schemas.microsoft.com/office/powerpoint/2010/main" val="18680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DED-DC4B-7947-7082-E1970F75196F}"/>
              </a:ext>
            </a:extLst>
          </p:cNvPr>
          <p:cNvSpPr>
            <a:spLocks noGrp="1"/>
          </p:cNvSpPr>
          <p:nvPr>
            <p:ph type="title"/>
          </p:nvPr>
        </p:nvSpPr>
        <p:spPr>
          <a:xfrm>
            <a:off x="914400" y="861060"/>
            <a:ext cx="6800850" cy="1325880"/>
          </a:xfrm>
        </p:spPr>
        <p:txBody>
          <a:bodyPr/>
          <a:lstStyle/>
          <a:p>
            <a:r>
              <a:rPr lang="en-GB" dirty="0"/>
              <a:t>Linked List</a:t>
            </a:r>
          </a:p>
        </p:txBody>
      </p:sp>
      <p:sp>
        <p:nvSpPr>
          <p:cNvPr id="13" name="Slide Number Placeholder 12">
            <a:extLst>
              <a:ext uri="{FF2B5EF4-FFF2-40B4-BE49-F238E27FC236}">
                <a16:creationId xmlns:a16="http://schemas.microsoft.com/office/drawing/2014/main" id="{BFED4E34-2AED-A3E1-9769-3710159C640F}"/>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3" name="Picture 2">
            <a:extLst>
              <a:ext uri="{FF2B5EF4-FFF2-40B4-BE49-F238E27FC236}">
                <a16:creationId xmlns:a16="http://schemas.microsoft.com/office/drawing/2014/main" id="{DD18A31A-ED49-360A-C286-E931CCB960E4}"/>
              </a:ext>
            </a:extLst>
          </p:cNvPr>
          <p:cNvPicPr>
            <a:picLocks/>
          </p:cNvPicPr>
          <p:nvPr/>
        </p:nvPicPr>
        <p:blipFill>
          <a:blip r:embed="rId2"/>
          <a:stretch>
            <a:fillRect/>
          </a:stretch>
        </p:blipFill>
        <p:spPr>
          <a:xfrm>
            <a:off x="914399" y="2871748"/>
            <a:ext cx="6478859" cy="2123998"/>
          </a:xfrm>
          <a:prstGeom prst="rect">
            <a:avLst/>
          </a:prstGeom>
        </p:spPr>
      </p:pic>
    </p:spTree>
    <p:extLst>
      <p:ext uri="{BB962C8B-B14F-4D97-AF65-F5344CB8AC3E}">
        <p14:creationId xmlns:p14="http://schemas.microsoft.com/office/powerpoint/2010/main" val="2986812167"/>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30D80E8-8499-8B4F-A3BD-098F081DE937}">
  <we:reference id="wa200000113" version="1.0.0.0" store="en-GB" storeType="OMEX"/>
  <we:alternateReferences>
    <we:reference id="WA200000113" version="1.0.0.0" store="WA200000113" storeType="OMEX"/>
  </we:alternateReferences>
  <we:properties>
    <we:property name="drawioRecentList" value="&quot;{\&quot;01KVMTPFM3QERTXVQCMRFZMGFSOBENI7V4\&quot;:{\&quot;id\&quot;:\&quot;01KVMTPFM3QERTXVQCMRFZMGFSOBENI7V4\&quot;,\&quot;lastModifiedDateTime\&quot;:\&quot;2023-03-26T18:24:33Z\&quot;,\&quot;name\&quot;:\&quot;LinkedList.drawio\&quot;,\&quot;size\&quot;:6483,\&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ILnOPtGhvwnSrQ2CvUeSdQ6PTJc=\&quot;}},\&quot;fromOD\&quot;:true,\&quot;isDrawio\&quot;:true},\&quot;01KVMTPFMEFHNPQ3ONCZE3FFSST6IETM7C\&quot;:{\&quot;id\&quot;:\&quot;01KVMTPFMEFHNPQ3ONCZE3FFSST6IETM7C\&quot;,\&quot;lastModifiedDateTime\&quot;:\&quot;2023-03-26T18:25:35Z\&quot;,\&quot;name\&quot;:\&quot;Stack.drawio\&quot;,\&quot;size\&quot;:5300,\&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15bwR4IQHjsdpDLH8vgdWoUz6RA=\&quot;}},\&quot;fromOD\&quot;:true,\&quot;isDrawio\&quot;:true},\&quot;01KVMTPFOVIWTZKMVDV5DJGNB727ZAOXGH\&quot;:{\&quot;id\&quot;:\&quot;01KVMTPFOVIWTZKMVDV5DJGNB727ZAOXGH\&quot;,\&quot;lastModifiedDateTime\&quot;:\&quot;2023-03-26T18:26:20Z\&quot;,\&quot;name\&quot;:\&quot;Queue.drawio\&quot;,\&quot;size\&quot;:6832,\&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b45mrKp/NkA5RFvm0+ZgMlamB8A=\&quot;}},\&quot;fromOD\&quot;:true,\&quot;isDrawio\&quot;:true},\&quot;01KVMTPFOGS5SS735YYRFIIWJBXXEKRVNE\&quot;:{\&quot;id\&quot;:\&quot;01KVMTPFOGS5SS735YYRFIIWJBXXEKRVNE\&quot;,\&quot;lastModifiedDateTime\&quot;:\&quot;2023-03-26T18:27:30Z\&quot;,\&quot;name\&quot;:\&quot;tree.drawio\&quot;,\&quot;size\&quot;:14184,\&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nwJi6CkMLHqRn72N8yEbLloWH1o=\&quot;}},\&quot;fromOD\&quot;:true,\&quot;isDrawio\&quot;:true},\&quot;01KVMTPFO6VUMY5LVGLFBIXBWWJ4UAZH3I\&quot;:{\&quot;id\&quot;:\&quot;01KVMTPFO6VUMY5LVGLFBIXBWWJ4UAZH3I\&quot;,\&quot;lastModifiedDateTime\&quot;:\&quot;2023-03-26T18:28:41Z\&quot;,\&quot;name\&quot;:\&quot;HashMaps.drawio\&quot;,\&quot;size\&quot;:8268,\&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ZVV3JeAkQUnGew7jL52PBSn8GyA=\&quot;}},\&quot;fromOD\&quot;:true,\&quot;isDrawio\&quot;:true},\&quot;01KVMTPFOTS2AYEJOW2VG3QED3PPMTFKQ3\&quot;:{\&quot;id\&quot;:\&quot;01KVMTPFOTS2AYEJOW2VG3QED3PPMTFKQ3\&quot;,\&quot;lastModifiedDateTime\&quot;:\&quot;2023-03-26T18:29:45Z\&quot;,\&quot;name\&quot;:\&quot;graph.drawio\&quot;,\&quot;size\&quot;:6411,\&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gk6qksZivY/Q8yUiSz7xcPI+wFQ=\&quot;}},\&quot;fromOD\&quot;:true,\&quot;isDrawio\&quot;:true},\&quot;01KVMTPFKIOLPNW3GI35AKODV3F2AE5GDZ\&quot;:{\&quot;id\&quot;:\&quot;01KVMTPFKIOLPNW3GI35AKODV3F2AE5GDZ\&quot;,\&quot;lastModifiedDateTime\&quot;:\&quot;2023-03-26T18:30:54Z\&quot;,\&quot;name\&quot;:\&quot;busquedaLineal.drawio\&quot;,\&quot;size\&quot;:12414,\&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8cznmBRJ4P+j1yIj5wMi5+zqW2M=\&quot;}},\&quot;fromOD\&quot;:true,\&quot;isDrawio\&quot;:true},\&quot;01KVMTPFOVPW6KM2WFOBFYZOI4IR77CMZO\&quot;:{\&quot;id\&quot;:\&quot;01KVMTPFOVPW6KM2WFOBFYZOI4IR77CMZO\&quot;,\&quot;lastModifiedDateTime\&quot;:\&quot;2023-03-26T18:31:33Z\&quot;,\&quot;name\&quot;:\&quot;BusquedaBinaria.drawio\&quot;,\&quot;size\&quot;:21989,\&quot;createdBy\&quot;:{\&quot;application\&quot;:{\&quot;id\&quot;:\&quot;b5ff67d6-3155-4fca-965a-59a3655c4476\&quot;,\&quot;displayName\&quot;:\&quot;diagrams.net\&quot;},\&quot;user\&quot;:{\&quot;email\&quot;:\&quot;tristan.gutierrez@Zinkworks.com\&quot;,\&quot;id\&quot;:\&quot;ba04d57e-7edb-44e5-913c-f857cbfd8933\&quot;,\&quot;displayName\&quot;:\&quot;Tristan Gutierrez\&quot;}},\&quot;lastModifiedBy\&quot;:{\&quot;application\&quot;:{\&quot;id\&quot;:\&quot;b5ff67d6-3155-4fca-965a-59a3655c4476\&quot;,\&quot;displayName\&quot;:\&quot;diagrams.net\&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4eUqi7V10W8jQ4ZoX/GjQ/shjCg=\&quot;}},\&quot;fromOD\&quot;:true,\&quot;isDrawio\&quot;:true},\&quot;01KVMTPFLHGGTSEPGWKRD27KCEEVFUXE6Y\&quot;:{\&quot;id\&quot;:\&quot;01KVMTPFLHGGTSEPGWKRD27KCEEVFUXE6Y\&quot;,\&quot;lastModifiedDateTime\&quot;:\&quot;2023-03-27T05:15:07Z\&quot;,\&quot;name\&quot;:\&quot;recursividad.drawio\&quot;,\&quot;size\&quot;:1719,\&quot;createdBy\&quot;:{\&quot;user\&quot;:{\&quot;email\&quot;:\&quot;tristan.gutierrez@Zinkworks.com\&quot;,\&quot;id\&quot;:\&quot;ba04d57e-7edb-44e5-913c-f857cbfd8933\&quot;,\&quot;displayName\&quot;:\&quot;Tristan Gutierrez\&quot;}},\&quot;lastModifiedBy\&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8RuAJn6HgbsbkBStwV4U/rqbftQ=\&quot;}},\&quot;fromOD\&quot;:true,\&quot;isDrawio\&quot;:true},\&quot;01KVMTPFLBDDJPEJUHTZFZGGGION7QRCNX\&quot;:{\&quot;id\&quot;:\&quot;01KVMTPFLBDDJPEJUHTZFZGGGION7QRCNX\&quot;,\&quot;lastModifiedDateTime\&quot;:\&quot;2023-03-27T05:16:07Z\&quot;,\&quot;name\&quot;:\&quot;recursividadmemorization.drawio\&quot;,\&quot;size\&quot;:1443,\&quot;createdBy\&quot;:{\&quot;user\&quot;:{\&quot;email\&quot;:\&quot;tristan.gutierrez@Zinkworks.com\&quot;,\&quot;id\&quot;:\&quot;ba04d57e-7edb-44e5-913c-f857cbfd8933\&quot;,\&quot;displayName\&quot;:\&quot;Tristan Gutierrez\&quot;}},\&quot;lastModifiedBy\&quot;:{\&quot;user\&quot;:{\&quot;email\&quot;:\&quot;tristan.gutierrez@Zinkworks.com\&quot;,\&quot;id\&quot;:\&quot;ba04d57e-7edb-44e5-913c-f857cbfd8933\&quot;,\&quot;displayName\&quot;:\&quot;Tristan Gutierrez\&quot;}},\&quot;parentReference\&quot;:{\&quot;driveType\&quot;:\&quot;business\&quot;,\&quot;driveId\&quot;:\&quot;b!Jf2QZNW8tUieUb6RIuAZuPkscK_s4ddLhLWut38aey7TZkXxyndAQb4KZm90-c2C\&quot;,\&quot;id\&quot;:\&quot;01KVMTPFNBBJG4UVU6OJF3LRQMXDYFMHAP\&quot;,\&quot;path\&quot;:\&quot;/drives/b!Jf2QZNW8tUieUb6RIuAZuPkscK_s4ddLhLWut38aey7TZkXxyndAQb4KZm90-c2C/root:/Diagrams\&quot;},\&quot;file\&quot;:{\&quot;mimeType\&quot;:\&quot;application/octet-stream\&quot;,\&quot;hashes\&quot;:{\&quot;quickXorHash\&quot;:\&quot;zFAzvGa2pO/VlTgaq5M697uv+W0=\&quot;}},\&quot;fromOD\&quot;:true,\&quot;isDrawio\&quot;:tru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1B19A930-1B99-4E6A-8FC0-F4EC96DB90CA}">
  <ds:schemaRefs>
    <ds:schemaRef ds:uri="http://purl.org/dc/dcmitype/"/>
    <ds:schemaRef ds:uri="http://schemas.microsoft.com/office/2006/documentManagement/types"/>
    <ds:schemaRef ds:uri="230e9df3-be65-4c73-a93b-d1236ebd677e"/>
    <ds:schemaRef ds:uri="http://schemas.microsoft.com/office/infopath/2007/PartnerControls"/>
    <ds:schemaRef ds:uri="http://schemas.microsoft.com/office/2006/metadata/properties"/>
    <ds:schemaRef ds:uri="http://purl.org/dc/terms/"/>
    <ds:schemaRef ds:uri="http://purl.org/dc/elements/1.1/"/>
    <ds:schemaRef ds:uri="http://schemas.openxmlformats.org/package/2006/metadata/core-properties"/>
    <ds:schemaRef ds:uri="http://schemas.microsoft.com/sharepoint/v3"/>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TM33968143</Template>
  <TotalTime>0</TotalTime>
  <Words>447</Words>
  <Application>Microsoft Macintosh PowerPoint</Application>
  <PresentationFormat>Widescreen</PresentationFormat>
  <Paragraphs>143</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Next LT Pro</vt:lpstr>
      <vt:lpstr>Calibri</vt:lpstr>
      <vt:lpstr>Droid Sans</vt:lpstr>
      <vt:lpstr>Symbol</vt:lpstr>
      <vt:lpstr>Times New Roman</vt:lpstr>
      <vt:lpstr>Office Theme</vt:lpstr>
      <vt:lpstr>Estructuras de Datos y  Algoritmos</vt:lpstr>
      <vt:lpstr>ÍNDICE</vt:lpstr>
      <vt:lpstr>IntroducciÓn</vt:lpstr>
      <vt:lpstr>Zinkworks</vt:lpstr>
      <vt:lpstr>5G Historia y evolucion</vt:lpstr>
      <vt:lpstr>EStructura De Datos  y Algoritmos</vt:lpstr>
      <vt:lpstr>eStructuras de datos</vt:lpstr>
      <vt:lpstr>Array</vt:lpstr>
      <vt:lpstr>Linked List</vt:lpstr>
      <vt:lpstr>Stacks and Queues</vt:lpstr>
      <vt:lpstr>Stacks and Queues</vt:lpstr>
      <vt:lpstr>Tree</vt:lpstr>
      <vt:lpstr>Hash Maps</vt:lpstr>
      <vt:lpstr>Graphs </vt:lpstr>
      <vt:lpstr>algoritmos</vt:lpstr>
      <vt:lpstr>OrdenaciÓn</vt:lpstr>
      <vt:lpstr>BÚsqueda</vt:lpstr>
      <vt:lpstr>Programacion dinamica</vt:lpstr>
      <vt:lpstr>Union</vt:lpstr>
      <vt:lpstr>Herramientas</vt:lpstr>
      <vt:lpstr>SUMMARY</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2021-05-30T21:15:46Z</dcterms:created>
  <dcterms:modified xsi:type="dcterms:W3CDTF">2023-03-27T07:21:43Z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