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62" r:id="rId9"/>
    <p:sldId id="263" r:id="rId10"/>
    <p:sldId id="264" r:id="rId11"/>
    <p:sldId id="272" r:id="rId12"/>
    <p:sldId id="265" r:id="rId13"/>
    <p:sldId id="273" r:id="rId14"/>
    <p:sldId id="266" r:id="rId15"/>
    <p:sldId id="267" r:id="rId16"/>
    <p:sldId id="275" r:id="rId17"/>
    <p:sldId id="274" r:id="rId18"/>
    <p:sldId id="268"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29-Jan-18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a:bodyPr>
          <a:lstStyle/>
          <a:p>
            <a:r>
              <a:rPr lang="en-US" sz="3200" dirty="0" smtClean="0">
                <a:latin typeface="Times New Roman" pitchFamily="18" charset="0"/>
                <a:cs typeface="Times New Roman" pitchFamily="18" charset="0"/>
              </a:rPr>
              <a:t>PARKING MANAGEMENT</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3886200"/>
            <a:ext cx="7696200" cy="2514600"/>
          </a:xfrm>
        </p:spPr>
        <p:txBody>
          <a:bodyPr>
            <a:normAutofit/>
          </a:bodyPr>
          <a:lstStyle/>
          <a:p>
            <a:pPr algn="just"/>
            <a:r>
              <a:rPr lang="en-US" sz="1800" b="1" dirty="0" smtClean="0">
                <a:solidFill>
                  <a:schemeClr val="tx1"/>
                </a:solidFill>
                <a:latin typeface="Times New Roman" pitchFamily="18" charset="0"/>
                <a:cs typeface="Times New Roman" pitchFamily="18" charset="0"/>
              </a:rPr>
              <a:t>HOD:  </a:t>
            </a:r>
            <a:r>
              <a:rPr lang="en-US" sz="1800" b="1" dirty="0" err="1" smtClean="0">
                <a:solidFill>
                  <a:schemeClr val="tx1"/>
                </a:solidFill>
                <a:latin typeface="Times New Roman" pitchFamily="18" charset="0"/>
                <a:cs typeface="Times New Roman" pitchFamily="18" charset="0"/>
              </a:rPr>
              <a:t>Mr</a:t>
            </a:r>
            <a:r>
              <a:rPr lang="en-US" sz="1800" b="1" dirty="0" smtClean="0">
                <a:solidFill>
                  <a:schemeClr val="tx1"/>
                </a:solidFill>
                <a:latin typeface="Times New Roman" pitchFamily="18" charset="0"/>
                <a:cs typeface="Times New Roman" pitchFamily="18" charset="0"/>
              </a:rPr>
              <a:t> M </a:t>
            </a:r>
            <a:r>
              <a:rPr lang="en-US" sz="1800" b="1" dirty="0" err="1" smtClean="0">
                <a:solidFill>
                  <a:schemeClr val="tx1"/>
                </a:solidFill>
                <a:latin typeface="Times New Roman" pitchFamily="18" charset="0"/>
                <a:cs typeface="Times New Roman" pitchFamily="18" charset="0"/>
              </a:rPr>
              <a:t>vinod</a:t>
            </a:r>
            <a:r>
              <a:rPr lang="en-US" sz="1800" b="1" dirty="0" smtClean="0">
                <a:solidFill>
                  <a:schemeClr val="tx1"/>
                </a:solidFill>
                <a:latin typeface="Times New Roman" pitchFamily="18" charset="0"/>
                <a:cs typeface="Times New Roman" pitchFamily="18" charset="0"/>
              </a:rPr>
              <a:t>                                                         Presented By:</a:t>
            </a:r>
          </a:p>
          <a:p>
            <a:pPr algn="just"/>
            <a:r>
              <a:rPr lang="en-US" sz="1800" b="1" dirty="0" smtClean="0">
                <a:solidFill>
                  <a:schemeClr val="tx1"/>
                </a:solidFill>
              </a:rPr>
              <a:t>Co-</a:t>
            </a:r>
            <a:r>
              <a:rPr lang="en-US" sz="1800" b="1" dirty="0" err="1" smtClean="0">
                <a:solidFill>
                  <a:schemeClr val="tx1"/>
                </a:solidFill>
              </a:rPr>
              <a:t>Ordinator</a:t>
            </a:r>
            <a:r>
              <a:rPr lang="en-US" sz="1800" b="1" dirty="0" smtClean="0">
                <a:solidFill>
                  <a:schemeClr val="tx1"/>
                </a:solidFill>
              </a:rPr>
              <a:t>:  </a:t>
            </a:r>
            <a:r>
              <a:rPr lang="en-US" sz="1800" b="1" dirty="0" err="1" smtClean="0">
                <a:solidFill>
                  <a:schemeClr val="tx1"/>
                </a:solidFill>
              </a:rPr>
              <a:t>Mrs</a:t>
            </a:r>
            <a:r>
              <a:rPr lang="en-US" sz="1800" b="1" dirty="0" smtClean="0">
                <a:solidFill>
                  <a:schemeClr val="tx1"/>
                </a:solidFill>
              </a:rPr>
              <a:t> </a:t>
            </a:r>
            <a:r>
              <a:rPr lang="en-US" sz="1800" b="1" dirty="0" err="1" smtClean="0">
                <a:solidFill>
                  <a:schemeClr val="tx1"/>
                </a:solidFill>
              </a:rPr>
              <a:t>Sandhya</a:t>
            </a:r>
            <a:r>
              <a:rPr lang="en-US" sz="1800" b="1" dirty="0" smtClean="0">
                <a:solidFill>
                  <a:schemeClr val="tx1"/>
                </a:solidFill>
              </a:rPr>
              <a:t> </a:t>
            </a:r>
            <a:r>
              <a:rPr lang="en-US" sz="1800" b="1" dirty="0" err="1" smtClean="0">
                <a:solidFill>
                  <a:schemeClr val="tx1"/>
                </a:solidFill>
              </a:rPr>
              <a:t>Rani</a:t>
            </a:r>
            <a:r>
              <a:rPr lang="en-US" sz="1800" b="1" dirty="0" smtClean="0">
                <a:solidFill>
                  <a:schemeClr val="tx1"/>
                </a:solidFill>
              </a:rPr>
              <a:t> 		         </a:t>
            </a:r>
            <a:r>
              <a:rPr lang="en-US" sz="1800" b="1" dirty="0" err="1" smtClean="0">
                <a:solidFill>
                  <a:schemeClr val="tx1"/>
                </a:solidFill>
              </a:rPr>
              <a:t>G.Sathwika</a:t>
            </a:r>
            <a:r>
              <a:rPr lang="en-US" sz="1800" b="1" dirty="0" smtClean="0">
                <a:solidFill>
                  <a:schemeClr val="tx1"/>
                </a:solidFill>
              </a:rPr>
              <a:t>(14321A1273)</a:t>
            </a:r>
          </a:p>
          <a:p>
            <a:pPr algn="just"/>
            <a:r>
              <a:rPr lang="en-US" sz="1800" b="1" dirty="0" smtClean="0">
                <a:solidFill>
                  <a:schemeClr val="tx1"/>
                </a:solidFill>
              </a:rPr>
              <a:t>Internal Guide:  </a:t>
            </a:r>
            <a:r>
              <a:rPr lang="en-US" sz="1800" b="1" dirty="0" err="1" smtClean="0">
                <a:solidFill>
                  <a:schemeClr val="tx1"/>
                </a:solidFill>
              </a:rPr>
              <a:t>Mrs</a:t>
            </a:r>
            <a:r>
              <a:rPr lang="en-US" sz="1800" b="1" dirty="0" smtClean="0">
                <a:solidFill>
                  <a:schemeClr val="tx1"/>
                </a:solidFill>
              </a:rPr>
              <a:t> </a:t>
            </a:r>
            <a:r>
              <a:rPr lang="en-US" sz="1800" b="1" dirty="0" err="1" smtClean="0">
                <a:solidFill>
                  <a:schemeClr val="tx1"/>
                </a:solidFill>
              </a:rPr>
              <a:t>Navaneetha</a:t>
            </a:r>
            <a:r>
              <a:rPr lang="en-US" sz="1800" b="1" dirty="0" smtClean="0">
                <a:solidFill>
                  <a:schemeClr val="tx1"/>
                </a:solidFill>
              </a:rPr>
              <a:t> D		         </a:t>
            </a:r>
            <a:r>
              <a:rPr lang="en-US" sz="1800" b="1" dirty="0" err="1" smtClean="0">
                <a:solidFill>
                  <a:schemeClr val="tx1"/>
                </a:solidFill>
              </a:rPr>
              <a:t>CH.Vennela</a:t>
            </a:r>
            <a:r>
              <a:rPr lang="en-US" sz="1800" b="1" dirty="0" smtClean="0">
                <a:solidFill>
                  <a:schemeClr val="tx1"/>
                </a:solidFill>
              </a:rPr>
              <a:t>(14321A12B8)</a:t>
            </a:r>
            <a:endParaRPr lang="en-US" sz="1800" b="1" dirty="0" smtClean="0">
              <a:solidFill>
                <a:schemeClr val="tx1"/>
              </a:solidFill>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7. Use Case Diagram </a:t>
            </a:r>
            <a:endParaRPr lang="en-US" sz="3200" dirty="0">
              <a:latin typeface="Times New Roman" pitchFamily="18" charset="0"/>
              <a:cs typeface="Times New Roman" pitchFamily="18" charset="0"/>
            </a:endParaRPr>
          </a:p>
        </p:txBody>
      </p:sp>
      <p:pic>
        <p:nvPicPr>
          <p:cNvPr id="6" name="Content Placeholder 5" descr="UseCase(user).png"/>
          <p:cNvPicPr>
            <a:picLocks noGrp="1" noChangeAspect="1"/>
          </p:cNvPicPr>
          <p:nvPr>
            <p:ph sz="half" idx="1"/>
          </p:nvPr>
        </p:nvPicPr>
        <p:blipFill>
          <a:blip r:embed="rId2"/>
          <a:stretch>
            <a:fillRect/>
          </a:stretch>
        </p:blipFill>
        <p:spPr>
          <a:xfrm>
            <a:off x="-135399" y="1371601"/>
            <a:ext cx="4631199" cy="4417862"/>
          </a:xfrm>
        </p:spPr>
      </p:pic>
      <p:pic>
        <p:nvPicPr>
          <p:cNvPr id="7" name="Content Placeholder 6" descr="usecase(emp).png"/>
          <p:cNvPicPr>
            <a:picLocks noGrp="1" noChangeAspect="1"/>
          </p:cNvPicPr>
          <p:nvPr>
            <p:ph sz="half" idx="2"/>
          </p:nvPr>
        </p:nvPicPr>
        <p:blipFill>
          <a:blip r:embed="rId3"/>
          <a:stretch>
            <a:fillRect/>
          </a:stretch>
        </p:blipFill>
        <p:spPr>
          <a:xfrm>
            <a:off x="4648199" y="1371601"/>
            <a:ext cx="4631199" cy="4417862"/>
          </a:xfrm>
        </p:spPr>
      </p:pic>
      <p:sp>
        <p:nvSpPr>
          <p:cNvPr id="5" name="TextBox 4"/>
          <p:cNvSpPr txBox="1"/>
          <p:nvPr/>
        </p:nvSpPr>
        <p:spPr>
          <a:xfrm>
            <a:off x="2590800" y="5638800"/>
            <a:ext cx="591829" cy="369332"/>
          </a:xfrm>
          <a:prstGeom prst="rect">
            <a:avLst/>
          </a:prstGeom>
          <a:noFill/>
        </p:spPr>
        <p:txBody>
          <a:bodyPr wrap="square" rtlCol="0">
            <a:spAutoFit/>
          </a:bodyPr>
          <a:lstStyle/>
          <a:p>
            <a:r>
              <a:rPr lang="en-US" dirty="0" smtClean="0"/>
              <a:t>user</a:t>
            </a:r>
            <a:endParaRPr lang="en-US" dirty="0"/>
          </a:p>
        </p:txBody>
      </p:sp>
      <p:sp>
        <p:nvSpPr>
          <p:cNvPr id="8" name="TextBox 7"/>
          <p:cNvSpPr txBox="1"/>
          <p:nvPr/>
        </p:nvSpPr>
        <p:spPr>
          <a:xfrm>
            <a:off x="6705600" y="5638800"/>
            <a:ext cx="1111971" cy="369332"/>
          </a:xfrm>
          <a:prstGeom prst="rect">
            <a:avLst/>
          </a:prstGeom>
          <a:noFill/>
        </p:spPr>
        <p:txBody>
          <a:bodyPr wrap="none" rtlCol="0">
            <a:spAutoFit/>
          </a:bodyPr>
          <a:lstStyle/>
          <a:p>
            <a:r>
              <a:rPr lang="en-US" dirty="0" smtClean="0"/>
              <a:t>employee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UseCase(admin).png"/>
          <p:cNvPicPr>
            <a:picLocks noGrp="1" noChangeAspect="1"/>
          </p:cNvPicPr>
          <p:nvPr>
            <p:ph idx="1"/>
          </p:nvPr>
        </p:nvPicPr>
        <p:blipFill>
          <a:blip r:embed="rId2"/>
          <a:stretch>
            <a:fillRect/>
          </a:stretch>
        </p:blipFill>
        <p:spPr>
          <a:xfrm>
            <a:off x="838200" y="685800"/>
            <a:ext cx="6294400" cy="5221257"/>
          </a:xfrm>
        </p:spPr>
      </p:pic>
      <p:sp>
        <p:nvSpPr>
          <p:cNvPr id="4" name="TextBox 3"/>
          <p:cNvSpPr txBox="1"/>
          <p:nvPr/>
        </p:nvSpPr>
        <p:spPr>
          <a:xfrm>
            <a:off x="4419600" y="5715000"/>
            <a:ext cx="798617" cy="369332"/>
          </a:xfrm>
          <a:prstGeom prst="rect">
            <a:avLst/>
          </a:prstGeom>
          <a:noFill/>
        </p:spPr>
        <p:txBody>
          <a:bodyPr wrap="none" rtlCol="0">
            <a:spAutoFit/>
          </a:bodyPr>
          <a:lstStyle/>
          <a:p>
            <a:r>
              <a:rPr lang="en-US" dirty="0" smtClean="0"/>
              <a:t>Admin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8. Activity Diagram </a:t>
            </a:r>
            <a:endParaRPr lang="en-US" sz="3200" dirty="0">
              <a:latin typeface="Times New Roman" pitchFamily="18" charset="0"/>
              <a:cs typeface="Times New Roman" pitchFamily="18" charset="0"/>
            </a:endParaRPr>
          </a:p>
        </p:txBody>
      </p:sp>
      <p:pic>
        <p:nvPicPr>
          <p:cNvPr id="6" name="Content Placeholder 5" descr="Activity(user).png"/>
          <p:cNvPicPr>
            <a:picLocks noGrp="1" noChangeAspect="1"/>
          </p:cNvPicPr>
          <p:nvPr>
            <p:ph sz="half" idx="1"/>
          </p:nvPr>
        </p:nvPicPr>
        <p:blipFill>
          <a:blip r:embed="rId2"/>
          <a:stretch>
            <a:fillRect/>
          </a:stretch>
        </p:blipFill>
        <p:spPr>
          <a:xfrm>
            <a:off x="838200" y="1295400"/>
            <a:ext cx="3657600" cy="5562600"/>
          </a:xfrm>
        </p:spPr>
      </p:pic>
      <p:pic>
        <p:nvPicPr>
          <p:cNvPr id="7" name="Content Placeholder 6" descr="Activity(emp).png"/>
          <p:cNvPicPr>
            <a:picLocks noGrp="1" noChangeAspect="1"/>
          </p:cNvPicPr>
          <p:nvPr>
            <p:ph sz="half" idx="2"/>
          </p:nvPr>
        </p:nvPicPr>
        <p:blipFill>
          <a:blip r:embed="rId3"/>
          <a:stretch>
            <a:fillRect/>
          </a:stretch>
        </p:blipFill>
        <p:spPr>
          <a:xfrm>
            <a:off x="4495800" y="1371600"/>
            <a:ext cx="3428999" cy="5486400"/>
          </a:xfrm>
        </p:spPr>
      </p:pic>
      <p:sp>
        <p:nvSpPr>
          <p:cNvPr id="5" name="TextBox 4"/>
          <p:cNvSpPr txBox="1"/>
          <p:nvPr/>
        </p:nvSpPr>
        <p:spPr>
          <a:xfrm>
            <a:off x="2667000" y="6248400"/>
            <a:ext cx="685800" cy="369332"/>
          </a:xfrm>
          <a:prstGeom prst="rect">
            <a:avLst/>
          </a:prstGeom>
          <a:noFill/>
        </p:spPr>
        <p:txBody>
          <a:bodyPr wrap="square" rtlCol="0">
            <a:spAutoFit/>
          </a:bodyPr>
          <a:lstStyle/>
          <a:p>
            <a:r>
              <a:rPr lang="en-US" dirty="0" smtClean="0"/>
              <a:t>user</a:t>
            </a:r>
            <a:endParaRPr lang="en-US" dirty="0"/>
          </a:p>
        </p:txBody>
      </p:sp>
      <p:sp>
        <p:nvSpPr>
          <p:cNvPr id="8" name="TextBox 7"/>
          <p:cNvSpPr txBox="1"/>
          <p:nvPr/>
        </p:nvSpPr>
        <p:spPr>
          <a:xfrm>
            <a:off x="6553200" y="6096000"/>
            <a:ext cx="1184965" cy="369332"/>
          </a:xfrm>
          <a:prstGeom prst="rect">
            <a:avLst/>
          </a:prstGeom>
          <a:noFill/>
        </p:spPr>
        <p:txBody>
          <a:bodyPr wrap="square" rtlCol="0">
            <a:spAutoFit/>
          </a:bodyPr>
          <a:lstStyle/>
          <a:p>
            <a:r>
              <a:rPr lang="en-US" dirty="0" smtClean="0"/>
              <a:t>Employee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ctivity(admin).png"/>
          <p:cNvPicPr>
            <a:picLocks noGrp="1" noChangeAspect="1"/>
          </p:cNvPicPr>
          <p:nvPr>
            <p:ph idx="1"/>
          </p:nvPr>
        </p:nvPicPr>
        <p:blipFill>
          <a:blip r:embed="rId2"/>
          <a:stretch>
            <a:fillRect/>
          </a:stretch>
        </p:blipFill>
        <p:spPr>
          <a:xfrm>
            <a:off x="191423" y="381000"/>
            <a:ext cx="8947083" cy="6324600"/>
          </a:xfrm>
        </p:spPr>
      </p:pic>
      <p:sp>
        <p:nvSpPr>
          <p:cNvPr id="3" name="TextBox 2"/>
          <p:cNvSpPr txBox="1"/>
          <p:nvPr/>
        </p:nvSpPr>
        <p:spPr>
          <a:xfrm>
            <a:off x="5638800" y="5791200"/>
            <a:ext cx="951017" cy="369332"/>
          </a:xfrm>
          <a:prstGeom prst="rect">
            <a:avLst/>
          </a:prstGeom>
          <a:noFill/>
        </p:spPr>
        <p:txBody>
          <a:bodyPr wrap="square" rtlCol="0">
            <a:spAutoFit/>
          </a:bodyPr>
          <a:lstStyle/>
          <a:p>
            <a:r>
              <a:rPr lang="en-US" dirty="0" smtClean="0"/>
              <a:t>Admin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9. Class Diagram</a:t>
            </a:r>
            <a:endParaRPr lang="en-US" sz="3200" dirty="0">
              <a:latin typeface="Times New Roman" pitchFamily="18" charset="0"/>
              <a:cs typeface="Times New Roman" pitchFamily="18" charset="0"/>
            </a:endParaRPr>
          </a:p>
        </p:txBody>
      </p:sp>
      <p:pic>
        <p:nvPicPr>
          <p:cNvPr id="4" name="Content Placeholder 3" descr="ClassDiagram1.png"/>
          <p:cNvPicPr>
            <a:picLocks noGrp="1" noChangeAspect="1"/>
          </p:cNvPicPr>
          <p:nvPr>
            <p:ph idx="1"/>
          </p:nvPr>
        </p:nvPicPr>
        <p:blipFill>
          <a:blip r:embed="rId2"/>
          <a:stretch>
            <a:fillRect/>
          </a:stretch>
        </p:blipFill>
        <p:spPr>
          <a:xfrm>
            <a:off x="304800" y="1118697"/>
            <a:ext cx="8686800" cy="576617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10. Sequence Diagram</a:t>
            </a:r>
            <a:endParaRPr lang="en-US" sz="3200" dirty="0">
              <a:latin typeface="Times New Roman" pitchFamily="18" charset="0"/>
              <a:cs typeface="Times New Roman" pitchFamily="18" charset="0"/>
            </a:endParaRPr>
          </a:p>
        </p:txBody>
      </p:sp>
      <p:sp>
        <p:nvSpPr>
          <p:cNvPr id="5" name="TextBox 4"/>
          <p:cNvSpPr txBox="1"/>
          <p:nvPr/>
        </p:nvSpPr>
        <p:spPr>
          <a:xfrm>
            <a:off x="3733800" y="5638800"/>
            <a:ext cx="838200" cy="369332"/>
          </a:xfrm>
          <a:prstGeom prst="rect">
            <a:avLst/>
          </a:prstGeom>
          <a:noFill/>
        </p:spPr>
        <p:txBody>
          <a:bodyPr wrap="square" rtlCol="0">
            <a:spAutoFit/>
          </a:bodyPr>
          <a:lstStyle/>
          <a:p>
            <a:r>
              <a:rPr lang="en-US" dirty="0" smtClean="0"/>
              <a:t>user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26986"/>
            <a:ext cx="8686800" cy="6068142"/>
          </a:xfrm>
        </p:spPr>
      </p:pic>
      <p:cxnSp>
        <p:nvCxnSpPr>
          <p:cNvPr id="8" name="Straight Connector 7"/>
          <p:cNvCxnSpPr/>
          <p:nvPr/>
        </p:nvCxnSpPr>
        <p:spPr>
          <a:xfrm>
            <a:off x="1639344" y="1726504"/>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29000" y="172650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17298" y="171189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92236" y="1726504"/>
            <a:ext cx="76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0" y="5867400"/>
            <a:ext cx="1108765" cy="369332"/>
          </a:xfrm>
          <a:prstGeom prst="rect">
            <a:avLst/>
          </a:prstGeom>
          <a:noFill/>
        </p:spPr>
        <p:txBody>
          <a:bodyPr wrap="square" rtlCol="0">
            <a:spAutoFit/>
          </a:bodyPr>
          <a:lstStyle/>
          <a:p>
            <a:r>
              <a:rPr lang="en-US" dirty="0" smtClean="0"/>
              <a:t>Employee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09600"/>
            <a:ext cx="8915400" cy="6221695"/>
          </a:xfrm>
        </p:spPr>
      </p:pic>
      <p:cxnSp>
        <p:nvCxnSpPr>
          <p:cNvPr id="7" name="Straight Connector 6"/>
          <p:cNvCxnSpPr/>
          <p:nvPr/>
        </p:nvCxnSpPr>
        <p:spPr>
          <a:xfrm>
            <a:off x="1447800" y="12954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94762" y="1295400"/>
            <a:ext cx="46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52268" y="1295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67600" y="1295400"/>
            <a:ext cx="68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quence(admin).png"/>
          <p:cNvPicPr>
            <a:picLocks noGrp="1" noChangeAspect="1"/>
          </p:cNvPicPr>
          <p:nvPr>
            <p:ph idx="1"/>
          </p:nvPr>
        </p:nvPicPr>
        <p:blipFill>
          <a:blip r:embed="rId2"/>
          <a:stretch>
            <a:fillRect/>
          </a:stretch>
        </p:blipFill>
        <p:spPr>
          <a:xfrm>
            <a:off x="0" y="79572"/>
            <a:ext cx="9144000" cy="6473628"/>
          </a:xfrm>
        </p:spPr>
      </p:pic>
      <p:sp>
        <p:nvSpPr>
          <p:cNvPr id="3" name="TextBox 2"/>
          <p:cNvSpPr txBox="1"/>
          <p:nvPr/>
        </p:nvSpPr>
        <p:spPr>
          <a:xfrm>
            <a:off x="4038600" y="6324600"/>
            <a:ext cx="798617" cy="369332"/>
          </a:xfrm>
          <a:prstGeom prst="rect">
            <a:avLst/>
          </a:prstGeom>
          <a:noFill/>
        </p:spPr>
        <p:txBody>
          <a:bodyPr wrap="none" rtlCol="0">
            <a:spAutoFit/>
          </a:bodyPr>
          <a:lstStyle/>
          <a:p>
            <a:r>
              <a:rPr lang="en-US" dirty="0" smtClean="0"/>
              <a:t>Admin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11. Database Design-ER Diagram</a:t>
            </a:r>
            <a:endParaRPr lang="en-US" sz="3200" dirty="0">
              <a:latin typeface="Times New Roman" pitchFamily="18" charset="0"/>
              <a:cs typeface="Times New Roman" pitchFamily="18" charset="0"/>
            </a:endParaRPr>
          </a:p>
        </p:txBody>
      </p:sp>
      <p:pic>
        <p:nvPicPr>
          <p:cNvPr id="6" name="Content Placeholder 5" descr="er diagr.png"/>
          <p:cNvPicPr>
            <a:picLocks noGrp="1" noChangeAspect="1"/>
          </p:cNvPicPr>
          <p:nvPr>
            <p:ph idx="1"/>
          </p:nvPr>
        </p:nvPicPr>
        <p:blipFill>
          <a:blip r:embed="rId2"/>
          <a:stretch>
            <a:fillRect/>
          </a:stretch>
        </p:blipFill>
        <p:spPr>
          <a:xfrm>
            <a:off x="0" y="1295400"/>
            <a:ext cx="9144000" cy="538717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p:cNvPicPr>
          <p:nvPr>
            <p:ph idx="1"/>
          </p:nvPr>
        </p:nvPicPr>
        <p:blipFill>
          <a:blip r:embed="rId2"/>
          <a:srcRect/>
          <a:stretch>
            <a:fillRect/>
          </a:stretch>
        </p:blipFill>
        <p:spPr bwMode="auto">
          <a:xfrm>
            <a:off x="533400" y="677614"/>
            <a:ext cx="8209042" cy="549458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81001"/>
            <a:ext cx="7772400" cy="838200"/>
          </a:xfrm>
        </p:spPr>
        <p:txBody>
          <a:bodyPr>
            <a:normAutofit/>
          </a:bodyPr>
          <a:lstStyle/>
          <a:p>
            <a:pPr algn="l"/>
            <a:r>
              <a:rPr lang="en-US" sz="3200" dirty="0" smtClean="0">
                <a:latin typeface="Times New Roman" pitchFamily="18" charset="0"/>
                <a:cs typeface="Times New Roman" pitchFamily="18" charset="0"/>
              </a:rPr>
              <a:t>Contents:</a:t>
            </a:r>
            <a:endParaRPr lang="en-US" sz="3200" dirty="0">
              <a:latin typeface="Times New Roman" pitchFamily="18" charset="0"/>
              <a:cs typeface="Times New Roman" pitchFamily="18" charset="0"/>
            </a:endParaRPr>
          </a:p>
        </p:txBody>
      </p:sp>
      <p:sp>
        <p:nvSpPr>
          <p:cNvPr id="5" name="Subtitle 4"/>
          <p:cNvSpPr>
            <a:spLocks noGrp="1"/>
          </p:cNvSpPr>
          <p:nvPr>
            <p:ph type="subTitle" idx="1"/>
          </p:nvPr>
        </p:nvSpPr>
        <p:spPr>
          <a:xfrm>
            <a:off x="533400" y="1600200"/>
            <a:ext cx="7924800" cy="4876800"/>
          </a:xfrm>
        </p:spPr>
        <p:txBody>
          <a:bodyPr>
            <a:normAutofit/>
          </a:bodyPr>
          <a:lstStyle/>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Objective</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Existing System</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Proposed System </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Functional Requirements</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System Architecture</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Technical Architecture</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Use Case Diagram</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Activity Diagram</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Class Diagram </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Sequence Diagram</a:t>
            </a:r>
          </a:p>
          <a:p>
            <a:pPr marL="514350" indent="-514350" algn="just">
              <a:buFont typeface="+mj-lt"/>
              <a:buAutoNum type="arabicPeriod"/>
            </a:pPr>
            <a:r>
              <a:rPr lang="en-US" sz="1800" dirty="0" smtClean="0">
                <a:solidFill>
                  <a:schemeClr val="tx1"/>
                </a:solidFill>
                <a:latin typeface="Times New Roman" pitchFamily="18" charset="0"/>
                <a:cs typeface="Times New Roman" pitchFamily="18" charset="0"/>
              </a:rPr>
              <a:t>Database Design-ER Diagram </a:t>
            </a:r>
          </a:p>
          <a:p>
            <a:pPr algn="just"/>
            <a:endParaRPr lang="en-US" sz="1800" dirty="0" smtClean="0">
              <a:solidFill>
                <a:schemeClr val="tx1"/>
              </a:solidFill>
              <a:latin typeface="Times New Roman" pitchFamily="18" charset="0"/>
              <a:cs typeface="Times New Roman" pitchFamily="18" charset="0"/>
            </a:endParaRPr>
          </a:p>
          <a:p>
            <a:pPr algn="l"/>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1. 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Variety of occasions turn up when we visit various public places like Shopping malls, 5-star and 7-star hotels, multiplex cinema halls, etc. The difficulty we encounter at these places is finding the availability of parking space. Most of the times we need to traverse through multiple parking slots to find a free space for parking. </a:t>
            </a:r>
          </a:p>
          <a:p>
            <a:pPr algn="just"/>
            <a:r>
              <a:rPr lang="en-US" sz="1800" dirty="0" smtClean="0">
                <a:latin typeface="Times New Roman" pitchFamily="18" charset="0"/>
                <a:cs typeface="Times New Roman" pitchFamily="18" charset="0"/>
              </a:rPr>
              <a:t>The problem becomes more tedious if the parking’s are multi- stored. Thus the problem is time-consuming. </a:t>
            </a:r>
          </a:p>
          <a:p>
            <a:pPr algn="just"/>
            <a:r>
              <a:rPr lang="en-US" sz="1800" dirty="0" smtClean="0">
                <a:latin typeface="Times New Roman" pitchFamily="18" charset="0"/>
                <a:cs typeface="Times New Roman" pitchFamily="18" charset="0"/>
              </a:rPr>
              <a:t>This situation calls for the need for an automated parking system that not only regulates parking in a given area but also keeps the manual intervention to a minimum. </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2. 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t>Existing parking system consist of many disadvantages. The system only provides the entrance to the parking area and will not provide the parking slot. The car owner searches the parking slot after entering to the parking area. It will take more time to find the slot. </a:t>
            </a:r>
          </a:p>
          <a:p>
            <a:r>
              <a:rPr lang="en-US" sz="1800" dirty="0" smtClean="0"/>
              <a:t>The car owner have no idea about the parking area is fill or not. His responsibility is to find the parking slot and park his vehicle safely and safety for the vehicle is less.</a:t>
            </a:r>
          </a:p>
          <a:p>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3. 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when a car arrives at the entrance, it will be stopped at the main gate by the employee and provides a parking slip. This parking slip provides the full details about the vehicle. Like parking slot number, vehicle number, vehicle type, date, In-time. </a:t>
            </a:r>
          </a:p>
          <a:p>
            <a:r>
              <a:rPr lang="en-US" sz="1800" dirty="0" smtClean="0">
                <a:latin typeface="Times New Roman" pitchFamily="18" charset="0"/>
                <a:cs typeface="Times New Roman" pitchFamily="18" charset="0"/>
              </a:rPr>
              <a:t>This will help the driver for easy parking to the given available space. The employee knows about the parking status by using the web application and if the parking area is filled employee blocks the entrance.</a:t>
            </a:r>
          </a:p>
          <a:p>
            <a:r>
              <a:rPr lang="en-US" sz="1800" dirty="0" smtClean="0">
                <a:latin typeface="Times New Roman" pitchFamily="18" charset="0"/>
                <a:cs typeface="Times New Roman" pitchFamily="18" charset="0"/>
              </a:rPr>
              <a:t> The user can book his parking slot through android application.</a:t>
            </a:r>
            <a:endParaRPr lang="en-US"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4. Functional Requirements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dirty="0" smtClean="0">
                <a:latin typeface="Times New Roman" pitchFamily="18" charset="0"/>
                <a:cs typeface="Times New Roman" pitchFamily="18" charset="0"/>
              </a:rPr>
              <a:t>Admin:</a:t>
            </a:r>
          </a:p>
          <a:p>
            <a:pPr>
              <a:buFont typeface="Wingdings" pitchFamily="2" charset="2"/>
              <a:buChar char="§"/>
            </a:pPr>
            <a:r>
              <a:rPr lang="en-US" sz="1800" dirty="0" smtClean="0">
                <a:latin typeface="Times New Roman" pitchFamily="18" charset="0"/>
                <a:cs typeface="Times New Roman" pitchFamily="18" charset="0"/>
              </a:rPr>
              <a:t>It will provide an authorized admin to add the employee details.</a:t>
            </a:r>
          </a:p>
          <a:p>
            <a:pPr>
              <a:buFont typeface="Wingdings" pitchFamily="2" charset="2"/>
              <a:buChar char="§"/>
            </a:pPr>
            <a:r>
              <a:rPr lang="en-US" sz="1800" dirty="0" smtClean="0">
                <a:latin typeface="Times New Roman" pitchFamily="18" charset="0"/>
                <a:cs typeface="Times New Roman" pitchFamily="18" charset="0"/>
              </a:rPr>
              <a:t>He can seasonally change the  hourly based price for two-wheeler and four-wheeler.</a:t>
            </a:r>
          </a:p>
          <a:p>
            <a:pPr>
              <a:buFont typeface="Wingdings" pitchFamily="2" charset="2"/>
              <a:buChar char="§"/>
            </a:pPr>
            <a:r>
              <a:rPr lang="en-US" sz="1800" dirty="0" smtClean="0">
                <a:latin typeface="Times New Roman" pitchFamily="18" charset="0"/>
                <a:cs typeface="Times New Roman" pitchFamily="18" charset="0"/>
              </a:rPr>
              <a:t>He can view the report of vehicles.</a:t>
            </a:r>
          </a:p>
          <a:p>
            <a:pPr>
              <a:buFont typeface="Wingdings" pitchFamily="2" charset="2"/>
              <a:buChar char="§"/>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Employee:</a:t>
            </a:r>
          </a:p>
          <a:p>
            <a:pPr>
              <a:buFont typeface="Wingdings" pitchFamily="2" charset="2"/>
              <a:buChar char="§"/>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All the details of the user’s vehicle are added by the employee like vehicle details, date, time etc at the entrance.</a:t>
            </a:r>
            <a:endParaRPr lang="en-US" sz="1800" b="1" dirty="0" smtClean="0">
              <a:latin typeface="Times New Roman" pitchFamily="18" charset="0"/>
              <a:cs typeface="Times New Roman" pitchFamily="18" charset="0"/>
            </a:endParaRPr>
          </a:p>
          <a:p>
            <a:pPr>
              <a:buFont typeface="Wingdings" pitchFamily="2" charset="2"/>
              <a:buChar char="§"/>
            </a:pPr>
            <a:r>
              <a:rPr lang="en-US" sz="1800" dirty="0" smtClean="0">
                <a:latin typeface="Times New Roman" pitchFamily="18" charset="0"/>
                <a:cs typeface="Times New Roman" pitchFamily="18" charset="0"/>
              </a:rPr>
              <a:t>Available locations are checked and the parking slot number is printed on the parking slip.</a:t>
            </a:r>
            <a:endParaRPr lang="en-US" sz="1800" b="1" dirty="0" smtClean="0">
              <a:latin typeface="Times New Roman" pitchFamily="18" charset="0"/>
              <a:cs typeface="Times New Roman" pitchFamily="18" charset="0"/>
            </a:endParaRPr>
          </a:p>
          <a:p>
            <a:pPr>
              <a:buFont typeface="Wingdings" pitchFamily="2" charset="2"/>
              <a:buChar char="§"/>
            </a:pPr>
            <a:r>
              <a:rPr lang="en-US" sz="1800" dirty="0" smtClean="0">
                <a:latin typeface="Times New Roman" pitchFamily="18" charset="0"/>
                <a:cs typeface="Times New Roman" pitchFamily="18" charset="0"/>
              </a:rPr>
              <a:t>If a vehicle is out from the parking area. The employee uncheck the slot. So the slot is available for next vehicle</a:t>
            </a:r>
            <a:endParaRPr lang="en-US" sz="18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buNone/>
            </a:pPr>
            <a:r>
              <a:rPr lang="en-US" sz="2000" b="1" dirty="0" smtClean="0">
                <a:latin typeface="Times New Roman" pitchFamily="18" charset="0"/>
                <a:cs typeface="Times New Roman" pitchFamily="18" charset="0"/>
              </a:rPr>
              <a:t>User:</a:t>
            </a:r>
          </a:p>
          <a:p>
            <a:pPr>
              <a:buFont typeface="Wingdings" pitchFamily="2" charset="2"/>
              <a:buChar char="§"/>
            </a:pPr>
            <a:r>
              <a:rPr lang="en-US" sz="1800" dirty="0" smtClean="0">
                <a:latin typeface="Times New Roman" pitchFamily="18" charset="0"/>
                <a:cs typeface="Times New Roman" pitchFamily="18" charset="0"/>
              </a:rPr>
              <a:t>User have to register and login into his/her account.</a:t>
            </a:r>
          </a:p>
          <a:p>
            <a:pPr>
              <a:buFont typeface="Wingdings" pitchFamily="2" charset="2"/>
              <a:buChar char="§"/>
            </a:pPr>
            <a:r>
              <a:rPr lang="en-US" sz="1800" dirty="0" smtClean="0">
                <a:latin typeface="Times New Roman" pitchFamily="18" charset="0"/>
                <a:cs typeface="Times New Roman" pitchFamily="18" charset="0"/>
              </a:rPr>
              <a:t>He books his slot by entering name, phone no, vehicle details.</a:t>
            </a:r>
          </a:p>
          <a:p>
            <a:pPr>
              <a:buFont typeface="Wingdings" pitchFamily="2" charset="2"/>
              <a:buChar char="§"/>
            </a:pPr>
            <a:r>
              <a:rPr lang="en-US" sz="1800" dirty="0" smtClean="0">
                <a:latin typeface="Times New Roman" pitchFamily="18" charset="0"/>
                <a:cs typeface="Times New Roman" pitchFamily="18" charset="0"/>
              </a:rPr>
              <a:t>He receives the payment slip and pays the bill to the employee. </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algn="l"/>
            <a:r>
              <a:rPr lang="en-US" sz="3200" dirty="0" smtClean="0">
                <a:latin typeface="Times New Roman" pitchFamily="18" charset="0"/>
                <a:cs typeface="Times New Roman" pitchFamily="18" charset="0"/>
              </a:rPr>
              <a:t>5. System Architecture</a:t>
            </a:r>
            <a:endParaRPr lang="en-US" sz="3200" dirty="0">
              <a:latin typeface="Times New Roman" pitchFamily="18" charset="0"/>
              <a:cs typeface="Times New Roman" pitchFamily="18" charset="0"/>
            </a:endParaRPr>
          </a:p>
        </p:txBody>
      </p:sp>
      <p:pic>
        <p:nvPicPr>
          <p:cNvPr id="4" name="Content Placeholder 3" descr="system archi.png"/>
          <p:cNvPicPr>
            <a:picLocks noGrp="1" noChangeAspect="1"/>
          </p:cNvPicPr>
          <p:nvPr>
            <p:ph idx="1"/>
          </p:nvPr>
        </p:nvPicPr>
        <p:blipFill>
          <a:blip r:embed="rId2"/>
          <a:stretch>
            <a:fillRect/>
          </a:stretch>
        </p:blipFill>
        <p:spPr>
          <a:xfrm>
            <a:off x="94164" y="838200"/>
            <a:ext cx="8991375" cy="5867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6. Technical Architecture</a:t>
            </a:r>
            <a:endParaRPr lang="en-US" sz="3200" dirty="0">
              <a:latin typeface="Times New Roman" pitchFamily="18" charset="0"/>
              <a:cs typeface="Times New Roman" pitchFamily="18" charset="0"/>
            </a:endParaRPr>
          </a:p>
        </p:txBody>
      </p:sp>
      <p:pic>
        <p:nvPicPr>
          <p:cNvPr id="4" name="Content Placeholder 3" descr="technical archi.png"/>
          <p:cNvPicPr>
            <a:picLocks noGrp="1" noChangeAspect="1"/>
          </p:cNvPicPr>
          <p:nvPr>
            <p:ph idx="1"/>
          </p:nvPr>
        </p:nvPicPr>
        <p:blipFill>
          <a:blip r:embed="rId2"/>
          <a:stretch>
            <a:fillRect/>
          </a:stretch>
        </p:blipFill>
        <p:spPr>
          <a:xfrm>
            <a:off x="670968" y="1790088"/>
            <a:ext cx="7802064" cy="438211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531</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PARKING MANAGEMENT</vt:lpstr>
      <vt:lpstr>Contents:</vt:lpstr>
      <vt:lpstr>1. Objective</vt:lpstr>
      <vt:lpstr>2. Existing System</vt:lpstr>
      <vt:lpstr>3. Proposed System</vt:lpstr>
      <vt:lpstr>4. Functional Requirements</vt:lpstr>
      <vt:lpstr>PowerPoint Presentation</vt:lpstr>
      <vt:lpstr>5. System Architecture</vt:lpstr>
      <vt:lpstr>6. Technical Architecture</vt:lpstr>
      <vt:lpstr>7. Use Case Diagram </vt:lpstr>
      <vt:lpstr>PowerPoint Presentation</vt:lpstr>
      <vt:lpstr>8. Activity Diagram </vt:lpstr>
      <vt:lpstr>PowerPoint Presentation</vt:lpstr>
      <vt:lpstr>9. Class Diagram</vt:lpstr>
      <vt:lpstr>10. Sequence Diagram</vt:lpstr>
      <vt:lpstr>PowerPoint Presentation</vt:lpstr>
      <vt:lpstr>PowerPoint Presentation</vt:lpstr>
      <vt:lpstr>11. Database Design-ER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MANAGEMENT</dc:title>
  <dc:creator>admin</dc:creator>
  <cp:lastModifiedBy>welcome</cp:lastModifiedBy>
  <cp:revision>24</cp:revision>
  <dcterms:created xsi:type="dcterms:W3CDTF">2006-08-16T00:00:00Z</dcterms:created>
  <dcterms:modified xsi:type="dcterms:W3CDTF">2018-01-29T14:11:24Z</dcterms:modified>
</cp:coreProperties>
</file>