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60" r:id="rId4"/>
    <p:sldId id="269" r:id="rId5"/>
    <p:sldId id="267" r:id="rId6"/>
    <p:sldId id="266" r:id="rId7"/>
    <p:sldId id="265" r:id="rId8"/>
    <p:sldId id="272" r:id="rId9"/>
    <p:sldId id="276" r:id="rId10"/>
    <p:sldId id="273" r:id="rId11"/>
    <p:sldId id="274" r:id="rId12"/>
    <p:sldId id="275" r:id="rId13"/>
    <p:sldId id="271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CC"/>
    <a:srgbClr val="831B1B"/>
    <a:srgbClr val="FD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CA830-1815-4B2F-9C59-55A491A859EC}" v="663" dt="2019-09-19T16:45:12.336"/>
  </p1510:revLst>
</p1510:revInfo>
</file>

<file path=ppt/tableStyles.xml><?xml version="1.0" encoding="utf-8"?>
<a:tblStyleLst xmlns:a="http://schemas.openxmlformats.org/drawingml/2006/main" def="{55A4F41D-277A-4D1B-9D1D-2D696B723511}">
  <a:tblStyle styleId="{55A4F41D-277A-4D1B-9D1D-2D696B723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Graph</a:t>
            </a:r>
            <a:r>
              <a:rPr lang="it-IT" dirty="0"/>
              <a:t> import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ER Graph</c:v>
                </c:pt>
                <c:pt idx="1">
                  <c:v>RMAT Graph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20.774999999999999</c:v>
                </c:pt>
                <c:pt idx="1">
                  <c:v>20.428999999999998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5-427A-AF5A-5939CA5F177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ER Graph</c:v>
                </c:pt>
                <c:pt idx="1">
                  <c:v>RMAT Graph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66.866</c:v>
                </c:pt>
                <c:pt idx="1">
                  <c:v>44.066000000000003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E5-427A-AF5A-5939CA5F1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-5"/>
        <c:axId val="1933157647"/>
        <c:axId val="392005407"/>
      </c:barChart>
      <c:catAx>
        <c:axId val="193315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2005407"/>
        <c:crosses val="autoZero"/>
        <c:auto val="1"/>
        <c:lblAlgn val="ctr"/>
        <c:lblOffset val="100"/>
        <c:noMultiLvlLbl val="0"/>
      </c:catAx>
      <c:valAx>
        <c:axId val="3920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315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ER </a:t>
            </a:r>
            <a:r>
              <a:rPr lang="it-IT" dirty="0" err="1"/>
              <a:t>Graph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Foglio1!$B$2:$B$6</c:f>
              <c:numCache>
                <c:formatCode>General</c:formatCode>
                <c:ptCount val="5"/>
                <c:pt idx="0">
                  <c:v>32.808</c:v>
                </c:pt>
                <c:pt idx="1">
                  <c:v>10.597</c:v>
                </c:pt>
                <c:pt idx="2">
                  <c:v>0.91300000000000003</c:v>
                </c:pt>
                <c:pt idx="3">
                  <c:v>0.25</c:v>
                </c:pt>
                <c:pt idx="4">
                  <c:v>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45-44B9-BB9E-BC83E77A1BB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Foglio1!$C$2:$C$6</c:f>
              <c:numCache>
                <c:formatCode>General</c:formatCode>
                <c:ptCount val="5"/>
                <c:pt idx="0">
                  <c:v>36.658999999999999</c:v>
                </c:pt>
                <c:pt idx="1">
                  <c:v>16.713999999999999</c:v>
                </c:pt>
                <c:pt idx="2">
                  <c:v>1.2010000000000001</c:v>
                </c:pt>
                <c:pt idx="3">
                  <c:v>0.33500000000000002</c:v>
                </c:pt>
                <c:pt idx="4">
                  <c:v>8.9999999999999993E-3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45-44B9-BB9E-BC83E77A1BB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Queue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Foglio1!$D$2:$D$6</c:f>
              <c:numCache>
                <c:formatCode>General</c:formatCode>
                <c:ptCount val="5"/>
                <c:pt idx="0">
                  <c:v>39.965000000000003</c:v>
                </c:pt>
                <c:pt idx="1">
                  <c:v>15.36</c:v>
                </c:pt>
                <c:pt idx="2">
                  <c:v>1.204</c:v>
                </c:pt>
                <c:pt idx="3">
                  <c:v>0.317</c:v>
                </c:pt>
                <c:pt idx="4">
                  <c:v>8.9999999999999993E-3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45-44B9-BB9E-BC83E77A1BB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 M Edges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7C-46AE-97FB-16191026A97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750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7C-46AE-97FB-16191026A97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500K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67C-46AE-97FB-16191026A97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250K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7C-46AE-97FB-16191026A97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15</a:t>
                    </a:r>
                    <a:r>
                      <a:rPr lang="en-US" baseline="0" dirty="0"/>
                      <a:t>,6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7C-46AE-97FB-16191026A9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Foglio1!$E$2:$E$6</c:f>
              <c:numCache>
                <c:formatCode>General</c:formatCode>
                <c:ptCount val="5"/>
                <c:pt idx="0">
                  <c:v>107.131</c:v>
                </c:pt>
                <c:pt idx="1">
                  <c:v>33.442</c:v>
                </c:pt>
                <c:pt idx="2">
                  <c:v>3.7509999999999999</c:v>
                </c:pt>
                <c:pt idx="3">
                  <c:v>0.89700000000000002</c:v>
                </c:pt>
                <c:pt idx="4">
                  <c:v>8.0000000000000002E-3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45-44B9-BB9E-BC83E77A1B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67470639"/>
        <c:axId val="392004575"/>
      </c:scatterChart>
      <c:valAx>
        <c:axId val="2067470639"/>
        <c:scaling>
          <c:orientation val="minMax"/>
          <c:max val="12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Nodes</a:t>
                </a:r>
                <a:r>
                  <a:rPr lang="it-IT" baseline="0" dirty="0"/>
                  <a:t> (K)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2004575"/>
        <c:crosses val="autoZero"/>
        <c:crossBetween val="midCat"/>
        <c:majorUnit val="31"/>
        <c:minorUnit val="31"/>
      </c:valAx>
      <c:valAx>
        <c:axId val="392004575"/>
        <c:scaling>
          <c:orientation val="minMax"/>
          <c:max val="1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baseline="0" dirty="0"/>
                  <a:t> Time (s)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67470639"/>
        <c:crosses val="autoZero"/>
        <c:crossBetween val="midCat"/>
        <c:minorUnit val="1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ER </a:t>
            </a:r>
            <a:r>
              <a:rPr lang="it-IT" dirty="0" err="1"/>
              <a:t>Graph</a:t>
            </a:r>
            <a:r>
              <a:rPr lang="it-IT" dirty="0"/>
              <a:t> (log)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Foglio1!$B$2:$B$6</c:f>
              <c:numCache>
                <c:formatCode>General</c:formatCode>
                <c:ptCount val="5"/>
                <c:pt idx="0">
                  <c:v>32.808</c:v>
                </c:pt>
                <c:pt idx="1">
                  <c:v>10.597</c:v>
                </c:pt>
                <c:pt idx="2">
                  <c:v>0.91300000000000003</c:v>
                </c:pt>
                <c:pt idx="3">
                  <c:v>0.25</c:v>
                </c:pt>
                <c:pt idx="4">
                  <c:v>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45-44B9-BB9E-BC83E77A1BB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Foglio1!$C$2:$C$6</c:f>
              <c:numCache>
                <c:formatCode>General</c:formatCode>
                <c:ptCount val="5"/>
                <c:pt idx="0">
                  <c:v>36.658999999999999</c:v>
                </c:pt>
                <c:pt idx="1">
                  <c:v>16.713999999999999</c:v>
                </c:pt>
                <c:pt idx="2">
                  <c:v>1.2010000000000001</c:v>
                </c:pt>
                <c:pt idx="3">
                  <c:v>0.33500000000000002</c:v>
                </c:pt>
                <c:pt idx="4">
                  <c:v>8.9999999999999993E-3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45-44B9-BB9E-BC83E77A1BB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Queue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Foglio1!$D$2:$D$6</c:f>
              <c:numCache>
                <c:formatCode>General</c:formatCode>
                <c:ptCount val="5"/>
                <c:pt idx="0">
                  <c:v>39.965000000000003</c:v>
                </c:pt>
                <c:pt idx="1">
                  <c:v>15.36</c:v>
                </c:pt>
                <c:pt idx="2">
                  <c:v>1.204</c:v>
                </c:pt>
                <c:pt idx="3">
                  <c:v>0.317</c:v>
                </c:pt>
                <c:pt idx="4">
                  <c:v>8.9999999999999993E-3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45-44B9-BB9E-BC83E77A1BB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 M Edges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B4-4E9A-9716-F476F9DB1F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750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B4-4E9A-9716-F476F9DB1F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500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B4-4E9A-9716-F476F9DB1F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B4-4E9A-9716-F476F9DB1F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15,6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FB4-4E9A-9716-F476F9DB1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Foglio1!$E$2:$E$6</c:f>
              <c:numCache>
                <c:formatCode>General</c:formatCode>
                <c:ptCount val="5"/>
                <c:pt idx="0">
                  <c:v>107.131</c:v>
                </c:pt>
                <c:pt idx="1">
                  <c:v>33.442</c:v>
                </c:pt>
                <c:pt idx="2">
                  <c:v>3.7509999999999999</c:v>
                </c:pt>
                <c:pt idx="3">
                  <c:v>0.89700000000000002</c:v>
                </c:pt>
                <c:pt idx="4">
                  <c:v>8.0000000000000002E-3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45-44B9-BB9E-BC83E77A1B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67470639"/>
        <c:axId val="392004575"/>
      </c:scatterChart>
      <c:valAx>
        <c:axId val="2067470639"/>
        <c:scaling>
          <c:orientation val="minMax"/>
          <c:max val="12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Nodes</a:t>
                </a:r>
                <a:r>
                  <a:rPr lang="it-IT" baseline="0" dirty="0"/>
                  <a:t> (K)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2004575"/>
        <c:crossesAt val="1.0000000000000002E-3"/>
        <c:crossBetween val="midCat"/>
        <c:majorUnit val="31"/>
        <c:minorUnit val="31"/>
      </c:valAx>
      <c:valAx>
        <c:axId val="392004575"/>
        <c:scaling>
          <c:logBase val="2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baseline="0" dirty="0"/>
                  <a:t> Time (log)</a:t>
                </a:r>
              </a:p>
            </c:rich>
          </c:tx>
          <c:layout>
            <c:manualLayout>
              <c:xMode val="edge"/>
              <c:yMode val="edge"/>
              <c:x val="1.4583333333333334E-2"/>
              <c:y val="0.34240305118110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674706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RMAT </a:t>
            </a:r>
            <a:r>
              <a:rPr lang="it-IT" dirty="0" err="1"/>
              <a:t>Graph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Foglio1!$B$2:$B$6</c:f>
              <c:numCache>
                <c:formatCode>General</c:formatCode>
                <c:ptCount val="5"/>
                <c:pt idx="0">
                  <c:v>15.180999999999999</c:v>
                </c:pt>
                <c:pt idx="1">
                  <c:v>1.919</c:v>
                </c:pt>
                <c:pt idx="2">
                  <c:v>0.82799999999999996</c:v>
                </c:pt>
                <c:pt idx="3">
                  <c:v>0.14199999999999999</c:v>
                </c:pt>
                <c:pt idx="4">
                  <c:v>5.0000000000000001E-3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45-44B9-BB9E-BC83E77A1BB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Foglio1!$C$2:$C$6</c:f>
              <c:numCache>
                <c:formatCode>General</c:formatCode>
                <c:ptCount val="5"/>
                <c:pt idx="0">
                  <c:v>15.933999999999999</c:v>
                </c:pt>
                <c:pt idx="1">
                  <c:v>1.494</c:v>
                </c:pt>
                <c:pt idx="2">
                  <c:v>0.90300000000000002</c:v>
                </c:pt>
                <c:pt idx="3">
                  <c:v>0.183</c:v>
                </c:pt>
                <c:pt idx="4">
                  <c:v>4.0000000000000001E-3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45-44B9-BB9E-BC83E77A1BB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Queue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Foglio1!$D$2:$D$6</c:f>
              <c:numCache>
                <c:formatCode>General</c:formatCode>
                <c:ptCount val="5"/>
                <c:pt idx="0">
                  <c:v>16.193999999999999</c:v>
                </c:pt>
                <c:pt idx="1">
                  <c:v>1.33</c:v>
                </c:pt>
                <c:pt idx="2">
                  <c:v>0.78800000000000003</c:v>
                </c:pt>
                <c:pt idx="3">
                  <c:v>0.161</c:v>
                </c:pt>
                <c:pt idx="4">
                  <c:v>4.0000000000000001E-3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45-44B9-BB9E-BC83E77A1BB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 M Arcs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853-43D7-B2E2-BE2FD449C37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750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53-43D7-B2E2-BE2FD449C37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500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53-43D7-B2E2-BE2FD449C37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53-43D7-B2E2-BE2FD449C37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15,6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53-43D7-B2E2-BE2FD449C3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Foglio1!$E$2:$E$6</c:f>
              <c:numCache>
                <c:formatCode>General</c:formatCode>
                <c:ptCount val="5"/>
                <c:pt idx="0">
                  <c:v>33.997</c:v>
                </c:pt>
                <c:pt idx="1">
                  <c:v>4.4029999999999996</c:v>
                </c:pt>
                <c:pt idx="2">
                  <c:v>2.5110000000000001</c:v>
                </c:pt>
                <c:pt idx="3">
                  <c:v>0.68300000000000005</c:v>
                </c:pt>
                <c:pt idx="4">
                  <c:v>4.0000000000000001E-3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45-44B9-BB9E-BC83E77A1B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67470639"/>
        <c:axId val="392004575"/>
      </c:scatterChart>
      <c:valAx>
        <c:axId val="2067470639"/>
        <c:scaling>
          <c:orientation val="minMax"/>
          <c:max val="12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Nodes</a:t>
                </a:r>
                <a:r>
                  <a:rPr lang="it-IT" baseline="0" dirty="0"/>
                  <a:t> (K)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2004575"/>
        <c:crosses val="autoZero"/>
        <c:crossBetween val="midCat"/>
        <c:majorUnit val="31"/>
        <c:minorUnit val="31"/>
      </c:valAx>
      <c:valAx>
        <c:axId val="392004575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baseline="0" dirty="0"/>
                  <a:t> Time (s)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67470639"/>
        <c:crosses val="autoZero"/>
        <c:crossBetween val="midCat"/>
        <c:majorUnit val="10"/>
        <c:minorUnit val="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RMAT </a:t>
            </a:r>
            <a:r>
              <a:rPr lang="it-IT" dirty="0" err="1"/>
              <a:t>Graph</a:t>
            </a:r>
            <a:r>
              <a:rPr lang="it-IT" dirty="0"/>
              <a:t> (log)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Foglio1!$B$2:$B$6</c:f>
              <c:numCache>
                <c:formatCode>General</c:formatCode>
                <c:ptCount val="5"/>
                <c:pt idx="0">
                  <c:v>15.180999999999999</c:v>
                </c:pt>
                <c:pt idx="1">
                  <c:v>1.919</c:v>
                </c:pt>
                <c:pt idx="2">
                  <c:v>0.82799999999999996</c:v>
                </c:pt>
                <c:pt idx="3">
                  <c:v>0.14199999999999999</c:v>
                </c:pt>
                <c:pt idx="4">
                  <c:v>5.0000000000000001E-3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45-44B9-BB9E-BC83E77A1BB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Foglio1!$C$2:$C$6</c:f>
              <c:numCache>
                <c:formatCode>General</c:formatCode>
                <c:ptCount val="5"/>
                <c:pt idx="0">
                  <c:v>15.933999999999999</c:v>
                </c:pt>
                <c:pt idx="1">
                  <c:v>1.494</c:v>
                </c:pt>
                <c:pt idx="2">
                  <c:v>0.90300000000000002</c:v>
                </c:pt>
                <c:pt idx="3">
                  <c:v>0.183</c:v>
                </c:pt>
                <c:pt idx="4">
                  <c:v>4.0000000000000001E-3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45-44B9-BB9E-BC83E77A1BB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Queue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dLbls>
            <c:delete val="1"/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Foglio1!$D$2:$D$6</c:f>
              <c:numCache>
                <c:formatCode>General</c:formatCode>
                <c:ptCount val="5"/>
                <c:pt idx="0">
                  <c:v>16.193999999999999</c:v>
                </c:pt>
                <c:pt idx="1">
                  <c:v>1.33</c:v>
                </c:pt>
                <c:pt idx="2">
                  <c:v>0.78800000000000003</c:v>
                </c:pt>
                <c:pt idx="3">
                  <c:v>0.161</c:v>
                </c:pt>
                <c:pt idx="4">
                  <c:v>4.0000000000000001E-3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45-44B9-BB9E-BC83E77A1BB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 M Arcs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CA-4E7B-BD95-7A0685EDE8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750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CA-4E7B-BD95-7A0685EDE8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500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CA-4E7B-BD95-7A0685EDE8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250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CA-4E7B-BD95-7A0685EDE87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15,6 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CA-4E7B-BD95-7A0685EDE8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Foglio1!$A$2:$A$6</c:f>
              <c:numCache>
                <c:formatCode>General</c:formatCode>
                <c:ptCount val="5"/>
                <c:pt idx="0">
                  <c:v>125</c:v>
                </c:pt>
                <c:pt idx="1">
                  <c:v>93.75</c:v>
                </c:pt>
                <c:pt idx="2">
                  <c:v>62.5</c:v>
                </c:pt>
                <c:pt idx="3">
                  <c:v>31.25</c:v>
                </c:pt>
                <c:pt idx="4">
                  <c:v>1.9530000000000001</c:v>
                </c:pt>
              </c:numCache>
            </c:numRef>
          </c:xVal>
          <c:yVal>
            <c:numRef>
              <c:f>Foglio1!$E$2:$E$6</c:f>
              <c:numCache>
                <c:formatCode>General</c:formatCode>
                <c:ptCount val="5"/>
                <c:pt idx="0">
                  <c:v>33.997</c:v>
                </c:pt>
                <c:pt idx="1">
                  <c:v>4.4029999999999996</c:v>
                </c:pt>
                <c:pt idx="2">
                  <c:v>2.5110000000000001</c:v>
                </c:pt>
                <c:pt idx="3">
                  <c:v>0.68300000000000005</c:v>
                </c:pt>
                <c:pt idx="4">
                  <c:v>4.0000000000000001E-3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45-44B9-BB9E-BC83E77A1B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67470639"/>
        <c:axId val="392004575"/>
      </c:scatterChart>
      <c:valAx>
        <c:axId val="2067470639"/>
        <c:scaling>
          <c:orientation val="minMax"/>
          <c:max val="12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Nodes</a:t>
                </a:r>
                <a:r>
                  <a:rPr lang="it-IT" baseline="0" dirty="0"/>
                  <a:t> (K)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2004575"/>
        <c:crossesAt val="1.0000000000000002E-3"/>
        <c:crossBetween val="midCat"/>
        <c:majorUnit val="31"/>
        <c:minorUnit val="31"/>
      </c:valAx>
      <c:valAx>
        <c:axId val="392004575"/>
        <c:scaling>
          <c:logBase val="2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baseline="0" dirty="0"/>
                  <a:t> Time (log)</a:t>
                </a:r>
              </a:p>
            </c:rich>
          </c:tx>
          <c:layout>
            <c:manualLayout>
              <c:xMode val="edge"/>
              <c:yMode val="edge"/>
              <c:x val="1.4583333333333334E-2"/>
              <c:y val="0.34240305118110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674706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5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5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74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30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47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21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62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2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0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35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2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62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3366"/>
                </a:solidFill>
              </a:defRPr>
            </a:lvl1pPr>
            <a:lvl2pPr lvl="1">
              <a:buNone/>
              <a:defRPr>
                <a:solidFill>
                  <a:srgbClr val="003366"/>
                </a:solidFill>
              </a:defRPr>
            </a:lvl2pPr>
            <a:lvl3pPr lvl="2">
              <a:buNone/>
              <a:defRPr>
                <a:solidFill>
                  <a:srgbClr val="003366"/>
                </a:solidFill>
              </a:defRPr>
            </a:lvl3pPr>
            <a:lvl4pPr lvl="3">
              <a:buNone/>
              <a:defRPr>
                <a:solidFill>
                  <a:srgbClr val="003366"/>
                </a:solidFill>
              </a:defRPr>
            </a:lvl4pPr>
            <a:lvl5pPr lvl="4">
              <a:buNone/>
              <a:defRPr>
                <a:solidFill>
                  <a:srgbClr val="003366"/>
                </a:solidFill>
              </a:defRPr>
            </a:lvl5pPr>
            <a:lvl6pPr lvl="5">
              <a:buNone/>
              <a:defRPr>
                <a:solidFill>
                  <a:srgbClr val="003366"/>
                </a:solidFill>
              </a:defRPr>
            </a:lvl6pPr>
            <a:lvl7pPr lvl="6">
              <a:buNone/>
              <a:defRPr>
                <a:solidFill>
                  <a:srgbClr val="003366"/>
                </a:solidFill>
              </a:defRPr>
            </a:lvl7pPr>
            <a:lvl8pPr lvl="7">
              <a:buNone/>
              <a:defRPr>
                <a:solidFill>
                  <a:srgbClr val="003366"/>
                </a:solidFill>
              </a:defRPr>
            </a:lvl8pPr>
            <a:lvl9pPr lvl="8">
              <a:buNone/>
              <a:defRPr>
                <a:solidFill>
                  <a:srgbClr val="0033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2521091" y="4274079"/>
            <a:ext cx="60345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-IT" b="0" dirty="0" err="1">
                <a:solidFill>
                  <a:srgbClr val="003366"/>
                </a:solidFill>
              </a:rPr>
              <a:t>Graph</a:t>
            </a:r>
            <a:r>
              <a:rPr lang="it-IT" b="0" dirty="0">
                <a:solidFill>
                  <a:srgbClr val="003366"/>
                </a:solidFill>
              </a:rPr>
              <a:t> Exploration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214500" y="5580870"/>
            <a:ext cx="87150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sz="2400" dirty="0">
                <a:solidFill>
                  <a:srgbClr val="003366"/>
                </a:solidFill>
              </a:rPr>
              <a:t>Paolo Trilli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37" name="Google Shape;37;p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/>
        </p:nvSpPr>
        <p:spPr>
          <a:xfrm>
            <a:off x="3296158" y="111132"/>
            <a:ext cx="56928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it-IT" sz="2400" dirty="0" err="1">
                <a:solidFill>
                  <a:srgbClr val="003366"/>
                </a:solidFill>
              </a:rPr>
              <a:t>September</a:t>
            </a:r>
            <a:r>
              <a:rPr lang="it-IT" sz="2400" dirty="0">
                <a:solidFill>
                  <a:srgbClr val="003366"/>
                </a:solidFill>
              </a:rPr>
              <a:t> 2019</a:t>
            </a:r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27772" y="6545155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>
                <a:solidFill>
                  <a:srgbClr val="003366"/>
                </a:solidFill>
              </a:rPr>
              <a:t>1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858" y="3561345"/>
            <a:ext cx="1078387" cy="1078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53;p9">
            <a:extLst>
              <a:ext uri="{FF2B5EF4-FFF2-40B4-BE49-F238E27FC236}">
                <a16:creationId xmlns:a16="http://schemas.microsoft.com/office/drawing/2014/main" id="{B4205B4B-A39C-47D4-AB4F-47848ECA0779}"/>
              </a:ext>
            </a:extLst>
          </p:cNvPr>
          <p:cNvSpPr txBox="1">
            <a:spLocks/>
          </p:cNvSpPr>
          <p:nvPr/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>
                <a:solidFill>
                  <a:srgbClr val="003366"/>
                </a:solidFill>
              </a:rPr>
              <a:t>Parallel Programming</a:t>
            </a:r>
            <a:endParaRPr lang="it-IT" sz="1300" b="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BFS </a:t>
            </a:r>
            <a:r>
              <a:rPr lang="it-IT" sz="3000" dirty="0" err="1">
                <a:solidFill>
                  <a:srgbClr val="003366"/>
                </a:solidFill>
              </a:rPr>
              <a:t>methods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implementation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F5DB5D-CB77-4000-972B-29DF0F00FB02}"/>
              </a:ext>
            </a:extLst>
          </p:cNvPr>
          <p:cNvSpPr txBox="1"/>
          <p:nvPr/>
        </p:nvSpPr>
        <p:spPr>
          <a:xfrm>
            <a:off x="691549" y="2262417"/>
            <a:ext cx="3596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current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next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neighbours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(x)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inserts element x at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pop()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removes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first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front() 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access the first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4D2451-3C7A-4BBD-B293-503C761CE4B0}"/>
              </a:ext>
            </a:extLst>
          </p:cNvPr>
          <p:cNvSpPr txBox="1"/>
          <p:nvPr/>
        </p:nvSpPr>
        <p:spPr>
          <a:xfrm>
            <a:off x="4856087" y="2262416"/>
            <a:ext cx="3596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vector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current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vector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next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vector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neighbours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&lt;int&gt;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private_next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push_back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(x)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adds element x to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index 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6A6596-7904-4DE0-BE6B-B171DA5F70DA}"/>
              </a:ext>
            </a:extLst>
          </p:cNvPr>
          <p:cNvSpPr txBox="1"/>
          <p:nvPr/>
        </p:nvSpPr>
        <p:spPr>
          <a:xfrm>
            <a:off x="691548" y="4450673"/>
            <a:ext cx="7973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way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trivial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easy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parallelize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Doesn’t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additional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structure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cycle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algorithm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checks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equal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one, 	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one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currents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F619C4-DB89-4AB6-95B6-C0B7D9188A9E}"/>
              </a:ext>
            </a:extLst>
          </p:cNvPr>
          <p:cNvSpPr txBox="1"/>
          <p:nvPr/>
        </p:nvSpPr>
        <p:spPr>
          <a:xfrm>
            <a:off x="695323" y="997488"/>
            <a:ext cx="624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stored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exploration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neighbours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stored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neighbours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stored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neighbours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visited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yet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147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Private </a:t>
            </a:r>
            <a:r>
              <a:rPr lang="it-IT" sz="3000" dirty="0" err="1">
                <a:solidFill>
                  <a:srgbClr val="003366"/>
                </a:solidFill>
              </a:rPr>
              <a:t>queue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E9492-FE94-4D82-B19C-EC0F8241C45A}"/>
              </a:ext>
            </a:extLst>
          </p:cNvPr>
          <p:cNvSpPr txBox="1"/>
          <p:nvPr/>
        </p:nvSpPr>
        <p:spPr>
          <a:xfrm>
            <a:off x="585014" y="1176873"/>
            <a:ext cx="8026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Without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private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stops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execution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every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time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more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thread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needs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push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shared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memory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8100" indent="0">
              <a:buNone/>
            </a:pP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private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needs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private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thread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doesn’t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stop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execution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until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last merge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are limited in size so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810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Private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implementation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28C1B43-C7AB-4152-B7E0-C3FD2404BA2D}"/>
              </a:ext>
            </a:extLst>
          </p:cNvPr>
          <p:cNvGrpSpPr/>
          <p:nvPr/>
        </p:nvGrpSpPr>
        <p:grpSpPr>
          <a:xfrm>
            <a:off x="860222" y="2935330"/>
            <a:ext cx="7043769" cy="1954381"/>
            <a:chOff x="860222" y="2935330"/>
            <a:chExt cx="7043769" cy="195438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209E84C-D9CA-40A1-844F-4B2702C9C78D}"/>
                </a:ext>
              </a:extLst>
            </p:cNvPr>
            <p:cNvSpPr txBox="1"/>
            <p:nvPr/>
          </p:nvSpPr>
          <p:spPr>
            <a:xfrm>
              <a:off x="860222" y="2935330"/>
              <a:ext cx="5939160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it-IT" sz="1100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LOOP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Neighbours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If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element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X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needs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to be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stored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Insert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X in private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</a:t>
              </a:r>
              <a:r>
                <a:rPr lang="it-IT" sz="1100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IF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size of private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greater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than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threshold</a:t>
              </a:r>
              <a:endParaRPr lang="it-IT" sz="11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</a:t>
              </a:r>
              <a:r>
                <a:rPr lang="it-IT" sz="1100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IF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not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locked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Lock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Push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all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private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into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Release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Lock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Push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all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private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into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Release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shared</a:t>
              </a:r>
              <a:r>
                <a:rPr lang="it-IT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it-IT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Parentesi graffa chiusa 11">
              <a:extLst>
                <a:ext uri="{FF2B5EF4-FFF2-40B4-BE49-F238E27FC236}">
                  <a16:creationId xmlns:a16="http://schemas.microsoft.com/office/drawing/2014/main" id="{E445E47D-B95A-4DF7-A9BB-4A1695845AA9}"/>
                </a:ext>
              </a:extLst>
            </p:cNvPr>
            <p:cNvSpPr/>
            <p:nvPr/>
          </p:nvSpPr>
          <p:spPr>
            <a:xfrm>
              <a:off x="4598175" y="3671759"/>
              <a:ext cx="178008" cy="646670"/>
            </a:xfrm>
            <a:prstGeom prst="rightBrace">
              <a:avLst>
                <a:gd name="adj1" fmla="val 29736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Parentesi graffa chiusa 21">
              <a:extLst>
                <a:ext uri="{FF2B5EF4-FFF2-40B4-BE49-F238E27FC236}">
                  <a16:creationId xmlns:a16="http://schemas.microsoft.com/office/drawing/2014/main" id="{9466D23B-EDFA-4925-88B8-905622435183}"/>
                </a:ext>
              </a:extLst>
            </p:cNvPr>
            <p:cNvSpPr/>
            <p:nvPr/>
          </p:nvSpPr>
          <p:spPr>
            <a:xfrm>
              <a:off x="3855237" y="4371848"/>
              <a:ext cx="178008" cy="455513"/>
            </a:xfrm>
            <a:prstGeom prst="rightBrace">
              <a:avLst>
                <a:gd name="adj1" fmla="val 29736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9794633-6720-4CE4-BA6B-47901B2FC097}"/>
                </a:ext>
              </a:extLst>
            </p:cNvPr>
            <p:cNvSpPr txBox="1"/>
            <p:nvPr/>
          </p:nvSpPr>
          <p:spPr>
            <a:xfrm>
              <a:off x="4799365" y="3697983"/>
              <a:ext cx="23854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pushes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shared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queue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only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used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from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another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;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used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will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try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next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iteration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the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cycle</a:t>
              </a:r>
              <a:endParaRPr lang="it-IT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046BE75-76DC-444D-BB5F-E580FF656C5B}"/>
                </a:ext>
              </a:extLst>
            </p:cNvPr>
            <p:cNvSpPr txBox="1"/>
            <p:nvPr/>
          </p:nvSpPr>
          <p:spPr>
            <a:xfrm>
              <a:off x="4079179" y="4404015"/>
              <a:ext cx="3824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case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blocks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the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execution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other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but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there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are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few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elements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private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queue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threashold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choosen</a:t>
              </a:r>
              <a:r>
                <a:rPr lang="it-IT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small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72796D-4937-4FB0-A5CB-573D6288701F}"/>
              </a:ext>
            </a:extLst>
          </p:cNvPr>
          <p:cNvSpPr txBox="1"/>
          <p:nvPr/>
        </p:nvSpPr>
        <p:spPr>
          <a:xfrm>
            <a:off x="585014" y="5287162"/>
            <a:ext cx="8177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Choice of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threshold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small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like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locks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big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like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merging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end of the loop. 	                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graphs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I’ve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choosen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20.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204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 err="1">
                <a:solidFill>
                  <a:srgbClr val="003366"/>
                </a:solidFill>
              </a:rPr>
              <a:t>Pros</a:t>
            </a:r>
            <a:r>
              <a:rPr lang="it-IT" sz="3000" dirty="0">
                <a:solidFill>
                  <a:srgbClr val="003366"/>
                </a:solidFill>
              </a:rPr>
              <a:t> and Cons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9014A4AD-B223-4016-889F-9107DA875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14411"/>
              </p:ext>
            </p:extLst>
          </p:nvPr>
        </p:nvGraphicFramePr>
        <p:xfrm>
          <a:off x="463113" y="1600276"/>
          <a:ext cx="8217774" cy="2298538"/>
        </p:xfrm>
        <a:graphic>
          <a:graphicData uri="http://schemas.openxmlformats.org/drawingml/2006/table">
            <a:tbl>
              <a:tblPr firstRow="1" bandRow="1">
                <a:tableStyleId>{55A4F41D-277A-4D1B-9D1D-2D696B723511}</a:tableStyleId>
              </a:tblPr>
              <a:tblGrid>
                <a:gridCol w="1462787">
                  <a:extLst>
                    <a:ext uri="{9D8B030D-6E8A-4147-A177-3AD203B41FA5}">
                      <a16:colId xmlns:a16="http://schemas.microsoft.com/office/drawing/2014/main" val="3912922842"/>
                    </a:ext>
                  </a:extLst>
                </a:gridCol>
                <a:gridCol w="242103">
                  <a:extLst>
                    <a:ext uri="{9D8B030D-6E8A-4147-A177-3AD203B41FA5}">
                      <a16:colId xmlns:a16="http://schemas.microsoft.com/office/drawing/2014/main" val="1912090117"/>
                    </a:ext>
                  </a:extLst>
                </a:gridCol>
                <a:gridCol w="3134543">
                  <a:extLst>
                    <a:ext uri="{9D8B030D-6E8A-4147-A177-3AD203B41FA5}">
                      <a16:colId xmlns:a16="http://schemas.microsoft.com/office/drawing/2014/main" val="2754886038"/>
                    </a:ext>
                  </a:extLst>
                </a:gridCol>
                <a:gridCol w="243798">
                  <a:extLst>
                    <a:ext uri="{9D8B030D-6E8A-4147-A177-3AD203B41FA5}">
                      <a16:colId xmlns:a16="http://schemas.microsoft.com/office/drawing/2014/main" val="824164314"/>
                    </a:ext>
                  </a:extLst>
                </a:gridCol>
                <a:gridCol w="3134543">
                  <a:extLst>
                    <a:ext uri="{9D8B030D-6E8A-4147-A177-3AD203B41FA5}">
                      <a16:colId xmlns:a16="http://schemas.microsoft.com/office/drawing/2014/main" val="1796625036"/>
                    </a:ext>
                  </a:extLst>
                </a:gridCol>
              </a:tblGrid>
              <a:tr h="356020">
                <a:tc>
                  <a:txBody>
                    <a:bodyPr/>
                    <a:lstStyle/>
                    <a:p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</a:t>
                      </a:r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44301" marR="44301" marT="44301" marB="4430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Cons:</a:t>
                      </a:r>
                    </a:p>
                  </a:txBody>
                  <a:tcPr marL="44301" marR="44301" marT="44301" marB="4430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57400"/>
                  </a:ext>
                </a:extLst>
              </a:tr>
              <a:tr h="507780">
                <a:tc>
                  <a:txBody>
                    <a:bodyPr/>
                    <a:lstStyle/>
                    <a:p>
                      <a:pPr algn="r"/>
                      <a:r>
                        <a:rPr lang="it-IT" sz="1300" b="1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Sequential</a:t>
                      </a:r>
                      <a:r>
                        <a:rPr lang="it-IT" sz="1300" b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b="1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it-IT" sz="1300" b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it-IT" sz="1400" b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to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</a:t>
                      </a: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performances for small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graphs</a:t>
                      </a: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Worst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performances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among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implementations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big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graphs</a:t>
                      </a: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38994"/>
                  </a:ext>
                </a:extLst>
              </a:tr>
              <a:tr h="717369">
                <a:tc>
                  <a:txBody>
                    <a:bodyPr/>
                    <a:lstStyle/>
                    <a:p>
                      <a:pPr algn="r"/>
                      <a:r>
                        <a:rPr lang="it-IT" sz="1300" b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 </a:t>
                      </a:r>
                      <a:r>
                        <a:rPr lang="it-IT" sz="1300" b="1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it-IT" sz="1300" b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it-IT" sz="1400" b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too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many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nodes</a:t>
                      </a: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Bad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performances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many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nodes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be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saved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the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due to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access time</a:t>
                      </a: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273907"/>
                  </a:ext>
                </a:extLst>
              </a:tr>
              <a:tr h="717369">
                <a:tc>
                  <a:txBody>
                    <a:bodyPr/>
                    <a:lstStyle/>
                    <a:p>
                      <a:pPr algn="r"/>
                      <a:r>
                        <a:rPr lang="it-IT" sz="1300" b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</a:t>
                      </a:r>
                      <a:r>
                        <a:rPr lang="it-IT" sz="1300" b="1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it-IT" sz="1300" b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it-IT" sz="1400" b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thanks to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sequential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storage of the array</a:t>
                      </a: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needs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traverse a O(N) array,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also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few</a:t>
                      </a:r>
                      <a:r>
                        <a:rPr lang="it-IT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3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nodes</a:t>
                      </a:r>
                      <a:endParaRPr lang="it-IT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301" marR="44301" marT="44301" marB="44301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6916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177949-D18D-42B3-9DDB-E6E645710405}"/>
              </a:ext>
            </a:extLst>
          </p:cNvPr>
          <p:cNvSpPr txBox="1"/>
          <p:nvPr/>
        </p:nvSpPr>
        <p:spPr>
          <a:xfrm>
            <a:off x="463112" y="4671575"/>
            <a:ext cx="835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can take the best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decide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one to use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Hybrid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it-IT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State machine </a:t>
            </a:r>
            <a:r>
              <a:rPr lang="it-IT" sz="3000" dirty="0" err="1">
                <a:solidFill>
                  <a:srgbClr val="003366"/>
                </a:solidFill>
              </a:rPr>
              <a:t>implementation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1EDF8D5-00F0-45B0-8E80-09E4FA0AA49D}"/>
              </a:ext>
            </a:extLst>
          </p:cNvPr>
          <p:cNvGrpSpPr/>
          <p:nvPr/>
        </p:nvGrpSpPr>
        <p:grpSpPr>
          <a:xfrm>
            <a:off x="4097700" y="1646845"/>
            <a:ext cx="4353533" cy="3848398"/>
            <a:chOff x="2395232" y="1537655"/>
            <a:chExt cx="4353533" cy="3848398"/>
          </a:xfrm>
        </p:grpSpPr>
        <p:pic>
          <p:nvPicPr>
            <p:cNvPr id="3" name="Immagine 2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E627E2D4-02AC-48E5-86F2-7371416BC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5232" y="1832732"/>
              <a:ext cx="4353533" cy="3553321"/>
            </a:xfrm>
            <a:prstGeom prst="rect">
              <a:avLst/>
            </a:prstGeom>
          </p:spPr>
        </p:pic>
        <p:sp>
          <p:nvSpPr>
            <p:cNvPr id="8" name="Freccia circolare 7">
              <a:extLst>
                <a:ext uri="{FF2B5EF4-FFF2-40B4-BE49-F238E27FC236}">
                  <a16:creationId xmlns:a16="http://schemas.microsoft.com/office/drawing/2014/main" id="{7A46A9DC-A728-41DD-BD48-051EA9FC29BD}"/>
                </a:ext>
              </a:extLst>
            </p:cNvPr>
            <p:cNvSpPr/>
            <p:nvPr/>
          </p:nvSpPr>
          <p:spPr>
            <a:xfrm flipH="1">
              <a:off x="3149220" y="1735272"/>
              <a:ext cx="2305052" cy="1126832"/>
            </a:xfrm>
            <a:prstGeom prst="circularArrow">
              <a:avLst>
                <a:gd name="adj1" fmla="val 0"/>
                <a:gd name="adj2" fmla="val 283615"/>
                <a:gd name="adj3" fmla="val 20775921"/>
                <a:gd name="adj4" fmla="val 11485174"/>
                <a:gd name="adj5" fmla="val 833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30449CA-79C5-4546-80BD-5BF45A4F498D}"/>
                </a:ext>
              </a:extLst>
            </p:cNvPr>
            <p:cNvSpPr txBox="1"/>
            <p:nvPr/>
          </p:nvSpPr>
          <p:spPr>
            <a:xfrm>
              <a:off x="3815824" y="1537655"/>
              <a:ext cx="1235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|Next| &lt; T</a:t>
              </a:r>
              <a:r>
                <a:rPr lang="it-IT" baseline="-25000" dirty="0"/>
                <a:t>1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0EF6A1-3549-4762-A16A-04B066F18566}"/>
              </a:ext>
            </a:extLst>
          </p:cNvPr>
          <p:cNvSpPr txBox="1"/>
          <p:nvPr/>
        </p:nvSpPr>
        <p:spPr>
          <a:xfrm>
            <a:off x="841308" y="3220886"/>
            <a:ext cx="344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Small state machine:</a:t>
            </a:r>
          </a:p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switch case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5C84E9D-36B0-4CCF-9E40-E11EF0EEC861}"/>
              </a:ext>
            </a:extLst>
          </p:cNvPr>
          <p:cNvSpPr txBox="1"/>
          <p:nvPr/>
        </p:nvSpPr>
        <p:spPr>
          <a:xfrm>
            <a:off x="837450" y="1333811"/>
            <a:ext cx="3072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arrow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come back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state from Queue state:</a:t>
            </a:r>
          </a:p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dimention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Next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small,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useful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last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RMAT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small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02FDA53-7713-459D-995A-25FD5961FD21}"/>
              </a:ext>
            </a:extLst>
          </p:cNvPr>
          <p:cNvSpPr txBox="1"/>
          <p:nvPr/>
        </p:nvSpPr>
        <p:spPr>
          <a:xfrm>
            <a:off x="841309" y="4570240"/>
            <a:ext cx="3331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N.B.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heuristic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know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advance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performs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guess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61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ER </a:t>
            </a:r>
            <a:r>
              <a:rPr lang="it-IT" sz="3000" dirty="0" err="1">
                <a:solidFill>
                  <a:srgbClr val="003366"/>
                </a:solidFill>
              </a:rPr>
              <a:t>Graph</a:t>
            </a:r>
            <a:r>
              <a:rPr lang="it-IT" sz="3000" dirty="0">
                <a:solidFill>
                  <a:srgbClr val="003366"/>
                </a:solidFill>
              </a:rPr>
              <a:t> performances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34A8D80-C110-4A54-8575-FD763CF78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9397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433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ER </a:t>
            </a:r>
            <a:r>
              <a:rPr lang="it-IT" sz="3000" dirty="0" err="1">
                <a:solidFill>
                  <a:srgbClr val="003366"/>
                </a:solidFill>
              </a:rPr>
              <a:t>Graph</a:t>
            </a:r>
            <a:r>
              <a:rPr lang="it-IT" sz="3000" dirty="0">
                <a:solidFill>
                  <a:srgbClr val="003366"/>
                </a:solidFill>
              </a:rPr>
              <a:t> performances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34A8D80-C110-4A54-8575-FD763CF78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7094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9075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RMAT </a:t>
            </a:r>
            <a:r>
              <a:rPr lang="it-IT" sz="3000" dirty="0" err="1">
                <a:solidFill>
                  <a:srgbClr val="003366"/>
                </a:solidFill>
              </a:rPr>
              <a:t>Graph</a:t>
            </a:r>
            <a:r>
              <a:rPr lang="it-IT" sz="3000" dirty="0">
                <a:solidFill>
                  <a:srgbClr val="003366"/>
                </a:solidFill>
              </a:rPr>
              <a:t> performances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34A8D80-C110-4A54-8575-FD763CF78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9178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5581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RMAT </a:t>
            </a:r>
            <a:r>
              <a:rPr lang="it-IT" sz="3000" dirty="0" err="1">
                <a:solidFill>
                  <a:srgbClr val="003366"/>
                </a:solidFill>
              </a:rPr>
              <a:t>Graph</a:t>
            </a:r>
            <a:r>
              <a:rPr lang="it-IT" sz="3000" dirty="0">
                <a:solidFill>
                  <a:srgbClr val="003366"/>
                </a:solidFill>
              </a:rPr>
              <a:t> performances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34A8D80-C110-4A54-8575-FD763CF78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127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7187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3F47A38-DE07-435D-B385-CF7E359B954C}"/>
              </a:ext>
            </a:extLst>
          </p:cNvPr>
          <p:cNvSpPr txBox="1"/>
          <p:nvPr/>
        </p:nvSpPr>
        <p:spPr>
          <a:xfrm>
            <a:off x="7373086" y="2665703"/>
            <a:ext cx="961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DFFDD"/>
                </a:solidFill>
              </a:rPr>
              <a:t>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490806-F845-4CCB-B143-ED3F4A2BFA2E}"/>
              </a:ext>
            </a:extLst>
          </p:cNvPr>
          <p:cNvSpPr txBox="1"/>
          <p:nvPr/>
        </p:nvSpPr>
        <p:spPr>
          <a:xfrm>
            <a:off x="7373087" y="2662096"/>
            <a:ext cx="71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noFill/>
              </a:rPr>
              <a:t>4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8DF7353-0C0C-4AC7-8DC1-28C5479B6AEF}"/>
              </a:ext>
            </a:extLst>
          </p:cNvPr>
          <p:cNvSpPr txBox="1"/>
          <p:nvPr/>
        </p:nvSpPr>
        <p:spPr>
          <a:xfrm>
            <a:off x="7373088" y="2662095"/>
            <a:ext cx="65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noFill/>
              </a:rPr>
              <a:t>3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E1F2495-6154-4983-A473-FDC51A3CAB03}"/>
              </a:ext>
            </a:extLst>
          </p:cNvPr>
          <p:cNvSpPr txBox="1"/>
          <p:nvPr/>
        </p:nvSpPr>
        <p:spPr>
          <a:xfrm>
            <a:off x="7373088" y="2665028"/>
            <a:ext cx="55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noFill/>
              </a:rPr>
              <a:t>2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E44FAE7-EC96-4A50-B74C-F5284ED137F0}"/>
              </a:ext>
            </a:extLst>
          </p:cNvPr>
          <p:cNvSpPr txBox="1"/>
          <p:nvPr/>
        </p:nvSpPr>
        <p:spPr>
          <a:xfrm>
            <a:off x="7373088" y="2662094"/>
            <a:ext cx="37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 err="1">
                <a:solidFill>
                  <a:srgbClr val="003366"/>
                </a:solidFill>
              </a:rPr>
              <a:t>Problem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description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cxnSp>
        <p:nvCxnSpPr>
          <p:cNvPr id="30" name="Connettore diritto con freccia 29">
            <a:extLst>
              <a:ext uri="{FF2B5EF4-FFF2-40B4-BE49-F238E27FC236}">
                <a16:creationId xmlns:a16="http://schemas.microsoft.com/office/drawing/2014/main" id="{AAB76BDB-9E6B-5841-9B56-12B3D37DDA52}"/>
              </a:ext>
            </a:extLst>
          </p:cNvPr>
          <p:cNvCxnSpPr>
            <a:cxnSpLocks/>
            <a:stCxn id="4" idx="7"/>
            <a:endCxn id="26" idx="2"/>
          </p:cNvCxnSpPr>
          <p:nvPr/>
        </p:nvCxnSpPr>
        <p:spPr>
          <a:xfrm flipV="1">
            <a:off x="1903756" y="2387973"/>
            <a:ext cx="779922" cy="375879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con freccia 32">
            <a:extLst>
              <a:ext uri="{FF2B5EF4-FFF2-40B4-BE49-F238E27FC236}">
                <a16:creationId xmlns:a16="http://schemas.microsoft.com/office/drawing/2014/main" id="{9BD0A304-705A-4B48-B20C-54FF431B563B}"/>
              </a:ext>
            </a:extLst>
          </p:cNvPr>
          <p:cNvCxnSpPr>
            <a:cxnSpLocks/>
            <a:stCxn id="4" idx="5"/>
            <a:endCxn id="27" idx="2"/>
          </p:cNvCxnSpPr>
          <p:nvPr/>
        </p:nvCxnSpPr>
        <p:spPr>
          <a:xfrm>
            <a:off x="1903756" y="3087765"/>
            <a:ext cx="779921" cy="318523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con freccia 36">
            <a:extLst>
              <a:ext uri="{FF2B5EF4-FFF2-40B4-BE49-F238E27FC236}">
                <a16:creationId xmlns:a16="http://schemas.microsoft.com/office/drawing/2014/main" id="{F78D3E5C-E4BA-B54A-AD55-A001BD55434D}"/>
              </a:ext>
            </a:extLst>
          </p:cNvPr>
          <p:cNvCxnSpPr>
            <a:cxnSpLocks/>
            <a:stCxn id="26" idx="7"/>
            <a:endCxn id="25" idx="2"/>
          </p:cNvCxnSpPr>
          <p:nvPr/>
        </p:nvCxnSpPr>
        <p:spPr>
          <a:xfrm flipV="1">
            <a:off x="3074676" y="1925584"/>
            <a:ext cx="682021" cy="300432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con freccia 42">
            <a:extLst>
              <a:ext uri="{FF2B5EF4-FFF2-40B4-BE49-F238E27FC236}">
                <a16:creationId xmlns:a16="http://schemas.microsoft.com/office/drawing/2014/main" id="{8EDBE676-1A70-8A47-8405-524245E32A0F}"/>
              </a:ext>
            </a:extLst>
          </p:cNvPr>
          <p:cNvCxnSpPr>
            <a:cxnSpLocks/>
            <a:stCxn id="27" idx="6"/>
            <a:endCxn id="28" idx="3"/>
          </p:cNvCxnSpPr>
          <p:nvPr/>
        </p:nvCxnSpPr>
        <p:spPr>
          <a:xfrm flipV="1">
            <a:off x="3141760" y="3087765"/>
            <a:ext cx="682022" cy="318523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con freccia 61">
            <a:extLst>
              <a:ext uri="{FF2B5EF4-FFF2-40B4-BE49-F238E27FC236}">
                <a16:creationId xmlns:a16="http://schemas.microsoft.com/office/drawing/2014/main" id="{DBAA002E-CDBC-B844-836E-E6E6FBB9FFC7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>
          <a:xfrm>
            <a:off x="3141761" y="2387973"/>
            <a:ext cx="682021" cy="375879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con freccia 65">
            <a:extLst>
              <a:ext uri="{FF2B5EF4-FFF2-40B4-BE49-F238E27FC236}">
                <a16:creationId xmlns:a16="http://schemas.microsoft.com/office/drawing/2014/main" id="{4827AD13-EEAF-C449-9B35-83FD7E3607CC}"/>
              </a:ext>
            </a:extLst>
          </p:cNvPr>
          <p:cNvCxnSpPr>
            <a:cxnSpLocks/>
            <a:stCxn id="28" idx="6"/>
            <a:endCxn id="29" idx="3"/>
          </p:cNvCxnSpPr>
          <p:nvPr/>
        </p:nvCxnSpPr>
        <p:spPr>
          <a:xfrm flipV="1">
            <a:off x="4214780" y="2549929"/>
            <a:ext cx="864914" cy="375880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con freccia 69">
            <a:extLst>
              <a:ext uri="{FF2B5EF4-FFF2-40B4-BE49-F238E27FC236}">
                <a16:creationId xmlns:a16="http://schemas.microsoft.com/office/drawing/2014/main" id="{6E16A7E3-9E2A-244C-97DF-62F02F87CA93}"/>
              </a:ext>
            </a:extLst>
          </p:cNvPr>
          <p:cNvCxnSpPr>
            <a:cxnSpLocks/>
            <a:stCxn id="25" idx="6"/>
            <a:endCxn id="29" idx="1"/>
          </p:cNvCxnSpPr>
          <p:nvPr/>
        </p:nvCxnSpPr>
        <p:spPr>
          <a:xfrm>
            <a:off x="4214780" y="1925584"/>
            <a:ext cx="864914" cy="300432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con freccia 81">
            <a:extLst>
              <a:ext uri="{FF2B5EF4-FFF2-40B4-BE49-F238E27FC236}">
                <a16:creationId xmlns:a16="http://schemas.microsoft.com/office/drawing/2014/main" id="{E7616207-8B26-5B41-A8EB-27DBD22FA4E3}"/>
              </a:ext>
            </a:extLst>
          </p:cNvPr>
          <p:cNvCxnSpPr>
            <a:cxnSpLocks/>
            <a:stCxn id="27" idx="5"/>
            <a:endCxn id="77" idx="2"/>
          </p:cNvCxnSpPr>
          <p:nvPr/>
        </p:nvCxnSpPr>
        <p:spPr>
          <a:xfrm>
            <a:off x="3074675" y="3568244"/>
            <a:ext cx="682022" cy="227781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con freccia 85">
            <a:extLst>
              <a:ext uri="{FF2B5EF4-FFF2-40B4-BE49-F238E27FC236}">
                <a16:creationId xmlns:a16="http://schemas.microsoft.com/office/drawing/2014/main" id="{07EBD081-D1AB-9146-B5BB-E79ACC43E4A6}"/>
              </a:ext>
            </a:extLst>
          </p:cNvPr>
          <p:cNvCxnSpPr>
            <a:cxnSpLocks/>
            <a:stCxn id="25" idx="5"/>
            <a:endCxn id="79" idx="1"/>
          </p:cNvCxnSpPr>
          <p:nvPr/>
        </p:nvCxnSpPr>
        <p:spPr>
          <a:xfrm>
            <a:off x="4147695" y="2087540"/>
            <a:ext cx="931999" cy="1088445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con freccia 89">
            <a:extLst>
              <a:ext uri="{FF2B5EF4-FFF2-40B4-BE49-F238E27FC236}">
                <a16:creationId xmlns:a16="http://schemas.microsoft.com/office/drawing/2014/main" id="{A76864A1-45AA-CD4A-A7CC-C981D473C0C2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4214780" y="3499898"/>
            <a:ext cx="864914" cy="296127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diritto con freccia 93">
            <a:extLst>
              <a:ext uri="{FF2B5EF4-FFF2-40B4-BE49-F238E27FC236}">
                <a16:creationId xmlns:a16="http://schemas.microsoft.com/office/drawing/2014/main" id="{897B7B8D-2671-EA41-8517-3EF626923EC6}"/>
              </a:ext>
            </a:extLst>
          </p:cNvPr>
          <p:cNvCxnSpPr>
            <a:cxnSpLocks/>
            <a:stCxn id="77" idx="0"/>
            <a:endCxn id="28" idx="4"/>
          </p:cNvCxnSpPr>
          <p:nvPr/>
        </p:nvCxnSpPr>
        <p:spPr>
          <a:xfrm flipV="1">
            <a:off x="3985739" y="3154850"/>
            <a:ext cx="0" cy="412133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con freccia 97">
            <a:extLst>
              <a:ext uri="{FF2B5EF4-FFF2-40B4-BE49-F238E27FC236}">
                <a16:creationId xmlns:a16="http://schemas.microsoft.com/office/drawing/2014/main" id="{27A401F6-AB11-0A48-804B-CC40269D52EC}"/>
              </a:ext>
            </a:extLst>
          </p:cNvPr>
          <p:cNvCxnSpPr>
            <a:cxnSpLocks/>
            <a:stCxn id="27" idx="0"/>
            <a:endCxn id="25" idx="3"/>
          </p:cNvCxnSpPr>
          <p:nvPr/>
        </p:nvCxnSpPr>
        <p:spPr>
          <a:xfrm flipV="1">
            <a:off x="2912719" y="2087540"/>
            <a:ext cx="911063" cy="1089706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diritto con freccia 101">
            <a:extLst>
              <a:ext uri="{FF2B5EF4-FFF2-40B4-BE49-F238E27FC236}">
                <a16:creationId xmlns:a16="http://schemas.microsoft.com/office/drawing/2014/main" id="{69BF98FF-6BFC-EA44-ADCE-71FF633C0A02}"/>
              </a:ext>
            </a:extLst>
          </p:cNvPr>
          <p:cNvCxnSpPr>
            <a:cxnSpLocks/>
            <a:stCxn id="79" idx="0"/>
            <a:endCxn id="29" idx="4"/>
          </p:cNvCxnSpPr>
          <p:nvPr/>
        </p:nvCxnSpPr>
        <p:spPr>
          <a:xfrm flipV="1">
            <a:off x="5241651" y="2617014"/>
            <a:ext cx="0" cy="491886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324D167E-3DE4-DB43-A7AC-612AF945FC21}"/>
              </a:ext>
            </a:extLst>
          </p:cNvPr>
          <p:cNvSpPr/>
          <p:nvPr/>
        </p:nvSpPr>
        <p:spPr>
          <a:xfrm>
            <a:off x="1806028" y="4914623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ED6D7EFD-0271-9944-A8C8-DC5AB542F9F0}"/>
              </a:ext>
            </a:extLst>
          </p:cNvPr>
          <p:cNvSpPr/>
          <p:nvPr/>
        </p:nvSpPr>
        <p:spPr>
          <a:xfrm>
            <a:off x="2264111" y="4914622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3C9E2829-3850-9B4C-B903-FB369D044BAF}"/>
              </a:ext>
            </a:extLst>
          </p:cNvPr>
          <p:cNvSpPr/>
          <p:nvPr/>
        </p:nvSpPr>
        <p:spPr>
          <a:xfrm>
            <a:off x="2722194" y="4914622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2B6EBEB8-DCAC-F242-B097-F6348E3FC298}"/>
              </a:ext>
            </a:extLst>
          </p:cNvPr>
          <p:cNvSpPr/>
          <p:nvPr/>
        </p:nvSpPr>
        <p:spPr>
          <a:xfrm>
            <a:off x="3180277" y="4914622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11FA7C28-6CA3-A04B-B4D7-1E31228FA4C7}"/>
              </a:ext>
            </a:extLst>
          </p:cNvPr>
          <p:cNvSpPr/>
          <p:nvPr/>
        </p:nvSpPr>
        <p:spPr>
          <a:xfrm>
            <a:off x="3638360" y="4914622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E4FFF6A-C0CF-2D41-9396-E448E049508C}"/>
              </a:ext>
            </a:extLst>
          </p:cNvPr>
          <p:cNvSpPr/>
          <p:nvPr/>
        </p:nvSpPr>
        <p:spPr>
          <a:xfrm>
            <a:off x="4096443" y="4914622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FA36ED74-4775-AF4C-88BB-3A9D897F51CD}"/>
              </a:ext>
            </a:extLst>
          </p:cNvPr>
          <p:cNvSpPr/>
          <p:nvPr/>
        </p:nvSpPr>
        <p:spPr>
          <a:xfrm>
            <a:off x="4554526" y="4914622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4B542E0F-6471-194D-8B38-CEAD23A1EC91}"/>
              </a:ext>
            </a:extLst>
          </p:cNvPr>
          <p:cNvSpPr/>
          <p:nvPr/>
        </p:nvSpPr>
        <p:spPr>
          <a:xfrm>
            <a:off x="5012609" y="4914622"/>
            <a:ext cx="458083" cy="458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A28E8F0-C8C7-394A-BBFB-70D42A44032D}"/>
              </a:ext>
            </a:extLst>
          </p:cNvPr>
          <p:cNvSpPr/>
          <p:nvPr/>
        </p:nvSpPr>
        <p:spPr>
          <a:xfrm>
            <a:off x="1512758" y="2696767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1A86A17-660A-1B40-9360-1C4BB9E96E38}"/>
              </a:ext>
            </a:extLst>
          </p:cNvPr>
          <p:cNvSpPr/>
          <p:nvPr/>
        </p:nvSpPr>
        <p:spPr>
          <a:xfrm>
            <a:off x="3756697" y="1696542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FB1621C-19C5-A643-8912-DE7D5CFD849F}"/>
              </a:ext>
            </a:extLst>
          </p:cNvPr>
          <p:cNvSpPr/>
          <p:nvPr/>
        </p:nvSpPr>
        <p:spPr>
          <a:xfrm>
            <a:off x="2683678" y="2158931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E9DBEE31-2521-1049-9E50-99E6B1A54E62}"/>
              </a:ext>
            </a:extLst>
          </p:cNvPr>
          <p:cNvSpPr/>
          <p:nvPr/>
        </p:nvSpPr>
        <p:spPr>
          <a:xfrm>
            <a:off x="2683677" y="3177246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73A87C0-4571-4444-A4BC-25460BA21B1E}"/>
              </a:ext>
            </a:extLst>
          </p:cNvPr>
          <p:cNvSpPr/>
          <p:nvPr/>
        </p:nvSpPr>
        <p:spPr>
          <a:xfrm>
            <a:off x="3756697" y="2696767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5B232F17-F97B-C148-A5C1-862463ADFBCF}"/>
              </a:ext>
            </a:extLst>
          </p:cNvPr>
          <p:cNvSpPr/>
          <p:nvPr/>
        </p:nvSpPr>
        <p:spPr>
          <a:xfrm>
            <a:off x="5012609" y="2158931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CE074C2D-9C9F-294D-B99F-363782D49A06}"/>
              </a:ext>
            </a:extLst>
          </p:cNvPr>
          <p:cNvSpPr/>
          <p:nvPr/>
        </p:nvSpPr>
        <p:spPr>
          <a:xfrm>
            <a:off x="3756697" y="3566983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>
                    <a:lumMod val="10000"/>
                  </a:schemeClr>
                </a:solidFill>
              </a:rPr>
              <a:t>7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3EB0F6D5-46B2-8644-9E6F-33D03DDA4468}"/>
              </a:ext>
            </a:extLst>
          </p:cNvPr>
          <p:cNvSpPr/>
          <p:nvPr/>
        </p:nvSpPr>
        <p:spPr>
          <a:xfrm>
            <a:off x="5012609" y="3108900"/>
            <a:ext cx="458083" cy="4580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bg1">
                    <a:lumMod val="10000"/>
                  </a:schemeClr>
                </a:solidFill>
              </a:rPr>
              <a:t>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F8C680-C4CC-443D-98C0-3CABDA272432}"/>
              </a:ext>
            </a:extLst>
          </p:cNvPr>
          <p:cNvSpPr txBox="1"/>
          <p:nvPr/>
        </p:nvSpPr>
        <p:spPr>
          <a:xfrm>
            <a:off x="698139" y="1857041"/>
            <a:ext cx="14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Graph</a:t>
            </a:r>
            <a:r>
              <a:rPr lang="it-IT" dirty="0"/>
              <a:t>(N,E) =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0C03F7-1612-410D-B4FD-533D660C1CF9}"/>
              </a:ext>
            </a:extLst>
          </p:cNvPr>
          <p:cNvSpPr txBox="1"/>
          <p:nvPr/>
        </p:nvSpPr>
        <p:spPr>
          <a:xfrm>
            <a:off x="698139" y="4980528"/>
            <a:ext cx="16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Levels</a:t>
            </a:r>
            <a:r>
              <a:rPr lang="it-IT" dirty="0"/>
              <a:t>[N] =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781CBD-A6AF-43DB-BFF7-90D27A0D9FA6}"/>
              </a:ext>
            </a:extLst>
          </p:cNvPr>
          <p:cNvSpPr txBox="1"/>
          <p:nvPr/>
        </p:nvSpPr>
        <p:spPr>
          <a:xfrm>
            <a:off x="6146131" y="2662096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6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8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2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6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8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2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2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8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1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6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41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4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47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0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6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59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62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65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68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4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9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5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8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1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2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5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8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4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7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0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9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2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5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8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4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7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0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6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9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2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9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3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7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7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1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5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1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3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4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7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40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43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5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4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9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2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8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3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4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7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0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4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7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9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0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3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6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9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1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2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7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8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0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1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3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4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6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7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9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0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4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7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8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9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1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2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5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2" grpId="0"/>
      <p:bldP spid="2" grpId="1"/>
      <p:bldP spid="45" grpId="0"/>
      <p:bldP spid="45" grpId="1"/>
      <p:bldP spid="46" grpId="0"/>
      <p:bldP spid="46" grpId="1"/>
      <p:bldP spid="54" grpId="0"/>
      <p:bldP spid="109" grpId="0" animBg="1"/>
      <p:bldP spid="111" grpId="0" animBg="1"/>
      <p:bldP spid="113" grpId="0" animBg="1"/>
      <p:bldP spid="115" grpId="0" animBg="1"/>
      <p:bldP spid="117" grpId="0" animBg="1"/>
      <p:bldP spid="119" grpId="0" animBg="1"/>
      <p:bldP spid="121" grpId="0" animBg="1"/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Hardware </a:t>
            </a:r>
            <a:r>
              <a:rPr lang="it-IT" sz="3000" dirty="0" err="1">
                <a:solidFill>
                  <a:srgbClr val="003366"/>
                </a:solidFill>
              </a:rPr>
              <a:t>Specifications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EB22C7-0D47-45D1-AC95-E53A7DC81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585" y="1562015"/>
            <a:ext cx="4582164" cy="1752845"/>
          </a:xfrm>
          <a:prstGeom prst="rect">
            <a:avLst/>
          </a:prstGeom>
        </p:spPr>
      </p:pic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053B3E9-7C46-43B4-94EE-7F0150EF8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937" y="3711816"/>
            <a:ext cx="4597774" cy="167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Compiler </a:t>
            </a:r>
            <a:r>
              <a:rPr lang="it-IT" sz="3000" dirty="0" err="1">
                <a:solidFill>
                  <a:srgbClr val="003366"/>
                </a:solidFill>
              </a:rPr>
              <a:t>Specifications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AC216D-5E17-4D18-B13C-4710F021B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231" y="2795499"/>
            <a:ext cx="616353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 err="1">
                <a:solidFill>
                  <a:srgbClr val="003366"/>
                </a:solidFill>
              </a:rPr>
              <a:t>Graph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structure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DB38D3-CB3B-43D6-BC07-5CF69F93EB76}"/>
              </a:ext>
            </a:extLst>
          </p:cNvPr>
          <p:cNvSpPr txBox="1"/>
          <p:nvPr/>
        </p:nvSpPr>
        <p:spPr>
          <a:xfrm>
            <a:off x="2949085" y="1540585"/>
            <a:ext cx="3245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Erdős-Rényi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uniformly random: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model uniformly and randomly picks M pairs of nodes out of N nodes and creates edges between them.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04F587-67E9-44A9-96E8-ED248DADA021}"/>
              </a:ext>
            </a:extLst>
          </p:cNvPr>
          <p:cNvSpPr txBox="1"/>
          <p:nvPr/>
        </p:nvSpPr>
        <p:spPr>
          <a:xfrm>
            <a:off x="547350" y="5123445"/>
            <a:ext cx="535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of our generators came from a graph library called SNAP.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parameters of the RMAT graph have been used default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EFFCDBC-2DC4-4688-9644-111BDB132928}"/>
              </a:ext>
            </a:extLst>
          </p:cNvPr>
          <p:cNvGrpSpPr/>
          <p:nvPr/>
        </p:nvGrpSpPr>
        <p:grpSpPr>
          <a:xfrm>
            <a:off x="691549" y="1540585"/>
            <a:ext cx="1844621" cy="2331901"/>
            <a:chOff x="6587646" y="1073204"/>
            <a:chExt cx="1844621" cy="2331901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37F1E61A-1349-43B6-8A6F-FA255431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436" y="1348107"/>
              <a:ext cx="1841831" cy="2056998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4E7CF9F-F377-409B-98EC-D96DA21BCC5E}"/>
                </a:ext>
              </a:extLst>
            </p:cNvPr>
            <p:cNvSpPr txBox="1"/>
            <p:nvPr/>
          </p:nvSpPr>
          <p:spPr>
            <a:xfrm>
              <a:off x="6587646" y="1073204"/>
              <a:ext cx="18418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ER </a:t>
              </a:r>
              <a:r>
                <a:rPr lang="it-IT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graph</a:t>
              </a:r>
              <a:endParaRPr lang="it-IT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FC65141-A927-49FE-A86D-894C18FC0E98}"/>
              </a:ext>
            </a:extLst>
          </p:cNvPr>
          <p:cNvGrpSpPr/>
          <p:nvPr/>
        </p:nvGrpSpPr>
        <p:grpSpPr>
          <a:xfrm>
            <a:off x="6607827" y="1540585"/>
            <a:ext cx="1841832" cy="2738118"/>
            <a:chOff x="4191655" y="3406660"/>
            <a:chExt cx="1841832" cy="2738118"/>
          </a:xfrm>
        </p:grpSpPr>
        <p:pic>
          <p:nvPicPr>
            <p:cNvPr id="18" name="Immagine 17" descr="Immagine che contiene nero, elettronico, schermo&#10;&#10;Descrizione generata automaticamente">
              <a:extLst>
                <a:ext uri="{FF2B5EF4-FFF2-40B4-BE49-F238E27FC236}">
                  <a16:creationId xmlns:a16="http://schemas.microsoft.com/office/drawing/2014/main" id="{63BD20D3-EFA8-4552-B05F-C3A23B0CD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1656" y="3671709"/>
              <a:ext cx="1841831" cy="2473069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3960996-6642-4675-A9D6-FE04CF353C79}"/>
                </a:ext>
              </a:extLst>
            </p:cNvPr>
            <p:cNvSpPr txBox="1"/>
            <p:nvPr/>
          </p:nvSpPr>
          <p:spPr>
            <a:xfrm>
              <a:off x="4191655" y="3406660"/>
              <a:ext cx="18418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RMAT </a:t>
              </a:r>
              <a:r>
                <a:rPr lang="it-IT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graph</a:t>
              </a:r>
              <a:endParaRPr lang="it-IT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CF101E3-F9ED-4D13-8478-2BE2C7B96CD5}"/>
              </a:ext>
            </a:extLst>
          </p:cNvPr>
          <p:cNvSpPr txBox="1"/>
          <p:nvPr/>
        </p:nvSpPr>
        <p:spPr>
          <a:xfrm>
            <a:off x="2949085" y="2923443"/>
            <a:ext cx="3280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RMAT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produces a so-called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scalefree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graph, characterized by its skewed degree distribution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fractal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community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1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cumento 213">
            <a:extLst>
              <a:ext uri="{FF2B5EF4-FFF2-40B4-BE49-F238E27FC236}">
                <a16:creationId xmlns:a16="http://schemas.microsoft.com/office/drawing/2014/main" id="{0FE45151-A769-B745-BE13-BBEC51FC40D5}"/>
              </a:ext>
            </a:extLst>
          </p:cNvPr>
          <p:cNvSpPr/>
          <p:nvPr/>
        </p:nvSpPr>
        <p:spPr>
          <a:xfrm>
            <a:off x="6393554" y="1345129"/>
            <a:ext cx="2365778" cy="436832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2" name="Documento 211">
            <a:extLst>
              <a:ext uri="{FF2B5EF4-FFF2-40B4-BE49-F238E27FC236}">
                <a16:creationId xmlns:a16="http://schemas.microsoft.com/office/drawing/2014/main" id="{9FEBA17F-CF59-A048-AC03-0AAF8CE9E6A9}"/>
              </a:ext>
            </a:extLst>
          </p:cNvPr>
          <p:cNvSpPr/>
          <p:nvPr/>
        </p:nvSpPr>
        <p:spPr>
          <a:xfrm>
            <a:off x="6238519" y="1484054"/>
            <a:ext cx="2368225" cy="436832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Nuvola 145">
            <a:extLst>
              <a:ext uri="{FF2B5EF4-FFF2-40B4-BE49-F238E27FC236}">
                <a16:creationId xmlns:a16="http://schemas.microsoft.com/office/drawing/2014/main" id="{B3C89A67-05E0-B045-9867-D2290D5CC6CC}"/>
              </a:ext>
            </a:extLst>
          </p:cNvPr>
          <p:cNvSpPr/>
          <p:nvPr/>
        </p:nvSpPr>
        <p:spPr>
          <a:xfrm rot="10800000" flipH="1" flipV="1">
            <a:off x="3530096" y="1259907"/>
            <a:ext cx="2245768" cy="465174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SHARED MEMORY</a:t>
            </a:r>
          </a:p>
        </p:txBody>
      </p:sp>
      <p:sp>
        <p:nvSpPr>
          <p:cNvPr id="145" name="Documento 144">
            <a:extLst>
              <a:ext uri="{FF2B5EF4-FFF2-40B4-BE49-F238E27FC236}">
                <a16:creationId xmlns:a16="http://schemas.microsoft.com/office/drawing/2014/main" id="{0E33BB80-9D95-2045-BD48-1DEC1F7E0F03}"/>
              </a:ext>
            </a:extLst>
          </p:cNvPr>
          <p:cNvSpPr/>
          <p:nvPr/>
        </p:nvSpPr>
        <p:spPr>
          <a:xfrm>
            <a:off x="6083485" y="1659455"/>
            <a:ext cx="2368225" cy="436832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err="1">
                <a:solidFill>
                  <a:schemeClr val="accent2">
                    <a:lumMod val="75000"/>
                  </a:schemeClr>
                </a:solidFill>
              </a:rPr>
              <a:t>THREADS</a:t>
            </a:r>
            <a:endParaRPr lang="it-IT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err="1">
                <a:solidFill>
                  <a:srgbClr val="003366"/>
                </a:solidFill>
              </a:rPr>
              <a:t>Parallel</a:t>
            </a:r>
            <a:r>
              <a:rPr lang="it-IT" sz="3000">
                <a:solidFill>
                  <a:srgbClr val="003366"/>
                </a:solidFill>
              </a:rPr>
              <a:t> </a:t>
            </a:r>
            <a:r>
              <a:rPr lang="it-IT" sz="3000" err="1">
                <a:solidFill>
                  <a:srgbClr val="003366"/>
                </a:solidFill>
              </a:rPr>
              <a:t>graph</a:t>
            </a:r>
            <a:r>
              <a:rPr lang="it-IT" sz="3000">
                <a:solidFill>
                  <a:srgbClr val="003366"/>
                </a:solidFill>
              </a:rPr>
              <a:t> import</a:t>
            </a:r>
            <a:endParaRPr sz="300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1C9A3105-48E0-EB4B-9119-9E465D3612CA}"/>
              </a:ext>
            </a:extLst>
          </p:cNvPr>
          <p:cNvSpPr/>
          <p:nvPr/>
        </p:nvSpPr>
        <p:spPr>
          <a:xfrm>
            <a:off x="447508" y="1739205"/>
            <a:ext cx="2841099" cy="3181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>
                <a:solidFill>
                  <a:schemeClr val="accent2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839EB89E-484D-8444-A8DD-B6F9541E91D6}"/>
              </a:ext>
            </a:extLst>
          </p:cNvPr>
          <p:cNvSpPr/>
          <p:nvPr/>
        </p:nvSpPr>
        <p:spPr>
          <a:xfrm>
            <a:off x="2659194" y="2536918"/>
            <a:ext cx="492802" cy="4928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.txt</a:t>
            </a:r>
          </a:p>
        </p:txBody>
      </p:sp>
      <p:sp>
        <p:nvSpPr>
          <p:cNvPr id="122" name="Dati memorizzati 121">
            <a:extLst>
              <a:ext uri="{FF2B5EF4-FFF2-40B4-BE49-F238E27FC236}">
                <a16:creationId xmlns:a16="http://schemas.microsoft.com/office/drawing/2014/main" id="{C1A87560-96DB-3148-9747-59359E470CC2}"/>
              </a:ext>
            </a:extLst>
          </p:cNvPr>
          <p:cNvSpPr/>
          <p:nvPr/>
        </p:nvSpPr>
        <p:spPr>
          <a:xfrm flipH="1">
            <a:off x="3866642" y="2821586"/>
            <a:ext cx="1416157" cy="53695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QUEUE</a:t>
            </a:r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AA44E5C7-ECA3-9845-8915-7B6946E71974}"/>
              </a:ext>
            </a:extLst>
          </p:cNvPr>
          <p:cNvSpPr/>
          <p:nvPr/>
        </p:nvSpPr>
        <p:spPr>
          <a:xfrm>
            <a:off x="852094" y="2530568"/>
            <a:ext cx="1464020" cy="511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1"/>
                </a:solidFill>
              </a:rPr>
              <a:t>Read</a:t>
            </a:r>
            <a:r>
              <a:rPr lang="it-IT">
                <a:solidFill>
                  <a:schemeClr val="tx1"/>
                </a:solidFill>
              </a:rPr>
              <a:t> from file</a:t>
            </a: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3B08D0AD-2446-9341-AA6C-64A4ED399A7C}"/>
              </a:ext>
            </a:extLst>
          </p:cNvPr>
          <p:cNvSpPr/>
          <p:nvPr/>
        </p:nvSpPr>
        <p:spPr>
          <a:xfrm>
            <a:off x="6503340" y="2818961"/>
            <a:ext cx="1464020" cy="511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Pop from </a:t>
            </a:r>
            <a:r>
              <a:rPr lang="it-IT" err="1">
                <a:solidFill>
                  <a:schemeClr val="tx1"/>
                </a:solidFill>
              </a:rPr>
              <a:t>queue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875CB465-313B-C84C-9352-308AA17501F3}"/>
              </a:ext>
            </a:extLst>
          </p:cNvPr>
          <p:cNvSpPr/>
          <p:nvPr/>
        </p:nvSpPr>
        <p:spPr>
          <a:xfrm>
            <a:off x="852094" y="3675346"/>
            <a:ext cx="1464020" cy="511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Push in </a:t>
            </a:r>
            <a:r>
              <a:rPr lang="it-IT" err="1">
                <a:solidFill>
                  <a:schemeClr val="tx1"/>
                </a:solidFill>
              </a:rPr>
              <a:t>queue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29" name="Connettore diritto con freccia 128">
            <a:extLst>
              <a:ext uri="{FF2B5EF4-FFF2-40B4-BE49-F238E27FC236}">
                <a16:creationId xmlns:a16="http://schemas.microsoft.com/office/drawing/2014/main" id="{FD21D40D-67B2-294E-9ADF-4CC121FB87B2}"/>
              </a:ext>
            </a:extLst>
          </p:cNvPr>
          <p:cNvCxnSpPr>
            <a:cxnSpLocks/>
            <a:stCxn id="128" idx="3"/>
            <a:endCxn id="122" idx="3"/>
          </p:cNvCxnSpPr>
          <p:nvPr/>
        </p:nvCxnSpPr>
        <p:spPr>
          <a:xfrm flipV="1">
            <a:off x="2316114" y="3090065"/>
            <a:ext cx="1786554" cy="840868"/>
          </a:xfrm>
          <a:prstGeom prst="bentConnector3">
            <a:avLst>
              <a:gd name="adj1" fmla="val 61429"/>
            </a:avLst>
          </a:prstGeom>
          <a:ln>
            <a:solidFill>
              <a:schemeClr val="bg1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con freccia 131">
            <a:extLst>
              <a:ext uri="{FF2B5EF4-FFF2-40B4-BE49-F238E27FC236}">
                <a16:creationId xmlns:a16="http://schemas.microsoft.com/office/drawing/2014/main" id="{602C9030-3D2C-8B46-A559-5C9908FEB41A}"/>
              </a:ext>
            </a:extLst>
          </p:cNvPr>
          <p:cNvCxnSpPr>
            <a:cxnSpLocks/>
            <a:stCxn id="123" idx="2"/>
            <a:endCxn id="128" idx="0"/>
          </p:cNvCxnSpPr>
          <p:nvPr/>
        </p:nvCxnSpPr>
        <p:spPr>
          <a:xfrm>
            <a:off x="1584104" y="3041741"/>
            <a:ext cx="0" cy="63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con freccia 134">
            <a:extLst>
              <a:ext uri="{FF2B5EF4-FFF2-40B4-BE49-F238E27FC236}">
                <a16:creationId xmlns:a16="http://schemas.microsoft.com/office/drawing/2014/main" id="{8654E1DF-D9A3-434B-A076-3584AA7C342D}"/>
              </a:ext>
            </a:extLst>
          </p:cNvPr>
          <p:cNvCxnSpPr>
            <a:cxnSpLocks/>
            <a:stCxn id="121" idx="1"/>
            <a:endCxn id="123" idx="3"/>
          </p:cNvCxnSpPr>
          <p:nvPr/>
        </p:nvCxnSpPr>
        <p:spPr>
          <a:xfrm flipH="1">
            <a:off x="2316114" y="2783319"/>
            <a:ext cx="343080" cy="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diritto con freccia 137">
            <a:extLst>
              <a:ext uri="{FF2B5EF4-FFF2-40B4-BE49-F238E27FC236}">
                <a16:creationId xmlns:a16="http://schemas.microsoft.com/office/drawing/2014/main" id="{846161D1-1D03-824E-B51B-91A9540D3E0F}"/>
              </a:ext>
            </a:extLst>
          </p:cNvPr>
          <p:cNvCxnSpPr>
            <a:cxnSpLocks/>
            <a:stCxn id="122" idx="1"/>
            <a:endCxn id="125" idx="1"/>
          </p:cNvCxnSpPr>
          <p:nvPr/>
        </p:nvCxnSpPr>
        <p:spPr>
          <a:xfrm flipV="1">
            <a:off x="5282799" y="3074548"/>
            <a:ext cx="1220541" cy="155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Memoria interna 142">
            <a:extLst>
              <a:ext uri="{FF2B5EF4-FFF2-40B4-BE49-F238E27FC236}">
                <a16:creationId xmlns:a16="http://schemas.microsoft.com/office/drawing/2014/main" id="{FEFEEAF1-1122-5641-837C-1D37A888A111}"/>
              </a:ext>
            </a:extLst>
          </p:cNvPr>
          <p:cNvSpPr/>
          <p:nvPr/>
        </p:nvSpPr>
        <p:spPr>
          <a:xfrm>
            <a:off x="3988219" y="3690275"/>
            <a:ext cx="1261198" cy="1261198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it-IT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[][] </a:t>
            </a:r>
            <a:r>
              <a:rPr lang="it-IT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it-IT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8A957AEB-51DC-6F44-8633-D21E0F98DC6F}"/>
              </a:ext>
            </a:extLst>
          </p:cNvPr>
          <p:cNvCxnSpPr>
            <a:cxnSpLocks/>
            <a:stCxn id="128" idx="2"/>
            <a:endCxn id="123" idx="0"/>
          </p:cNvCxnSpPr>
          <p:nvPr/>
        </p:nvCxnSpPr>
        <p:spPr>
          <a:xfrm rot="5400000" flipH="1">
            <a:off x="756128" y="3358544"/>
            <a:ext cx="1655951" cy="12700"/>
          </a:xfrm>
          <a:prstGeom prst="bentConnector5">
            <a:avLst>
              <a:gd name="adj1" fmla="val -15691"/>
              <a:gd name="adj2" fmla="val 7317937"/>
              <a:gd name="adj3" fmla="val 1175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98C8F477-D32D-A14F-A6E5-3B81FE87B709}"/>
              </a:ext>
            </a:extLst>
          </p:cNvPr>
          <p:cNvSpPr/>
          <p:nvPr/>
        </p:nvSpPr>
        <p:spPr>
          <a:xfrm>
            <a:off x="6503340" y="4055925"/>
            <a:ext cx="1464020" cy="511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>
                <a:solidFill>
                  <a:schemeClr val="tx1"/>
                </a:solidFill>
              </a:rPr>
              <a:t>Insert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into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table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88" name="Connettore diritto con freccia 187">
            <a:extLst>
              <a:ext uri="{FF2B5EF4-FFF2-40B4-BE49-F238E27FC236}">
                <a16:creationId xmlns:a16="http://schemas.microsoft.com/office/drawing/2014/main" id="{47B65895-640E-ED48-9856-C0C111C63C49}"/>
              </a:ext>
            </a:extLst>
          </p:cNvPr>
          <p:cNvCxnSpPr>
            <a:cxnSpLocks/>
            <a:stCxn id="187" idx="1"/>
            <a:endCxn id="143" idx="3"/>
          </p:cNvCxnSpPr>
          <p:nvPr/>
        </p:nvCxnSpPr>
        <p:spPr>
          <a:xfrm flipH="1">
            <a:off x="5249417" y="4311512"/>
            <a:ext cx="1253923" cy="9362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a gomito 190">
            <a:extLst>
              <a:ext uri="{FF2B5EF4-FFF2-40B4-BE49-F238E27FC236}">
                <a16:creationId xmlns:a16="http://schemas.microsoft.com/office/drawing/2014/main" id="{2B4A10CB-F3BD-5C4C-8BD9-78A88AB275FD}"/>
              </a:ext>
            </a:extLst>
          </p:cNvPr>
          <p:cNvCxnSpPr>
            <a:cxnSpLocks/>
            <a:stCxn id="187" idx="2"/>
            <a:endCxn id="125" idx="0"/>
          </p:cNvCxnSpPr>
          <p:nvPr/>
        </p:nvCxnSpPr>
        <p:spPr>
          <a:xfrm rot="5400000" flipH="1">
            <a:off x="6361281" y="3693030"/>
            <a:ext cx="1748137" cy="12700"/>
          </a:xfrm>
          <a:prstGeom prst="bentConnector5">
            <a:avLst>
              <a:gd name="adj1" fmla="val -13077"/>
              <a:gd name="adj2" fmla="val -7436157"/>
              <a:gd name="adj3" fmla="val 113077"/>
            </a:avLst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diritto con freccia 194">
            <a:extLst>
              <a:ext uri="{FF2B5EF4-FFF2-40B4-BE49-F238E27FC236}">
                <a16:creationId xmlns:a16="http://schemas.microsoft.com/office/drawing/2014/main" id="{75682680-4B2F-C847-8B48-2ED1ABAB9B42}"/>
              </a:ext>
            </a:extLst>
          </p:cNvPr>
          <p:cNvCxnSpPr>
            <a:cxnSpLocks/>
            <a:stCxn id="125" idx="2"/>
            <a:endCxn id="187" idx="0"/>
          </p:cNvCxnSpPr>
          <p:nvPr/>
        </p:nvCxnSpPr>
        <p:spPr>
          <a:xfrm>
            <a:off x="7235350" y="3330134"/>
            <a:ext cx="0" cy="725791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9A70A9-DC7C-4BCD-9C0C-074FC985DFED}"/>
              </a:ext>
            </a:extLst>
          </p:cNvPr>
          <p:cNvSpPr txBox="1"/>
          <p:nvPr/>
        </p:nvSpPr>
        <p:spPr>
          <a:xfrm>
            <a:off x="2561366" y="3710858"/>
            <a:ext cx="77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it-IT" sz="10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CD8E90-5FC2-4209-B875-0B46774B9B25}"/>
              </a:ext>
            </a:extLst>
          </p:cNvPr>
          <p:cNvSpPr txBox="1"/>
          <p:nvPr/>
        </p:nvSpPr>
        <p:spPr>
          <a:xfrm>
            <a:off x="6037869" y="2824985"/>
            <a:ext cx="64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it-IT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29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 err="1">
                <a:solidFill>
                  <a:srgbClr val="003366"/>
                </a:solidFill>
              </a:rPr>
              <a:t>Parallel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graph</a:t>
            </a:r>
            <a:r>
              <a:rPr lang="it-IT" sz="3000" dirty="0">
                <a:solidFill>
                  <a:srgbClr val="003366"/>
                </a:solidFill>
              </a:rPr>
              <a:t> import performances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A6CFED2-1365-4845-A1BF-E12FF5D62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648323"/>
              </p:ext>
            </p:extLst>
          </p:nvPr>
        </p:nvGraphicFramePr>
        <p:xfrm>
          <a:off x="1333200" y="1617617"/>
          <a:ext cx="323879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F5DB5D-CB77-4000-972B-29DF0F00FB02}"/>
              </a:ext>
            </a:extLst>
          </p:cNvPr>
          <p:cNvSpPr txBox="1"/>
          <p:nvPr/>
        </p:nvSpPr>
        <p:spPr>
          <a:xfrm>
            <a:off x="5647358" y="1882281"/>
            <a:ext cx="22726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ER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125k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1M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from file,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arcs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must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RMAT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125k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1M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arcs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Directed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General </a:t>
            </a:r>
            <a:r>
              <a:rPr lang="it-IT" sz="3000" dirty="0" err="1">
                <a:solidFill>
                  <a:srgbClr val="003366"/>
                </a:solidFill>
              </a:rPr>
              <a:t>implementation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F5DB5D-CB77-4000-972B-29DF0F00FB02}"/>
              </a:ext>
            </a:extLst>
          </p:cNvPr>
          <p:cNvSpPr txBox="1"/>
          <p:nvPr/>
        </p:nvSpPr>
        <p:spPr>
          <a:xfrm>
            <a:off x="691549" y="1447411"/>
            <a:ext cx="76445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G(N,E)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some data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common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[N*N]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connecting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 to j, 		                    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[i*N + j]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bool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*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visited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new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bool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[N]  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tells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already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visited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short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*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new short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[N] 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visited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stores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from 			   the root.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saved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heap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matrix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memory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(N*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dimention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(pointer)) and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stored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sequentially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order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memory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misses for large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openMP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implement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parallelization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because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parts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needed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parallelized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cycles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document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partition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data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structures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thread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running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same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code 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different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data. </a:t>
            </a:r>
          </a:p>
        </p:txBody>
      </p:sp>
    </p:spTree>
    <p:extLst>
      <p:ext uri="{BB962C8B-B14F-4D97-AF65-F5344CB8AC3E}">
        <p14:creationId xmlns:p14="http://schemas.microsoft.com/office/powerpoint/2010/main" val="117081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3000" dirty="0">
                <a:solidFill>
                  <a:srgbClr val="003366"/>
                </a:solidFill>
              </a:rPr>
              <a:t>Save </a:t>
            </a:r>
            <a:r>
              <a:rPr lang="it-IT" sz="3000" dirty="0" err="1">
                <a:solidFill>
                  <a:srgbClr val="003366"/>
                </a:solidFill>
              </a:rPr>
              <a:t>without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conflicts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15000"/>
              </a:lnSpc>
              <a:buClr>
                <a:srgbClr val="003366"/>
              </a:buClr>
              <a:buSzPts val="1300"/>
            </a:pPr>
            <a:r>
              <a:rPr lang="it-IT" sz="1300" b="0" dirty="0" err="1">
                <a:solidFill>
                  <a:srgbClr val="003366"/>
                </a:solidFill>
              </a:rPr>
              <a:t>Parallel</a:t>
            </a:r>
            <a:r>
              <a:rPr lang="it-IT" sz="1300" b="0" dirty="0">
                <a:solidFill>
                  <a:srgbClr val="003366"/>
                </a:solidFill>
              </a:rPr>
              <a:t> Programming</a:t>
            </a:r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53927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3164BB9-A442-468F-9BDA-184ACC0575C7}"/>
              </a:ext>
            </a:extLst>
          </p:cNvPr>
          <p:cNvSpPr/>
          <p:nvPr/>
        </p:nvSpPr>
        <p:spPr>
          <a:xfrm>
            <a:off x="691549" y="1129014"/>
            <a:ext cx="49848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it-IT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pragma</a:t>
            </a:r>
            <a:r>
              <a:rPr lang="it-IT" sz="1200" dirty="0">
                <a:latin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</a:rPr>
              <a:t>omp</a:t>
            </a:r>
            <a:r>
              <a:rPr lang="it-IT" sz="1200" dirty="0">
                <a:latin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</a:rPr>
              <a:t>parallel</a:t>
            </a:r>
            <a:r>
              <a:rPr lang="it-IT" sz="1200" dirty="0"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it-IT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j = 0; j &lt; </a:t>
            </a:r>
            <a:r>
              <a:rPr lang="en-US" sz="1200" dirty="0" err="1">
                <a:latin typeface="Consolas" panose="020B0609020204030204" pitchFamily="49" charset="0"/>
              </a:rPr>
              <a:t>neighbours.size</a:t>
            </a:r>
            <a:r>
              <a:rPr lang="en-US" sz="1200" dirty="0"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latin typeface="Consolas" panose="020B0609020204030204" pitchFamily="49" charset="0"/>
              </a:rPr>
              <a:t>j++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latin typeface="Consolas" panose="020B0609020204030204" pitchFamily="49" charset="0"/>
              </a:rPr>
              <a:t> neigh = neighbours.at(j);</a:t>
            </a:r>
            <a:endParaRPr lang="it-IT" sz="1200" dirty="0"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it-I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 (!</a:t>
            </a:r>
            <a:r>
              <a:rPr lang="it-IT" sz="1200" dirty="0" err="1">
                <a:latin typeface="Consolas" panose="020B0609020204030204" pitchFamily="49" charset="0"/>
              </a:rPr>
              <a:t>visited</a:t>
            </a:r>
            <a:r>
              <a:rPr lang="it-IT" sz="1200" dirty="0">
                <a:latin typeface="Consolas" panose="020B0609020204030204" pitchFamily="49" charset="0"/>
              </a:rPr>
              <a:t>[</a:t>
            </a:r>
            <a:r>
              <a:rPr lang="it-IT" sz="1200" dirty="0" err="1">
                <a:latin typeface="Consolas" panose="020B0609020204030204" pitchFamily="49" charset="0"/>
              </a:rPr>
              <a:t>neigh</a:t>
            </a:r>
            <a:r>
              <a:rPr lang="it-IT" sz="1200" dirty="0">
                <a:latin typeface="Consolas" panose="020B0609020204030204" pitchFamily="49" charset="0"/>
              </a:rPr>
              <a:t>]) 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</a:rPr>
              <a:t>visited</a:t>
            </a:r>
            <a:r>
              <a:rPr lang="it-IT" sz="1200" dirty="0">
                <a:latin typeface="Consolas" panose="020B0609020204030204" pitchFamily="49" charset="0"/>
              </a:rPr>
              <a:t>[</a:t>
            </a:r>
            <a:r>
              <a:rPr lang="it-IT" sz="1200" dirty="0" err="1">
                <a:latin typeface="Consolas" panose="020B0609020204030204" pitchFamily="49" charset="0"/>
              </a:rPr>
              <a:t>neigh</a:t>
            </a:r>
            <a:r>
              <a:rPr lang="it-IT" sz="1200" dirty="0">
                <a:latin typeface="Consolas" panose="020B0609020204030204" pitchFamily="49" charset="0"/>
              </a:rPr>
              <a:t>] = </a:t>
            </a:r>
            <a:r>
              <a:rPr lang="it-I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      </a:t>
            </a:r>
            <a:r>
              <a:rPr lang="it-IT" sz="1200" dirty="0" err="1">
                <a:latin typeface="Consolas" panose="020B0609020204030204" pitchFamily="49" charset="0"/>
              </a:rPr>
              <a:t>lev</a:t>
            </a:r>
            <a:r>
              <a:rPr lang="it-IT" sz="1200" dirty="0">
                <a:latin typeface="Consolas" panose="020B0609020204030204" pitchFamily="49" charset="0"/>
              </a:rPr>
              <a:t>[</a:t>
            </a:r>
            <a:r>
              <a:rPr lang="it-IT" sz="1200" dirty="0" err="1">
                <a:latin typeface="Consolas" panose="020B0609020204030204" pitchFamily="49" charset="0"/>
              </a:rPr>
              <a:t>neigh</a:t>
            </a:r>
            <a:r>
              <a:rPr lang="it-IT" sz="1200" dirty="0">
                <a:latin typeface="Consolas" panose="020B0609020204030204" pitchFamily="49" charset="0"/>
              </a:rPr>
              <a:t>] = </a:t>
            </a:r>
            <a:r>
              <a:rPr lang="it-IT" sz="1200" dirty="0" err="1">
                <a:latin typeface="Consolas" panose="020B0609020204030204" pitchFamily="49" charset="0"/>
              </a:rPr>
              <a:t>level</a:t>
            </a:r>
            <a:r>
              <a:rPr lang="it-IT" sz="1200" dirty="0">
                <a:latin typeface="Consolas" panose="020B0609020204030204" pitchFamily="49" charset="0"/>
              </a:rPr>
              <a:t> + 1;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   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  <a:endParaRPr lang="it-IT" sz="120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4D915A9-554E-4C1A-A96E-9B43DEBD0B67}"/>
              </a:ext>
            </a:extLst>
          </p:cNvPr>
          <p:cNvGrpSpPr/>
          <p:nvPr/>
        </p:nvGrpSpPr>
        <p:grpSpPr>
          <a:xfrm>
            <a:off x="3290491" y="1759119"/>
            <a:ext cx="2563496" cy="553998"/>
            <a:chOff x="4598175" y="3773348"/>
            <a:chExt cx="2563496" cy="553998"/>
          </a:xfrm>
        </p:grpSpPr>
        <p:sp>
          <p:nvSpPr>
            <p:cNvPr id="14" name="Parentesi graffa chiusa 13">
              <a:extLst>
                <a:ext uri="{FF2B5EF4-FFF2-40B4-BE49-F238E27FC236}">
                  <a16:creationId xmlns:a16="http://schemas.microsoft.com/office/drawing/2014/main" id="{83F36FDA-78BA-44CC-9A31-6D7616353FC9}"/>
                </a:ext>
              </a:extLst>
            </p:cNvPr>
            <p:cNvSpPr/>
            <p:nvPr/>
          </p:nvSpPr>
          <p:spPr>
            <a:xfrm>
              <a:off x="4598175" y="3782267"/>
              <a:ext cx="178008" cy="536161"/>
            </a:xfrm>
            <a:prstGeom prst="rightBrace">
              <a:avLst>
                <a:gd name="adj1" fmla="val 29736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063CA9D-6779-4A3A-9152-230F11705C64}"/>
                </a:ext>
              </a:extLst>
            </p:cNvPr>
            <p:cNvSpPr txBox="1"/>
            <p:nvPr/>
          </p:nvSpPr>
          <p:spPr>
            <a:xfrm>
              <a:off x="4776183" y="3773348"/>
              <a:ext cx="238548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Warning!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can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happend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that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more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than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one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enters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the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with the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same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neigh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  <a:r>
                <a:rPr lang="it-IT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BB1C31-249E-4D56-82DE-335CB35B160C}"/>
              </a:ext>
            </a:extLst>
          </p:cNvPr>
          <p:cNvSpPr txBox="1"/>
          <p:nvPr/>
        </p:nvSpPr>
        <p:spPr>
          <a:xfrm>
            <a:off x="691549" y="2756107"/>
            <a:ext cx="6588140" cy="12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300" dirty="0" err="1"/>
              <a:t>It</a:t>
            </a:r>
            <a:r>
              <a:rPr lang="it-IT" sz="1300" dirty="0"/>
              <a:t> </a:t>
            </a:r>
            <a:r>
              <a:rPr lang="it-IT" sz="1300" dirty="0" err="1"/>
              <a:t>is</a:t>
            </a:r>
            <a:r>
              <a:rPr lang="it-IT" sz="1300" dirty="0"/>
              <a:t> </a:t>
            </a:r>
            <a:r>
              <a:rPr lang="it-IT" sz="1300" dirty="0" err="1"/>
              <a:t>really</a:t>
            </a:r>
            <a:r>
              <a:rPr lang="it-IT" sz="1300" dirty="0"/>
              <a:t> </a:t>
            </a:r>
            <a:r>
              <a:rPr lang="it-IT" sz="1300" dirty="0" err="1"/>
              <a:t>unlike</a:t>
            </a:r>
            <a:r>
              <a:rPr lang="it-IT" sz="1300" dirty="0"/>
              <a:t> to </a:t>
            </a:r>
            <a:r>
              <a:rPr lang="it-IT" sz="1300" dirty="0" err="1"/>
              <a:t>happend</a:t>
            </a:r>
            <a:r>
              <a:rPr lang="it-IT" sz="1300" dirty="0"/>
              <a:t>:</a:t>
            </a:r>
          </a:p>
          <a:p>
            <a:pPr>
              <a:lnSpc>
                <a:spcPct val="150000"/>
              </a:lnSpc>
            </a:pPr>
            <a:r>
              <a:rPr lang="it-IT" sz="1300" dirty="0"/>
              <a:t>     </a:t>
            </a:r>
            <a:r>
              <a:rPr lang="it-IT" sz="1300" dirty="0" err="1"/>
              <a:t>Graph</a:t>
            </a:r>
            <a:r>
              <a:rPr lang="it-IT" sz="1300" dirty="0"/>
              <a:t> </a:t>
            </a:r>
            <a:r>
              <a:rPr lang="it-IT" sz="1300" dirty="0" err="1"/>
              <a:t>used</a:t>
            </a:r>
            <a:r>
              <a:rPr lang="it-IT" sz="1300" dirty="0"/>
              <a:t> in the paper: 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G(N,E)</a:t>
            </a:r>
            <a:r>
              <a:rPr lang="it-IT" sz="1300" dirty="0"/>
              <a:t> with 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|N| = 32M </a:t>
            </a:r>
            <a:r>
              <a:rPr lang="it-IT" sz="1300" dirty="0"/>
              <a:t>and 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|E| = 256M</a:t>
            </a:r>
          </a:p>
          <a:p>
            <a:pPr>
              <a:lnSpc>
                <a:spcPct val="150000"/>
              </a:lnSpc>
            </a:pPr>
            <a:r>
              <a:rPr lang="it-IT" sz="1300" dirty="0"/>
              <a:t>          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EsN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= #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Edges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for single 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) = |E| / |N| = 8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         %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covered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from a 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=  </a:t>
            </a:r>
            <a:r>
              <a:rPr lang="it-IT" sz="1300" dirty="0" err="1">
                <a:latin typeface="Segoe UI" panose="020B0502040204020203" pitchFamily="34" charset="0"/>
                <a:cs typeface="Segoe UI" panose="020B0502040204020203" pitchFamily="34" charset="0"/>
              </a:rPr>
              <a:t>EsN</a:t>
            </a:r>
            <a:r>
              <a:rPr lang="it-IT" sz="1300" dirty="0">
                <a:latin typeface="Segoe UI" panose="020B0502040204020203" pitchFamily="34" charset="0"/>
                <a:cs typeface="Segoe UI" panose="020B0502040204020203" pitchFamily="34" charset="0"/>
              </a:rPr>
              <a:t> * 100 / (N – 1) ≈ 0,000025 %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A901D1-07C6-4482-B2D7-8630B4A77541}"/>
              </a:ext>
            </a:extLst>
          </p:cNvPr>
          <p:cNvSpPr txBox="1"/>
          <p:nvPr/>
        </p:nvSpPr>
        <p:spPr>
          <a:xfrm>
            <a:off x="691549" y="4430251"/>
            <a:ext cx="614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happend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378628-9D2A-4AF5-AB6E-398D595B5863}"/>
              </a:ext>
            </a:extLst>
          </p:cNvPr>
          <p:cNvSpPr txBox="1"/>
          <p:nvPr/>
        </p:nvSpPr>
        <p:spPr>
          <a:xfrm>
            <a:off x="691549" y="4752314"/>
            <a:ext cx="35963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times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processed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times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iteration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 The second time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processed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neighbours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already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set so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waste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 time.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3AB86CA-B137-438F-B379-E8E2115F0561}"/>
              </a:ext>
            </a:extLst>
          </p:cNvPr>
          <p:cNvSpPr txBox="1"/>
          <p:nvPr/>
        </p:nvSpPr>
        <p:spPr>
          <a:xfrm>
            <a:off x="4985517" y="4734361"/>
            <a:ext cx="3596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it-IT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writes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times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are no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other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side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effects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293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1309</Words>
  <Application>Microsoft Office PowerPoint</Application>
  <PresentationFormat>Presentazione su schermo (4:3)</PresentationFormat>
  <Paragraphs>256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Noto Sans Symbols</vt:lpstr>
      <vt:lpstr>Segoe UI</vt:lpstr>
      <vt:lpstr>Custom Theme</vt:lpstr>
      <vt:lpstr>Graph Exploration</vt:lpstr>
      <vt:lpstr>Problem description </vt:lpstr>
      <vt:lpstr>Hardware Specifications</vt:lpstr>
      <vt:lpstr>Compiler Specifications</vt:lpstr>
      <vt:lpstr>Graph structure</vt:lpstr>
      <vt:lpstr>Parallel graph import</vt:lpstr>
      <vt:lpstr>Parallel graph import performances</vt:lpstr>
      <vt:lpstr>General implementation</vt:lpstr>
      <vt:lpstr>Save without conflicts</vt:lpstr>
      <vt:lpstr>BFS methods implementation</vt:lpstr>
      <vt:lpstr>Private queue</vt:lpstr>
      <vt:lpstr>Pros and Cons</vt:lpstr>
      <vt:lpstr>State machine implementation</vt:lpstr>
      <vt:lpstr>ER Graph performances</vt:lpstr>
      <vt:lpstr>ER Graph performances</vt:lpstr>
      <vt:lpstr>RMAT Graph performances</vt:lpstr>
      <vt:lpstr>RMAT Graph performances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 Lab</dc:title>
  <dc:creator>Paolo Trilli</dc:creator>
  <cp:lastModifiedBy>Paolo Trilli</cp:lastModifiedBy>
  <cp:revision>14</cp:revision>
  <dcterms:modified xsi:type="dcterms:W3CDTF">2019-09-23T10:48:02Z</dcterms:modified>
</cp:coreProperties>
</file>