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8" r:id="rId2"/>
    <p:sldId id="259" r:id="rId3"/>
    <p:sldId id="286" r:id="rId4"/>
    <p:sldId id="287" r:id="rId5"/>
    <p:sldId id="292" r:id="rId6"/>
    <p:sldId id="293" r:id="rId7"/>
    <p:sldId id="305" r:id="rId8"/>
    <p:sldId id="322" r:id="rId9"/>
    <p:sldId id="331" r:id="rId10"/>
    <p:sldId id="306" r:id="rId11"/>
    <p:sldId id="332" r:id="rId12"/>
    <p:sldId id="321" r:id="rId13"/>
    <p:sldId id="317" r:id="rId14"/>
    <p:sldId id="318" r:id="rId15"/>
    <p:sldId id="319" r:id="rId16"/>
    <p:sldId id="289" r:id="rId17"/>
    <p:sldId id="260" r:id="rId18"/>
    <p:sldId id="264" r:id="rId19"/>
    <p:sldId id="333" r:id="rId20"/>
    <p:sldId id="261" r:id="rId21"/>
    <p:sldId id="270" r:id="rId22"/>
    <p:sldId id="324" r:id="rId23"/>
    <p:sldId id="271" r:id="rId24"/>
    <p:sldId id="294" r:id="rId25"/>
    <p:sldId id="272" r:id="rId26"/>
    <p:sldId id="295" r:id="rId27"/>
    <p:sldId id="334" r:id="rId28"/>
    <p:sldId id="274" r:id="rId29"/>
    <p:sldId id="329" r:id="rId30"/>
    <p:sldId id="335" r:id="rId31"/>
    <p:sldId id="299" r:id="rId32"/>
    <p:sldId id="301" r:id="rId33"/>
    <p:sldId id="302" r:id="rId34"/>
    <p:sldId id="303" r:id="rId35"/>
    <p:sldId id="304" r:id="rId36"/>
    <p:sldId id="308" r:id="rId37"/>
    <p:sldId id="309" r:id="rId38"/>
    <p:sldId id="330" r:id="rId39"/>
    <p:sldId id="311" r:id="rId40"/>
    <p:sldId id="336" r:id="rId41"/>
    <p:sldId id="326" r:id="rId42"/>
    <p:sldId id="327" r:id="rId43"/>
    <p:sldId id="325" r:id="rId44"/>
    <p:sldId id="313" r:id="rId45"/>
    <p:sldId id="314" r:id="rId46"/>
    <p:sldId id="315" r:id="rId47"/>
    <p:sldId id="328" r:id="rId48"/>
    <p:sldId id="316" r:id="rId49"/>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7A199FC-F69D-431A-BABF-361058390C0B}" type="datetimeFigureOut">
              <a:rPr lang="zh-CN" altLang="en-US" smtClean="0"/>
              <a:pPr/>
              <a:t>2024/5/13</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246346C-B7A0-4568-B89B-7C7A5D94A035}"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CFD4F7F-F136-4EDD-BEEA-70263DCF51CD}" type="datetimeFigureOut">
              <a:rPr lang="zh-CN" altLang="en-US" smtClean="0"/>
              <a:pPr/>
              <a:t>2024/5/13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D677ADA-F28C-4BC9-AF62-7E82D89E14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1"/>
          <p:cNvSpPr>
            <a:spLocks noGrp="1" noChangeArrowheads="1"/>
          </p:cNvSpPr>
          <p:nvPr>
            <p:ph type="sldNum" sz="quarter" idx="5"/>
          </p:nvPr>
        </p:nvSpPr>
        <p:spPr>
          <a:noFill/>
          <a:ln>
            <a:miter lim="800000"/>
            <a:headEnd/>
            <a:tailEnd/>
          </a:ln>
        </p:spPr>
        <p:txBody>
          <a:bodyPr/>
          <a:lstStyle/>
          <a:p>
            <a:fld id="{2D202154-3231-4D37-B655-3A0CFA330D71}" type="slidenum">
              <a:rPr lang="zh-CN" altLang="en-US" smtClean="0">
                <a:ea typeface="宋体" charset="-122"/>
              </a:rPr>
              <a:pPr/>
              <a:t>1</a:t>
            </a:fld>
            <a:endParaRPr lang="en-US" altLang="zh-CN">
              <a:ea typeface="宋体"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zh-CN" altLang="en-US">
                <a:ea typeface="宋体" charset="-122"/>
              </a:rPr>
              <a:t>解释：</a:t>
            </a:r>
            <a:r>
              <a:rPr lang="en-US" altLang="zh-CN">
                <a:ea typeface="宋体" charset="-122"/>
              </a:rPr>
              <a:t>M</a:t>
            </a:r>
            <a:r>
              <a:rPr lang="zh-CN" altLang="en-US">
                <a:ea typeface="宋体" charset="-122"/>
              </a:rPr>
              <a:t>函数文件（自变量，因变量）</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F142F-E77C-4EA5-8E9F-07D42F1A9416}" type="slidenum">
              <a:rPr lang="zh-CN" altLang="en-US"/>
              <a:pPr/>
              <a:t>45</a:t>
            </a:fld>
            <a:endParaRPr lang="en-US" altLang="zh-CN"/>
          </a:p>
        </p:txBody>
      </p:sp>
      <p:sp>
        <p:nvSpPr>
          <p:cNvPr id="2384898" name="Rectangle 2"/>
          <p:cNvSpPr>
            <a:spLocks noGrp="1" noRot="1" noChangeAspect="1" noChangeArrowheads="1" noTextEdit="1"/>
          </p:cNvSpPr>
          <p:nvPr>
            <p:ph type="sldImg"/>
          </p:nvPr>
        </p:nvSpPr>
        <p:spPr>
          <a:xfrm>
            <a:off x="919163" y="744538"/>
            <a:ext cx="4960937" cy="3722687"/>
          </a:xfrm>
          <a:ln/>
        </p:spPr>
      </p:sp>
      <p:sp>
        <p:nvSpPr>
          <p:cNvPr id="2384899" name="Rectangle 3"/>
          <p:cNvSpPr>
            <a:spLocks noGrp="1" noChangeArrowheads="1"/>
          </p:cNvSpPr>
          <p:nvPr>
            <p:ph type="body" idx="1"/>
          </p:nvPr>
        </p:nvSpPr>
        <p:spPr>
          <a:xfrm>
            <a:off x="905767" y="4716237"/>
            <a:ext cx="4986142" cy="4466715"/>
          </a:xfr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E4BA1C-A0A3-4BF5-8AFE-BD2158C19336}" type="slidenum">
              <a:rPr lang="zh-CN" altLang="en-US"/>
              <a:pPr/>
              <a:t>46</a:t>
            </a:fld>
            <a:endParaRPr lang="en-US" altLang="zh-CN"/>
          </a:p>
        </p:txBody>
      </p:sp>
      <p:sp>
        <p:nvSpPr>
          <p:cNvPr id="2386946" name="Rectangle 2"/>
          <p:cNvSpPr>
            <a:spLocks noGrp="1" noRot="1" noChangeAspect="1" noChangeArrowheads="1" noTextEdit="1"/>
          </p:cNvSpPr>
          <p:nvPr>
            <p:ph type="sldImg"/>
          </p:nvPr>
        </p:nvSpPr>
        <p:spPr>
          <a:xfrm>
            <a:off x="919163" y="744538"/>
            <a:ext cx="4960937" cy="3722687"/>
          </a:xfrm>
          <a:ln/>
        </p:spPr>
      </p:sp>
      <p:sp>
        <p:nvSpPr>
          <p:cNvPr id="2386947" name="Rectangle 3"/>
          <p:cNvSpPr>
            <a:spLocks noGrp="1" noChangeArrowheads="1"/>
          </p:cNvSpPr>
          <p:nvPr>
            <p:ph type="body" idx="1"/>
          </p:nvPr>
        </p:nvSpPr>
        <p:spPr>
          <a:xfrm>
            <a:off x="905767" y="4716237"/>
            <a:ext cx="4986142" cy="4466715"/>
          </a:xfr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E4BA1C-A0A3-4BF5-8AFE-BD2158C19336}" type="slidenum">
              <a:rPr lang="zh-CN" altLang="en-US"/>
              <a:pPr/>
              <a:t>47</a:t>
            </a:fld>
            <a:endParaRPr lang="en-US" altLang="zh-CN"/>
          </a:p>
        </p:txBody>
      </p:sp>
      <p:sp>
        <p:nvSpPr>
          <p:cNvPr id="2386946" name="Rectangle 2"/>
          <p:cNvSpPr>
            <a:spLocks noGrp="1" noRot="1" noChangeAspect="1" noChangeArrowheads="1" noTextEdit="1"/>
          </p:cNvSpPr>
          <p:nvPr>
            <p:ph type="sldImg"/>
          </p:nvPr>
        </p:nvSpPr>
        <p:spPr>
          <a:xfrm>
            <a:off x="919163" y="744538"/>
            <a:ext cx="4960937" cy="3722687"/>
          </a:xfrm>
          <a:ln/>
        </p:spPr>
      </p:sp>
      <p:sp>
        <p:nvSpPr>
          <p:cNvPr id="2386947" name="Rectangle 3"/>
          <p:cNvSpPr>
            <a:spLocks noGrp="1" noChangeArrowheads="1"/>
          </p:cNvSpPr>
          <p:nvPr>
            <p:ph type="body" idx="1"/>
          </p:nvPr>
        </p:nvSpPr>
        <p:spPr>
          <a:xfrm>
            <a:off x="905767" y="4716237"/>
            <a:ext cx="4986142" cy="4466715"/>
          </a:xfrm>
        </p:spPr>
        <p:txBody>
          <a:bodyPr/>
          <a:lstStyle/>
          <a:p>
            <a:endParaRPr lang="zh-CN" altLang="en-US"/>
          </a:p>
        </p:txBody>
      </p:sp>
    </p:spTree>
    <p:extLst>
      <p:ext uri="{BB962C8B-B14F-4D97-AF65-F5344CB8AC3E}">
        <p14:creationId xmlns:p14="http://schemas.microsoft.com/office/powerpoint/2010/main" val="412857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3672D-5A11-48BC-AC86-625F3E2B4FE7}" type="slidenum">
              <a:rPr lang="zh-CN" altLang="en-US"/>
              <a:pPr/>
              <a:t>48</a:t>
            </a:fld>
            <a:endParaRPr lang="en-US" altLang="zh-CN"/>
          </a:p>
        </p:txBody>
      </p:sp>
      <p:sp>
        <p:nvSpPr>
          <p:cNvPr id="2391042" name="Rectangle 2"/>
          <p:cNvSpPr>
            <a:spLocks noGrp="1" noRot="1" noChangeAspect="1" noChangeArrowheads="1" noTextEdit="1"/>
          </p:cNvSpPr>
          <p:nvPr>
            <p:ph type="sldImg"/>
          </p:nvPr>
        </p:nvSpPr>
        <p:spPr>
          <a:xfrm>
            <a:off x="919163" y="744538"/>
            <a:ext cx="4960937" cy="3722687"/>
          </a:xfrm>
          <a:ln/>
        </p:spPr>
      </p:sp>
      <p:sp>
        <p:nvSpPr>
          <p:cNvPr id="2391043" name="Rectangle 3"/>
          <p:cNvSpPr>
            <a:spLocks noGrp="1" noChangeArrowheads="1"/>
          </p:cNvSpPr>
          <p:nvPr>
            <p:ph type="body" idx="1"/>
          </p:nvPr>
        </p:nvSpPr>
        <p:spPr>
          <a:xfrm>
            <a:off x="905767" y="4716237"/>
            <a:ext cx="4986142" cy="4466715"/>
          </a:xfr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7E1DE-D23E-4C0E-AD9E-6E7B71FAEDF1}" type="slidenum">
              <a:rPr lang="zh-CN" altLang="en-US"/>
              <a:pPr/>
              <a:t>36</a:t>
            </a:fld>
            <a:endParaRPr lang="en-US" altLang="zh-CN"/>
          </a:p>
        </p:txBody>
      </p:sp>
      <p:sp>
        <p:nvSpPr>
          <p:cNvPr id="2363394" name="Rectangle 2"/>
          <p:cNvSpPr>
            <a:spLocks noGrp="1" noRot="1" noChangeAspect="1" noChangeArrowheads="1" noTextEdit="1"/>
          </p:cNvSpPr>
          <p:nvPr>
            <p:ph type="sldImg"/>
          </p:nvPr>
        </p:nvSpPr>
        <p:spPr>
          <a:xfrm>
            <a:off x="919163" y="744538"/>
            <a:ext cx="4960937" cy="3722687"/>
          </a:xfrm>
          <a:ln/>
        </p:spPr>
      </p:sp>
      <p:sp>
        <p:nvSpPr>
          <p:cNvPr id="2363395" name="Rectangle 3"/>
          <p:cNvSpPr>
            <a:spLocks noGrp="1" noChangeArrowheads="1"/>
          </p:cNvSpPr>
          <p:nvPr>
            <p:ph type="body" idx="1"/>
          </p:nvPr>
        </p:nvSpPr>
        <p:spPr>
          <a:xfrm>
            <a:off x="905767" y="4716237"/>
            <a:ext cx="4986142" cy="4466715"/>
          </a:xfr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409D62-819A-4054-AEBC-D7CD3007507B}" type="slidenum">
              <a:rPr lang="zh-CN" altLang="en-US"/>
              <a:pPr/>
              <a:t>37</a:t>
            </a:fld>
            <a:endParaRPr lang="en-US" altLang="zh-CN"/>
          </a:p>
        </p:txBody>
      </p:sp>
      <p:sp>
        <p:nvSpPr>
          <p:cNvPr id="2365442" name="Rectangle 2"/>
          <p:cNvSpPr>
            <a:spLocks noGrp="1" noRot="1" noChangeAspect="1" noChangeArrowheads="1" noTextEdit="1"/>
          </p:cNvSpPr>
          <p:nvPr>
            <p:ph type="sldImg"/>
          </p:nvPr>
        </p:nvSpPr>
        <p:spPr>
          <a:xfrm>
            <a:off x="919163" y="744538"/>
            <a:ext cx="4960937" cy="3722687"/>
          </a:xfrm>
          <a:ln/>
        </p:spPr>
      </p:sp>
      <p:sp>
        <p:nvSpPr>
          <p:cNvPr id="2365443" name="Rectangle 3"/>
          <p:cNvSpPr>
            <a:spLocks noGrp="1" noChangeArrowheads="1"/>
          </p:cNvSpPr>
          <p:nvPr>
            <p:ph type="body" idx="1"/>
          </p:nvPr>
        </p:nvSpPr>
        <p:spPr>
          <a:xfrm>
            <a:off x="905767" y="4716237"/>
            <a:ext cx="4986142" cy="4466715"/>
          </a:xfrm>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07BAD5-EC2B-4D27-BE05-BB08D203764C}" type="slidenum">
              <a:rPr lang="zh-CN" altLang="en-US"/>
              <a:pPr/>
              <a:t>39</a:t>
            </a:fld>
            <a:endParaRPr lang="en-US" altLang="zh-CN"/>
          </a:p>
        </p:txBody>
      </p:sp>
      <p:sp>
        <p:nvSpPr>
          <p:cNvPr id="2372610" name="Rectangle 2"/>
          <p:cNvSpPr>
            <a:spLocks noGrp="1" noRot="1" noChangeAspect="1" noChangeArrowheads="1" noTextEdit="1"/>
          </p:cNvSpPr>
          <p:nvPr>
            <p:ph type="sldImg"/>
          </p:nvPr>
        </p:nvSpPr>
        <p:spPr>
          <a:xfrm>
            <a:off x="919163" y="744538"/>
            <a:ext cx="4960937" cy="3722687"/>
          </a:xfrm>
          <a:ln/>
        </p:spPr>
      </p:sp>
      <p:sp>
        <p:nvSpPr>
          <p:cNvPr id="2372611" name="Rectangle 3"/>
          <p:cNvSpPr>
            <a:spLocks noGrp="1" noChangeArrowheads="1"/>
          </p:cNvSpPr>
          <p:nvPr>
            <p:ph type="body" idx="1"/>
          </p:nvPr>
        </p:nvSpPr>
        <p:spPr>
          <a:xfrm>
            <a:off x="905767" y="4716237"/>
            <a:ext cx="4986142" cy="4466715"/>
          </a:xfrm>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07BAD5-EC2B-4D27-BE05-BB08D203764C}" type="slidenum">
              <a:rPr lang="zh-CN" altLang="en-US"/>
              <a:pPr/>
              <a:t>40</a:t>
            </a:fld>
            <a:endParaRPr lang="en-US" altLang="zh-CN"/>
          </a:p>
        </p:txBody>
      </p:sp>
      <p:sp>
        <p:nvSpPr>
          <p:cNvPr id="2372610" name="Rectangle 2"/>
          <p:cNvSpPr>
            <a:spLocks noGrp="1" noRot="1" noChangeAspect="1" noChangeArrowheads="1" noTextEdit="1"/>
          </p:cNvSpPr>
          <p:nvPr>
            <p:ph type="sldImg"/>
          </p:nvPr>
        </p:nvSpPr>
        <p:spPr>
          <a:xfrm>
            <a:off x="919163" y="744538"/>
            <a:ext cx="4960937" cy="3722687"/>
          </a:xfrm>
          <a:ln/>
        </p:spPr>
      </p:sp>
      <p:sp>
        <p:nvSpPr>
          <p:cNvPr id="2372611" name="Rectangle 3"/>
          <p:cNvSpPr>
            <a:spLocks noGrp="1" noChangeArrowheads="1"/>
          </p:cNvSpPr>
          <p:nvPr>
            <p:ph type="body" idx="1"/>
          </p:nvPr>
        </p:nvSpPr>
        <p:spPr>
          <a:xfrm>
            <a:off x="905767" y="4716237"/>
            <a:ext cx="4986142" cy="4466715"/>
          </a:xfrm>
        </p:spPr>
        <p:txBody>
          <a:bodyPr/>
          <a:lstStyle/>
          <a:p>
            <a:endParaRPr lang="zh-CN" altLang="en-US"/>
          </a:p>
        </p:txBody>
      </p:sp>
    </p:spTree>
    <p:extLst>
      <p:ext uri="{BB962C8B-B14F-4D97-AF65-F5344CB8AC3E}">
        <p14:creationId xmlns:p14="http://schemas.microsoft.com/office/powerpoint/2010/main" val="149810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914800-6B52-4E40-8FF1-C8268ABF8DB0}" type="slidenum">
              <a:rPr lang="zh-CN" altLang="en-US"/>
              <a:pPr/>
              <a:t>41</a:t>
            </a:fld>
            <a:endParaRPr lang="en-US" altLang="zh-CN"/>
          </a:p>
        </p:txBody>
      </p:sp>
      <p:sp>
        <p:nvSpPr>
          <p:cNvPr id="2380802" name="Rectangle 2"/>
          <p:cNvSpPr>
            <a:spLocks noGrp="1" noRot="1" noChangeAspect="1" noChangeArrowheads="1" noTextEdit="1"/>
          </p:cNvSpPr>
          <p:nvPr>
            <p:ph type="sldImg"/>
          </p:nvPr>
        </p:nvSpPr>
        <p:spPr>
          <a:xfrm>
            <a:off x="919163" y="744538"/>
            <a:ext cx="4960937" cy="3722687"/>
          </a:xfrm>
          <a:ln/>
        </p:spPr>
      </p:sp>
      <p:sp>
        <p:nvSpPr>
          <p:cNvPr id="2380803" name="Rectangle 3"/>
          <p:cNvSpPr>
            <a:spLocks noGrp="1" noChangeArrowheads="1"/>
          </p:cNvSpPr>
          <p:nvPr>
            <p:ph type="body" idx="1"/>
          </p:nvPr>
        </p:nvSpPr>
        <p:spPr>
          <a:xfrm>
            <a:off x="905767" y="4716237"/>
            <a:ext cx="4986142" cy="4466715"/>
          </a:xfrm>
        </p:spPr>
        <p:txBody>
          <a:bodyPr/>
          <a:lstStyle/>
          <a:p>
            <a:endParaRPr lang="zh-CN" altLang="en-US"/>
          </a:p>
        </p:txBody>
      </p:sp>
    </p:spTree>
    <p:extLst>
      <p:ext uri="{BB962C8B-B14F-4D97-AF65-F5344CB8AC3E}">
        <p14:creationId xmlns:p14="http://schemas.microsoft.com/office/powerpoint/2010/main" val="2410390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7DF01C-86A5-43C3-ADA2-40B7349A32BB}" type="slidenum">
              <a:rPr lang="zh-CN" altLang="en-US"/>
              <a:pPr/>
              <a:t>42</a:t>
            </a:fld>
            <a:endParaRPr lang="en-US" altLang="zh-CN"/>
          </a:p>
        </p:txBody>
      </p:sp>
      <p:sp>
        <p:nvSpPr>
          <p:cNvPr id="2369538" name="Rectangle 2"/>
          <p:cNvSpPr>
            <a:spLocks noGrp="1" noRot="1" noChangeAspect="1" noChangeArrowheads="1" noTextEdit="1"/>
          </p:cNvSpPr>
          <p:nvPr>
            <p:ph type="sldImg"/>
          </p:nvPr>
        </p:nvSpPr>
        <p:spPr>
          <a:xfrm>
            <a:off x="919163" y="744538"/>
            <a:ext cx="4960937" cy="3722687"/>
          </a:xfrm>
          <a:ln/>
        </p:spPr>
      </p:sp>
      <p:sp>
        <p:nvSpPr>
          <p:cNvPr id="2369539" name="Rectangle 3"/>
          <p:cNvSpPr>
            <a:spLocks noGrp="1" noChangeArrowheads="1"/>
          </p:cNvSpPr>
          <p:nvPr>
            <p:ph type="body" idx="1"/>
          </p:nvPr>
        </p:nvSpPr>
        <p:spPr>
          <a:xfrm>
            <a:off x="905767" y="4716237"/>
            <a:ext cx="4986142" cy="4466715"/>
          </a:xfrm>
        </p:spPr>
        <p:txBody>
          <a:bodyPr/>
          <a:lstStyle/>
          <a:p>
            <a:endParaRPr lang="zh-CN" altLang="en-US"/>
          </a:p>
        </p:txBody>
      </p:sp>
    </p:spTree>
    <p:extLst>
      <p:ext uri="{BB962C8B-B14F-4D97-AF65-F5344CB8AC3E}">
        <p14:creationId xmlns:p14="http://schemas.microsoft.com/office/powerpoint/2010/main" val="3768023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07BAD5-EC2B-4D27-BE05-BB08D203764C}" type="slidenum">
              <a:rPr lang="zh-CN" altLang="en-US"/>
              <a:pPr/>
              <a:t>43</a:t>
            </a:fld>
            <a:endParaRPr lang="en-US" altLang="zh-CN"/>
          </a:p>
        </p:txBody>
      </p:sp>
      <p:sp>
        <p:nvSpPr>
          <p:cNvPr id="2372610" name="Rectangle 2"/>
          <p:cNvSpPr>
            <a:spLocks noGrp="1" noRot="1" noChangeAspect="1" noChangeArrowheads="1" noTextEdit="1"/>
          </p:cNvSpPr>
          <p:nvPr>
            <p:ph type="sldImg"/>
          </p:nvPr>
        </p:nvSpPr>
        <p:spPr>
          <a:xfrm>
            <a:off x="919163" y="744538"/>
            <a:ext cx="4960937" cy="3722687"/>
          </a:xfrm>
          <a:ln/>
        </p:spPr>
      </p:sp>
      <p:sp>
        <p:nvSpPr>
          <p:cNvPr id="2372611" name="Rectangle 3"/>
          <p:cNvSpPr>
            <a:spLocks noGrp="1" noChangeArrowheads="1"/>
          </p:cNvSpPr>
          <p:nvPr>
            <p:ph type="body" idx="1"/>
          </p:nvPr>
        </p:nvSpPr>
        <p:spPr>
          <a:xfrm>
            <a:off x="905767" y="4716237"/>
            <a:ext cx="4986142" cy="4466715"/>
          </a:xfrm>
        </p:spPr>
        <p:txBody>
          <a:bodyPr/>
          <a:lstStyle/>
          <a:p>
            <a:endParaRPr lang="zh-CN" altLang="en-US"/>
          </a:p>
        </p:txBody>
      </p:sp>
    </p:spTree>
    <p:extLst>
      <p:ext uri="{BB962C8B-B14F-4D97-AF65-F5344CB8AC3E}">
        <p14:creationId xmlns:p14="http://schemas.microsoft.com/office/powerpoint/2010/main" val="2084948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66459-C6C5-4F73-A0DE-6A9AFAD51D0D}" type="slidenum">
              <a:rPr lang="zh-CN" altLang="en-US"/>
              <a:pPr/>
              <a:t>44</a:t>
            </a:fld>
            <a:endParaRPr lang="en-US" altLang="zh-CN"/>
          </a:p>
        </p:txBody>
      </p:sp>
      <p:sp>
        <p:nvSpPr>
          <p:cNvPr id="2382850" name="Rectangle 2"/>
          <p:cNvSpPr>
            <a:spLocks noGrp="1" noRot="1" noChangeAspect="1" noChangeArrowheads="1" noTextEdit="1"/>
          </p:cNvSpPr>
          <p:nvPr>
            <p:ph type="sldImg"/>
          </p:nvPr>
        </p:nvSpPr>
        <p:spPr>
          <a:xfrm>
            <a:off x="919163" y="744538"/>
            <a:ext cx="4960937" cy="3722687"/>
          </a:xfrm>
          <a:ln/>
        </p:spPr>
      </p:sp>
      <p:sp>
        <p:nvSpPr>
          <p:cNvPr id="2382851" name="Rectangle 3"/>
          <p:cNvSpPr>
            <a:spLocks noGrp="1" noChangeArrowheads="1"/>
          </p:cNvSpPr>
          <p:nvPr>
            <p:ph type="body" idx="1"/>
          </p:nvPr>
        </p:nvSpPr>
        <p:spPr>
          <a:xfrm>
            <a:off x="905767" y="4716237"/>
            <a:ext cx="4986142" cy="4466715"/>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194175" cy="2173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25888"/>
            <a:ext cx="4194175" cy="2173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fld id="{C1A87922-FFEB-4B4E-BB00-4DBC0186F879}" type="datetime1">
              <a:rPr lang="zh-CN" altLang="en-US"/>
              <a:pPr>
                <a:defRPr/>
              </a:pPr>
              <a:t>2024/5/13</a:t>
            </a:fld>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BD13A778-E0F9-4B70-A373-1017FCF83EEC}" type="slidenum">
              <a:rPr lang="zh-CN" altLang="en-US"/>
              <a:pPr>
                <a:defRPr/>
              </a:pPr>
              <a:t>‹#›</a:t>
            </a:fld>
            <a:endParaRPr lang="en-US" altLang="zh-CN"/>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251200" y="190500"/>
            <a:ext cx="5816600" cy="685800"/>
          </a:xfrm>
        </p:spPr>
        <p:txBody>
          <a:bodyPr/>
          <a:lstStyle/>
          <a:p>
            <a:r>
              <a:rPr lang="zh-CN" altLang="en-US"/>
              <a:t>单击此处编辑母版标题样式</a:t>
            </a:r>
          </a:p>
        </p:txBody>
      </p:sp>
      <p:sp>
        <p:nvSpPr>
          <p:cNvPr id="3" name="内容占位符 2"/>
          <p:cNvSpPr>
            <a:spLocks noGrp="1"/>
          </p:cNvSpPr>
          <p:nvPr>
            <p:ph sz="quarter" idx="1"/>
          </p:nvPr>
        </p:nvSpPr>
        <p:spPr>
          <a:xfrm>
            <a:off x="411163" y="1260475"/>
            <a:ext cx="4170362" cy="2341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33925" y="1260475"/>
            <a:ext cx="4171950" cy="2341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11163" y="3754438"/>
            <a:ext cx="4170362" cy="23415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33925" y="3754438"/>
            <a:ext cx="4171950" cy="23415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11163" y="190500"/>
            <a:ext cx="8656637" cy="590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251200" y="190500"/>
            <a:ext cx="5816600" cy="685800"/>
          </a:xfrm>
        </p:spPr>
        <p:txBody>
          <a:bodyPr/>
          <a:lstStyle/>
          <a:p>
            <a:r>
              <a:rPr lang="zh-CN" altLang="en-US"/>
              <a:t>单击此处编辑母版标题样式</a:t>
            </a:r>
          </a:p>
        </p:txBody>
      </p:sp>
      <p:sp>
        <p:nvSpPr>
          <p:cNvPr id="3" name="内容占位符 2"/>
          <p:cNvSpPr>
            <a:spLocks noGrp="1"/>
          </p:cNvSpPr>
          <p:nvPr>
            <p:ph sz="half" idx="1"/>
          </p:nvPr>
        </p:nvSpPr>
        <p:spPr>
          <a:xfrm>
            <a:off x="411163" y="1260475"/>
            <a:ext cx="4170362" cy="4835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33925" y="1260475"/>
            <a:ext cx="4171950" cy="23415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33925" y="3754438"/>
            <a:ext cx="4171950" cy="23415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2B3745-74EA-446F-BEAF-174521378425}" type="datetimeFigureOut">
              <a:rPr lang="zh-CN" altLang="en-US" smtClean="0"/>
              <a:pPr/>
              <a:t>2024/5/13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FF2CCD-21B9-45ED-BE38-63480AFBDE8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B3745-74EA-446F-BEAF-174521378425}" type="datetimeFigureOut">
              <a:rPr lang="zh-CN" altLang="en-US" smtClean="0"/>
              <a:pPr/>
              <a:t>2024/5/13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F2CCD-21B9-45ED-BE38-63480AFBDE8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5.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1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5" Type="http://schemas.openxmlformats.org/officeDocument/2006/relationships/image" Target="../media/image12.tmp"/><Relationship Id="rId10" Type="http://schemas.openxmlformats.org/officeDocument/2006/relationships/tags" Target="../tags/tag21.xml"/><Relationship Id="rId4" Type="http://schemas.openxmlformats.org/officeDocument/2006/relationships/tags" Target="../tags/tag14.xml"/><Relationship Id="rId9" Type="http://schemas.openxmlformats.org/officeDocument/2006/relationships/tags" Target="../tags/tag20.xml"/><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12.tmp"/><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3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slideLayout" Target="../slideLayouts/slideLayout7.xml"/><Relationship Id="rId5" Type="http://schemas.openxmlformats.org/officeDocument/2006/relationships/tags" Target="../tags/tag26.xml"/><Relationship Id="rId10" Type="http://schemas.openxmlformats.org/officeDocument/2006/relationships/tags" Target="../tags/tag32.xml"/><Relationship Id="rId4" Type="http://schemas.openxmlformats.org/officeDocument/2006/relationships/tags" Target="../tags/tag25.xml"/><Relationship Id="rId9"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8.wmf"/></Relationships>
</file>

<file path=ppt/slides/_rels/slide38.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39.w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3.bin"/><Relationship Id="rId5" Type="http://schemas.openxmlformats.org/officeDocument/2006/relationships/tags" Target="../tags/tag37.xml"/><Relationship Id="rId15" Type="http://schemas.openxmlformats.org/officeDocument/2006/relationships/image" Target="../media/image12.tmp"/><Relationship Id="rId10" Type="http://schemas.openxmlformats.org/officeDocument/2006/relationships/slideLayout" Target="../slideLayouts/slideLayout7.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image" Target="../media/image40.wmf"/></Relationships>
</file>

<file path=ppt/slides/_rels/slide3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45.wmf"/><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42.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47.wmf"/><Relationship Id="rId5" Type="http://schemas.openxmlformats.org/officeDocument/2006/relationships/oleObject" Target="../embeddings/oleObject11.bin"/><Relationship Id="rId4" Type="http://schemas.openxmlformats.org/officeDocument/2006/relationships/image" Target="../media/image46.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0.wmf"/><Relationship Id="rId5" Type="http://schemas.openxmlformats.org/officeDocument/2006/relationships/oleObject" Target="../embeddings/oleObject13.bin"/><Relationship Id="rId4" Type="http://schemas.openxmlformats.org/officeDocument/2006/relationships/image" Target="../media/image4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50.wmf"/><Relationship Id="rId5" Type="http://schemas.openxmlformats.org/officeDocument/2006/relationships/oleObject" Target="../embeddings/oleObject15.bin"/><Relationship Id="rId4" Type="http://schemas.openxmlformats.org/officeDocument/2006/relationships/image" Target="../media/image49.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52.wmf"/><Relationship Id="rId5" Type="http://schemas.openxmlformats.org/officeDocument/2006/relationships/oleObject" Target="../embeddings/oleObject17.bin"/><Relationship Id="rId4" Type="http://schemas.openxmlformats.org/officeDocument/2006/relationships/image" Target="../media/image51.wmf"/></Relationships>
</file>

<file path=ppt/slides/_rels/slide46.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54.wmf"/><Relationship Id="rId5" Type="http://schemas.openxmlformats.org/officeDocument/2006/relationships/oleObject" Target="../embeddings/oleObject19.bin"/><Relationship Id="rId10" Type="http://schemas.openxmlformats.org/officeDocument/2006/relationships/image" Target="../media/image56.png"/><Relationship Id="rId4" Type="http://schemas.openxmlformats.org/officeDocument/2006/relationships/image" Target="../media/image53.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58.png"/><Relationship Id="rId4" Type="http://schemas.openxmlformats.org/officeDocument/2006/relationships/image" Target="../media/image56.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image" Target="../media/image12.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539750" y="2205038"/>
            <a:ext cx="7772400" cy="1152525"/>
          </a:xfrm>
        </p:spPr>
        <p:txBody>
          <a:bodyPr>
            <a:normAutofit/>
          </a:bodyPr>
          <a:lstStyle/>
          <a:p>
            <a:pPr eaLnBrk="1" hangingPunct="1"/>
            <a:r>
              <a:rPr lang="zh-CN" altLang="en-US" b="1" dirty="0">
                <a:solidFill>
                  <a:srgbClr val="0000FF"/>
                </a:solidFill>
                <a:latin typeface="+mn-lt"/>
                <a:ea typeface="+mn-ea"/>
                <a:cs typeface="+mn-cs"/>
              </a:rPr>
              <a:t>特征值与特征向量</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rotWithShape="1">
          <a:blip r:embed="rId2"/>
          <a:srcRect b="70903"/>
          <a:stretch/>
        </p:blipFill>
        <p:spPr bwMode="auto">
          <a:xfrm>
            <a:off x="366742" y="1580732"/>
            <a:ext cx="8420100" cy="1776260"/>
          </a:xfrm>
          <a:prstGeom prst="rect">
            <a:avLst/>
          </a:prstGeom>
          <a:noFill/>
          <a:ln w="9525">
            <a:noFill/>
            <a:miter lim="800000"/>
            <a:headEnd/>
            <a:tailEnd/>
          </a:ln>
          <a:effectLst/>
        </p:spPr>
      </p:pic>
      <p:pic>
        <p:nvPicPr>
          <p:cNvPr id="4" name="Picture 2">
            <a:extLst>
              <a:ext uri="{FF2B5EF4-FFF2-40B4-BE49-F238E27FC236}">
                <a16:creationId xmlns:a16="http://schemas.microsoft.com/office/drawing/2014/main" id="{57428F07-4459-4463-92C3-DB3AD32F60A1}"/>
              </a:ext>
            </a:extLst>
          </p:cNvPr>
          <p:cNvPicPr>
            <a:picLocks noChangeAspect="1" noChangeArrowheads="1"/>
          </p:cNvPicPr>
          <p:nvPr/>
        </p:nvPicPr>
        <p:blipFill rotWithShape="1">
          <a:blip r:embed="rId3"/>
          <a:srcRect t="48725" b="36268"/>
          <a:stretch/>
        </p:blipFill>
        <p:spPr bwMode="auto">
          <a:xfrm>
            <a:off x="357158" y="476672"/>
            <a:ext cx="8296275" cy="864096"/>
          </a:xfrm>
          <a:prstGeom prst="rect">
            <a:avLst/>
          </a:prstGeom>
          <a:noFill/>
          <a:ln w="9525">
            <a:noFill/>
            <a:miter lim="800000"/>
            <a:headEnd/>
            <a:tailEnd/>
          </a:ln>
          <a:effectLst/>
        </p:spPr>
      </p:pic>
      <p:pic>
        <p:nvPicPr>
          <p:cNvPr id="5" name="Picture 2">
            <a:extLst>
              <a:ext uri="{FF2B5EF4-FFF2-40B4-BE49-F238E27FC236}">
                <a16:creationId xmlns:a16="http://schemas.microsoft.com/office/drawing/2014/main" id="{AAF49BC3-E996-4ABE-B742-E5A45E0A3B33}"/>
              </a:ext>
            </a:extLst>
          </p:cNvPr>
          <p:cNvPicPr>
            <a:picLocks noChangeAspect="1" noChangeArrowheads="1"/>
          </p:cNvPicPr>
          <p:nvPr/>
        </p:nvPicPr>
        <p:blipFill rotWithShape="1">
          <a:blip r:embed="rId4"/>
          <a:srcRect l="21725" t="45982" r="29002" b="6441"/>
          <a:stretch/>
        </p:blipFill>
        <p:spPr bwMode="auto">
          <a:xfrm>
            <a:off x="2627784" y="3471483"/>
            <a:ext cx="3528392" cy="2880320"/>
          </a:xfrm>
          <a:prstGeom prst="rect">
            <a:avLst/>
          </a:prstGeom>
          <a:noFill/>
          <a:ln w="9525">
            <a:noFill/>
            <a:miter lim="800000"/>
            <a:headEnd/>
            <a:tailEnd/>
          </a:ln>
          <a:effectLst/>
        </p:spPr>
      </p:pic>
      <p:sp>
        <p:nvSpPr>
          <p:cNvPr id="2" name="文本框 1">
            <a:extLst>
              <a:ext uri="{FF2B5EF4-FFF2-40B4-BE49-F238E27FC236}">
                <a16:creationId xmlns:a16="http://schemas.microsoft.com/office/drawing/2014/main" id="{1DBF8D03-7209-45DE-9EBE-901C5C815ADB}"/>
              </a:ext>
            </a:extLst>
          </p:cNvPr>
          <p:cNvSpPr txBox="1"/>
          <p:nvPr/>
        </p:nvSpPr>
        <p:spPr>
          <a:xfrm>
            <a:off x="2555776" y="6372036"/>
            <a:ext cx="4608512" cy="369332"/>
          </a:xfrm>
          <a:prstGeom prst="rect">
            <a:avLst/>
          </a:prstGeom>
          <a:noFill/>
        </p:spPr>
        <p:txBody>
          <a:bodyPr wrap="square" rtlCol="0">
            <a:spAutoFit/>
          </a:bodyPr>
          <a:lstStyle/>
          <a:p>
            <a:r>
              <a:rPr lang="zh-CN" altLang="en-US" dirty="0"/>
              <a:t>矩阵有两个不相等的特征值：原点为排斥子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E3E9A67-DF72-4C44-82E6-BBD17E11F179}"/>
                  </a:ext>
                </a:extLst>
              </p:cNvPr>
              <p:cNvSpPr txBox="1"/>
              <p:nvPr>
                <p:custDataLst>
                  <p:tags r:id="rId2"/>
                </p:custDataLst>
              </p:nvPr>
            </p:nvSpPr>
            <p:spPr>
              <a:xfrm>
                <a:off x="539552" y="198884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a:t>
                </a:r>
                <a14:m>
                  <m:oMath xmlns:m="http://schemas.openxmlformats.org/officeDocument/2006/math">
                    <m:d>
                      <m:dPr>
                        <m:begChr m:val="|"/>
                        <m:endChr m:val="|"/>
                        <m:ctrlP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dPr>
                      <m:e>
                        <m:r>
                          <m:rPr>
                            <m:sty m:val="p"/>
                          </m:rPr>
                          <a:rPr lang="el-GR"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λ</m:t>
                        </m:r>
                      </m:e>
                    </m:d>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&gt;1,</m:t>
                    </m:r>
                    <m:d>
                      <m:dPr>
                        <m:begChr m:val="|"/>
                        <m:endChr m:val="|"/>
                        <m:ctrlP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dPr>
                      <m:e>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𝑢</m:t>
                        </m:r>
                      </m:e>
                    </m:d>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&lt;1</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时</m:t>
                    </m:r>
                    <m:r>
                      <a:rPr lang="zh-CN" altLang="en-US"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系统会怎么演化？</a:t>
                </a:r>
              </a:p>
            </p:txBody>
          </p:sp>
        </mc:Choice>
        <mc:Fallback xmlns="">
          <p:sp>
            <p:nvSpPr>
              <p:cNvPr id="6" name="文本框 5">
                <a:extLst>
                  <a:ext uri="{FF2B5EF4-FFF2-40B4-BE49-F238E27FC236}">
                    <a16:creationId xmlns:a16="http://schemas.microsoft.com/office/drawing/2014/main" id="{9E3E9A67-DF72-4C44-82E6-BBD17E11F179}"/>
                  </a:ext>
                </a:extLst>
              </p:cNvPr>
              <p:cNvSpPr txBox="1">
                <a:spLocks noRot="1" noChangeAspect="1" noMove="1" noResize="1" noEditPoints="1" noAdjustHandles="1" noChangeArrowheads="1" noChangeShapeType="1" noTextEdit="1"/>
              </p:cNvSpPr>
              <p:nvPr>
                <p:custDataLst>
                  <p:tags r:id="rId12"/>
                </p:custDataLst>
              </p:nvPr>
            </p:nvSpPr>
            <p:spPr>
              <a:xfrm>
                <a:off x="539552" y="1988840"/>
                <a:ext cx="7315200" cy="2143125"/>
              </a:xfrm>
              <a:prstGeom prst="rect">
                <a:avLst/>
              </a:prstGeom>
              <a:blipFill>
                <a:blip r:embed="rId13"/>
                <a:stretch>
                  <a:fillRect l="-1500"/>
                </a:stretch>
              </a:blipFill>
            </p:spPr>
            <p:txBody>
              <a:bodyPr/>
              <a:lstStyle/>
              <a:p>
                <a:r>
                  <a:rPr lang="zh-CN" altLang="en-US">
                    <a:noFill/>
                  </a:rPr>
                  <a:t> </a:t>
                </a:r>
              </a:p>
            </p:txBody>
          </p:sp>
        </mc:Fallback>
      </mc:AlternateContent>
      <p:sp>
        <p:nvSpPr>
          <p:cNvPr id="7" name="矩形: 圆角 6">
            <a:extLst>
              <a:ext uri="{FF2B5EF4-FFF2-40B4-BE49-F238E27FC236}">
                <a16:creationId xmlns:a16="http://schemas.microsoft.com/office/drawing/2014/main" id="{D07D49A6-2C27-4AD5-9169-6C51FCCFD866}"/>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3E114F46-A557-45FA-ADBD-C895A777B285}"/>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Picture 2">
            <a:extLst>
              <a:ext uri="{FF2B5EF4-FFF2-40B4-BE49-F238E27FC236}">
                <a16:creationId xmlns:a16="http://schemas.microsoft.com/office/drawing/2014/main" id="{5EF96836-C419-4A5A-A2AC-D6DAC268AF06}"/>
              </a:ext>
            </a:extLst>
          </p:cNvPr>
          <p:cNvPicPr>
            <a:picLocks noChangeAspect="1" noChangeArrowheads="1"/>
          </p:cNvPicPr>
          <p:nvPr/>
        </p:nvPicPr>
        <p:blipFill rotWithShape="1">
          <a:blip r:embed="rId14"/>
          <a:srcRect t="48725" b="36268"/>
          <a:stretch/>
        </p:blipFill>
        <p:spPr bwMode="auto">
          <a:xfrm>
            <a:off x="481880" y="1285394"/>
            <a:ext cx="10210800" cy="1063486"/>
          </a:xfrm>
          <a:prstGeom prst="rect">
            <a:avLst/>
          </a:prstGeom>
          <a:noFill/>
          <a:ln w="9525">
            <a:noFill/>
            <a:miter lim="800000"/>
            <a:headEnd/>
            <a:tailEnd/>
          </a:ln>
          <a:effectLst/>
        </p:spPr>
      </p:pic>
      <p:grpSp>
        <p:nvGrpSpPr>
          <p:cNvPr id="12" name="组合 11">
            <a:extLst>
              <a:ext uri="{FF2B5EF4-FFF2-40B4-BE49-F238E27FC236}">
                <a16:creationId xmlns:a16="http://schemas.microsoft.com/office/drawing/2014/main" id="{0001BB10-4C56-467E-9847-91FB407BE102}"/>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4D8F9DFC-440D-4241-88C8-3FF508BEFAE7}"/>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AC24981F-4DE5-438C-ADE4-3CB8D4EF62EE}"/>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FE408AEE-AED1-4605-A5A6-3B7F948B654A}"/>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DECF3191-AC4D-41EC-9B6E-E6AE0314B44C}"/>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036E7776-938D-432E-A66A-6FC738AA6C92}"/>
              </a:ext>
            </a:extLst>
          </p:cNvPr>
          <p:cNvPicPr>
            <a:picLocks/>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3080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58CC0-47E5-4EFD-937A-8636B11971A9}"/>
              </a:ext>
            </a:extLst>
          </p:cNvPr>
          <p:cNvPicPr>
            <a:picLocks noChangeAspect="1" noChangeArrowheads="1"/>
          </p:cNvPicPr>
          <p:nvPr/>
        </p:nvPicPr>
        <p:blipFill rotWithShape="1">
          <a:blip r:embed="rId2"/>
          <a:srcRect t="31456"/>
          <a:stretch/>
        </p:blipFill>
        <p:spPr bwMode="auto">
          <a:xfrm>
            <a:off x="366742" y="620688"/>
            <a:ext cx="8420100" cy="4184297"/>
          </a:xfrm>
          <a:prstGeom prst="rect">
            <a:avLst/>
          </a:prstGeom>
          <a:noFill/>
          <a:ln w="9525">
            <a:noFill/>
            <a:miter lim="800000"/>
            <a:headEnd/>
            <a:tailEnd/>
          </a:ln>
          <a:effectLst/>
        </p:spPr>
      </p:pic>
      <p:pic>
        <p:nvPicPr>
          <p:cNvPr id="4" name="Picture 2">
            <a:extLst>
              <a:ext uri="{FF2B5EF4-FFF2-40B4-BE49-F238E27FC236}">
                <a16:creationId xmlns:a16="http://schemas.microsoft.com/office/drawing/2014/main" id="{02D69323-6BB4-41C1-A532-D130F8C7A933}"/>
              </a:ext>
            </a:extLst>
          </p:cNvPr>
          <p:cNvPicPr>
            <a:picLocks noChangeAspect="1" noChangeArrowheads="1"/>
          </p:cNvPicPr>
          <p:nvPr/>
        </p:nvPicPr>
        <p:blipFill rotWithShape="1">
          <a:blip r:embed="rId3"/>
          <a:srcRect t="54978" b="36268"/>
          <a:stretch/>
        </p:blipFill>
        <p:spPr bwMode="auto">
          <a:xfrm>
            <a:off x="366742" y="188640"/>
            <a:ext cx="8296275" cy="504056"/>
          </a:xfrm>
          <a:prstGeom prst="rect">
            <a:avLst/>
          </a:prstGeom>
          <a:noFill/>
          <a:ln w="9525">
            <a:noFill/>
            <a:miter lim="800000"/>
            <a:headEnd/>
            <a:tailEnd/>
          </a:ln>
          <a:effectLst/>
        </p:spPr>
      </p:pic>
      <p:pic>
        <p:nvPicPr>
          <p:cNvPr id="5" name="Picture 2">
            <a:extLst>
              <a:ext uri="{FF2B5EF4-FFF2-40B4-BE49-F238E27FC236}">
                <a16:creationId xmlns:a16="http://schemas.microsoft.com/office/drawing/2014/main" id="{9EF72F4E-FE53-45F9-B3F0-8241AB765E43}"/>
              </a:ext>
            </a:extLst>
          </p:cNvPr>
          <p:cNvPicPr>
            <a:picLocks noChangeAspect="1" noChangeArrowheads="1"/>
          </p:cNvPicPr>
          <p:nvPr/>
        </p:nvPicPr>
        <p:blipFill rotWithShape="1">
          <a:blip r:embed="rId4"/>
          <a:srcRect l="49881" t="-405" b="52829"/>
          <a:stretch/>
        </p:blipFill>
        <p:spPr bwMode="auto">
          <a:xfrm>
            <a:off x="2777502" y="4221088"/>
            <a:ext cx="3588995" cy="2880320"/>
          </a:xfrm>
          <a:prstGeom prst="rect">
            <a:avLst/>
          </a:prstGeom>
          <a:noFill/>
          <a:ln w="9525">
            <a:noFill/>
            <a:miter lim="800000"/>
            <a:headEnd/>
            <a:tailEnd/>
          </a:ln>
          <a:effectLst/>
        </p:spPr>
      </p:pic>
    </p:spTree>
    <p:extLst>
      <p:ext uri="{BB962C8B-B14F-4D97-AF65-F5344CB8AC3E}">
        <p14:creationId xmlns:p14="http://schemas.microsoft.com/office/powerpoint/2010/main" val="14837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3"/>
          <p:cNvPicPr>
            <a:picLocks noChangeAspect="1" noChangeArrowheads="1"/>
          </p:cNvPicPr>
          <p:nvPr/>
        </p:nvPicPr>
        <p:blipFill>
          <a:blip r:embed="rId2"/>
          <a:srcRect/>
          <a:stretch>
            <a:fillRect/>
          </a:stretch>
        </p:blipFill>
        <p:spPr bwMode="auto">
          <a:xfrm>
            <a:off x="-12111" y="726068"/>
            <a:ext cx="9412605" cy="435911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a:srcRect/>
          <a:stretch>
            <a:fillRect/>
          </a:stretch>
        </p:blipFill>
        <p:spPr bwMode="auto">
          <a:xfrm>
            <a:off x="814415" y="142852"/>
            <a:ext cx="7686675" cy="6557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矩形 1"/>
          <p:cNvSpPr>
            <a:spLocks noChangeArrowheads="1"/>
          </p:cNvSpPr>
          <p:nvPr/>
        </p:nvSpPr>
        <p:spPr bwMode="auto">
          <a:xfrm>
            <a:off x="142844" y="285728"/>
            <a:ext cx="4214842" cy="492443"/>
          </a:xfrm>
          <a:prstGeom prst="rect">
            <a:avLst/>
          </a:prstGeom>
          <a:noFill/>
          <a:ln w="9525">
            <a:noFill/>
            <a:miter lim="800000"/>
            <a:headEnd/>
            <a:tailEnd/>
          </a:ln>
        </p:spPr>
        <p:txBody>
          <a:bodyPr wrap="square">
            <a:spAutoFit/>
          </a:bodyPr>
          <a:lstStyle/>
          <a:p>
            <a:r>
              <a:rPr lang="en-US" altLang="zh-CN" sz="2600" b="1" dirty="0">
                <a:latin typeface="华文楷体" pitchFamily="2" charset="-122"/>
                <a:ea typeface="华文楷体" pitchFamily="2" charset="-122"/>
              </a:rPr>
              <a:t>5</a:t>
            </a:r>
            <a:r>
              <a:rPr lang="zh-CN" altLang="en-US" sz="2600" b="1" dirty="0">
                <a:latin typeface="华文楷体" pitchFamily="2" charset="-122"/>
                <a:ea typeface="华文楷体" pitchFamily="2" charset="-122"/>
              </a:rPr>
              <a:t>、</a:t>
            </a:r>
            <a:r>
              <a:rPr lang="en-US" altLang="zh-CN" sz="2600" b="1" dirty="0" err="1">
                <a:latin typeface="华文楷体" pitchFamily="2" charset="-122"/>
                <a:ea typeface="华文楷体" pitchFamily="2" charset="-122"/>
              </a:rPr>
              <a:t>eig</a:t>
            </a:r>
            <a:r>
              <a:rPr lang="zh-CN" altLang="en-US" sz="2600" b="1" dirty="0">
                <a:latin typeface="华文楷体" pitchFamily="2" charset="-122"/>
                <a:ea typeface="华文楷体" pitchFamily="2" charset="-122"/>
              </a:rPr>
              <a:t>命令</a:t>
            </a:r>
          </a:p>
        </p:txBody>
      </p:sp>
      <p:pic>
        <p:nvPicPr>
          <p:cNvPr id="51202" name="Picture 2"/>
          <p:cNvPicPr>
            <a:picLocks noChangeAspect="1" noChangeArrowheads="1"/>
          </p:cNvPicPr>
          <p:nvPr/>
        </p:nvPicPr>
        <p:blipFill>
          <a:blip r:embed="rId2"/>
          <a:srcRect/>
          <a:stretch>
            <a:fillRect/>
          </a:stretch>
        </p:blipFill>
        <p:spPr bwMode="auto">
          <a:xfrm>
            <a:off x="285720" y="909658"/>
            <a:ext cx="8407718" cy="5448300"/>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3"/>
          <p:cNvSpPr txBox="1">
            <a:spLocks noChangeArrowheads="1"/>
          </p:cNvSpPr>
          <p:nvPr/>
        </p:nvSpPr>
        <p:spPr bwMode="auto">
          <a:xfrm>
            <a:off x="71406" y="428604"/>
            <a:ext cx="8501122" cy="954107"/>
          </a:xfrm>
          <a:prstGeom prst="rect">
            <a:avLst/>
          </a:prstGeom>
          <a:noFill/>
          <a:ln w="9525">
            <a:noFill/>
            <a:miter lim="800000"/>
            <a:headEnd/>
            <a:tailEnd/>
          </a:ln>
        </p:spPr>
        <p:txBody>
          <a:bodyPr wrap="square">
            <a:spAutoFit/>
          </a:bodyPr>
          <a:lstStyle/>
          <a:p>
            <a:r>
              <a:rPr lang="zh-CN" altLang="en-US" sz="2800" b="1" dirty="0">
                <a:latin typeface="华文楷体" pitchFamily="2" charset="-122"/>
                <a:ea typeface="华文楷体" pitchFamily="2" charset="-122"/>
              </a:rPr>
              <a:t>例：求                               的特征值与特征向量</a:t>
            </a:r>
            <a:r>
              <a:rPr lang="en-US" altLang="zh-CN" sz="2800" b="1" dirty="0">
                <a:latin typeface="华文楷体" pitchFamily="2" charset="-122"/>
                <a:ea typeface="华文楷体" pitchFamily="2" charset="-122"/>
              </a:rPr>
              <a:t>.</a:t>
            </a:r>
          </a:p>
          <a:p>
            <a:pPr>
              <a:buFont typeface="Wingdings" pitchFamily="2" charset="2"/>
              <a:buChar char="Ø"/>
            </a:pPr>
            <a:endParaRPr lang="zh-CN" altLang="en-US" sz="2800" b="1" dirty="0">
              <a:latin typeface="华文楷体" pitchFamily="2" charset="-122"/>
              <a:ea typeface="华文楷体" pitchFamily="2" charset="-122"/>
            </a:endParaRPr>
          </a:p>
        </p:txBody>
      </p:sp>
      <p:graphicFrame>
        <p:nvGraphicFramePr>
          <p:cNvPr id="6" name="对象 5"/>
          <p:cNvGraphicFramePr>
            <a:graphicFrameLocks noChangeAspect="1"/>
          </p:cNvGraphicFramePr>
          <p:nvPr/>
        </p:nvGraphicFramePr>
        <p:xfrm>
          <a:off x="1582738" y="357166"/>
          <a:ext cx="2006600" cy="809625"/>
        </p:xfrm>
        <a:graphic>
          <a:graphicData uri="http://schemas.openxmlformats.org/presentationml/2006/ole">
            <mc:AlternateContent xmlns:mc="http://schemas.openxmlformats.org/markup-compatibility/2006">
              <mc:Choice xmlns:v="urn:schemas-microsoft-com:vml" Requires="v">
                <p:oleObj name="Equation" r:id="rId2" imgW="914400" imgH="368280" progId="Equation.DSMT4">
                  <p:embed/>
                </p:oleObj>
              </mc:Choice>
              <mc:Fallback>
                <p:oleObj name="Equation" r:id="rId2" imgW="914400" imgH="36828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38" y="357166"/>
                        <a:ext cx="200660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Rectangle 3"/>
          <p:cNvSpPr>
            <a:spLocks noChangeArrowheads="1"/>
          </p:cNvSpPr>
          <p:nvPr/>
        </p:nvSpPr>
        <p:spPr bwMode="auto">
          <a:xfrm>
            <a:off x="40780" y="1357298"/>
            <a:ext cx="3719608"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7013"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a:ln>
                  <a:noFill/>
                </a:ln>
                <a:solidFill>
                  <a:srgbClr val="0000FF"/>
                </a:solidFill>
                <a:effectLst/>
                <a:latin typeface="华文楷体" pitchFamily="2" charset="-122"/>
                <a:ea typeface="华文楷体" pitchFamily="2" charset="-122"/>
                <a:cs typeface="Times New Roman" pitchFamily="18" charset="0"/>
              </a:rPr>
              <a:t>代码：</a:t>
            </a:r>
            <a:endParaRPr kumimoji="0" lang="en-US" altLang="zh-CN" sz="2800" b="1" i="0" u="none" strike="noStrike" cap="none" normalizeH="0" baseline="0" dirty="0">
              <a:ln>
                <a:noFill/>
              </a:ln>
              <a:solidFill>
                <a:srgbClr val="0000FF"/>
              </a:solidFill>
              <a:effectLst/>
              <a:latin typeface="华文楷体" pitchFamily="2" charset="-122"/>
              <a:ea typeface="华文楷体" pitchFamily="2" charset="-122"/>
              <a:cs typeface="Times New Roman" pitchFamily="18" charset="0"/>
            </a:endParaRPr>
          </a:p>
          <a:p>
            <a:pPr marL="0" marR="0" lvl="0" indent="227013"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华文楷体" pitchFamily="2" charset="-122"/>
                <a:ea typeface="华文楷体" pitchFamily="2" charset="-122"/>
                <a:cs typeface="Times New Roman" pitchFamily="18" charset="0"/>
              </a:rPr>
              <a:t>A = [0.5 0.4;-0.104 1.1];</a:t>
            </a:r>
            <a:endParaRPr kumimoji="0" lang="en-US" altLang="zh-CN" sz="2800" b="1" i="0" u="none" strike="noStrike" cap="none" normalizeH="0" baseline="0" dirty="0">
              <a:ln>
                <a:noFill/>
              </a:ln>
              <a:solidFill>
                <a:schemeClr val="tx1"/>
              </a:solidFill>
              <a:effectLst/>
              <a:latin typeface="华文楷体" pitchFamily="2" charset="-122"/>
              <a:ea typeface="华文楷体" pitchFamily="2" charset="-122"/>
              <a:cs typeface="宋体" pitchFamily="2" charset="-122"/>
            </a:endParaRPr>
          </a:p>
          <a:p>
            <a:pPr marL="0" marR="0" lvl="0" indent="227013"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华文楷体" pitchFamily="2" charset="-122"/>
                <a:ea typeface="华文楷体" pitchFamily="2" charset="-122"/>
                <a:cs typeface="Times New Roman" pitchFamily="18" charset="0"/>
              </a:rPr>
              <a:t>[V, lambda1] = </a:t>
            </a:r>
            <a:r>
              <a:rPr kumimoji="0" lang="en-US" altLang="zh-CN" sz="2800" b="1" i="0" u="none" strike="noStrike" cap="none" normalizeH="0" baseline="0" dirty="0" err="1">
                <a:ln>
                  <a:noFill/>
                </a:ln>
                <a:solidFill>
                  <a:schemeClr val="tx1"/>
                </a:solidFill>
                <a:effectLst/>
                <a:latin typeface="华文楷体" pitchFamily="2" charset="-122"/>
                <a:ea typeface="华文楷体" pitchFamily="2" charset="-122"/>
                <a:cs typeface="Times New Roman" pitchFamily="18" charset="0"/>
              </a:rPr>
              <a:t>eig</a:t>
            </a:r>
            <a:r>
              <a:rPr kumimoji="0" lang="en-US" altLang="zh-CN" sz="2800" b="1" i="0" u="none" strike="noStrike" cap="none" normalizeH="0" baseline="0" dirty="0">
                <a:ln>
                  <a:noFill/>
                </a:ln>
                <a:solidFill>
                  <a:schemeClr val="tx1"/>
                </a:solidFill>
                <a:effectLst/>
                <a:latin typeface="华文楷体" pitchFamily="2" charset="-122"/>
                <a:ea typeface="华文楷体" pitchFamily="2" charset="-122"/>
                <a:cs typeface="Times New Roman" pitchFamily="18" charset="0"/>
              </a:rPr>
              <a:t>(A)</a:t>
            </a:r>
          </a:p>
          <a:p>
            <a:pPr marL="0" marR="0" lvl="0" indent="227013"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华文楷体" pitchFamily="2" charset="-122"/>
                <a:ea typeface="华文楷体" pitchFamily="2" charset="-122"/>
                <a:cs typeface="Times New Roman" pitchFamily="18" charset="0"/>
              </a:rPr>
              <a:t>lambda2 = </a:t>
            </a:r>
            <a:r>
              <a:rPr kumimoji="0" lang="en-US" altLang="zh-CN" sz="2800" b="1" i="0" u="none" strike="noStrike" cap="none" normalizeH="0" baseline="0" dirty="0" err="1">
                <a:ln>
                  <a:noFill/>
                </a:ln>
                <a:solidFill>
                  <a:schemeClr val="tx1"/>
                </a:solidFill>
                <a:effectLst/>
                <a:latin typeface="华文楷体" pitchFamily="2" charset="-122"/>
                <a:ea typeface="华文楷体" pitchFamily="2" charset="-122"/>
                <a:cs typeface="Times New Roman" pitchFamily="18" charset="0"/>
              </a:rPr>
              <a:t>eig</a:t>
            </a:r>
            <a:r>
              <a:rPr kumimoji="0" lang="en-US" altLang="zh-CN" sz="2800" b="1" i="0" u="none" strike="noStrike" cap="none" normalizeH="0" baseline="0" dirty="0">
                <a:ln>
                  <a:noFill/>
                </a:ln>
                <a:solidFill>
                  <a:schemeClr val="tx1"/>
                </a:solidFill>
                <a:effectLst/>
                <a:latin typeface="华文楷体" pitchFamily="2" charset="-122"/>
                <a:ea typeface="华文楷体" pitchFamily="2" charset="-122"/>
                <a:cs typeface="Times New Roman" pitchFamily="18" charset="0"/>
              </a:rPr>
              <a:t>(A)</a:t>
            </a:r>
            <a:r>
              <a:rPr kumimoji="0" lang="en-US" altLang="zh-CN" sz="2800" b="1"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 </a:t>
            </a:r>
          </a:p>
        </p:txBody>
      </p:sp>
      <p:sp>
        <p:nvSpPr>
          <p:cNvPr id="7" name="矩形 6"/>
          <p:cNvSpPr/>
          <p:nvPr/>
        </p:nvSpPr>
        <p:spPr>
          <a:xfrm>
            <a:off x="4429156" y="1142984"/>
            <a:ext cx="4572000" cy="5509200"/>
          </a:xfrm>
          <a:prstGeom prst="rect">
            <a:avLst/>
          </a:prstGeom>
        </p:spPr>
        <p:txBody>
          <a:bodyPr>
            <a:spAutoFit/>
          </a:bodyPr>
          <a:lstStyle/>
          <a:p>
            <a:r>
              <a:rPr lang="en-US" altLang="zh-CN" sz="2200" dirty="0"/>
              <a:t>V =</a:t>
            </a:r>
          </a:p>
          <a:p>
            <a:endParaRPr lang="en-US" altLang="zh-CN" sz="2200" dirty="0"/>
          </a:p>
          <a:p>
            <a:r>
              <a:rPr lang="en-US" altLang="zh-CN" sz="2200" dirty="0"/>
              <a:t>   -0.9806   -0.6097</a:t>
            </a:r>
          </a:p>
          <a:p>
            <a:r>
              <a:rPr lang="en-US" altLang="zh-CN" sz="2200" dirty="0"/>
              <a:t>   -0.1961   -0.7926</a:t>
            </a:r>
          </a:p>
          <a:p>
            <a:endParaRPr lang="en-US" altLang="zh-CN" sz="2200" dirty="0"/>
          </a:p>
          <a:p>
            <a:endParaRPr lang="en-US" altLang="zh-CN" sz="2200" dirty="0"/>
          </a:p>
          <a:p>
            <a:r>
              <a:rPr lang="en-US" altLang="zh-CN" sz="2200" dirty="0"/>
              <a:t>lambda1 =</a:t>
            </a:r>
          </a:p>
          <a:p>
            <a:endParaRPr lang="en-US" altLang="zh-CN" sz="2200" dirty="0"/>
          </a:p>
          <a:p>
            <a:r>
              <a:rPr lang="en-US" altLang="zh-CN" sz="2200" dirty="0"/>
              <a:t>    0.5800         0</a:t>
            </a:r>
          </a:p>
          <a:p>
            <a:r>
              <a:rPr lang="en-US" altLang="zh-CN" sz="2200" dirty="0"/>
              <a:t>         0    1.0200</a:t>
            </a:r>
          </a:p>
          <a:p>
            <a:endParaRPr lang="en-US" altLang="zh-CN" sz="2200" dirty="0"/>
          </a:p>
          <a:p>
            <a:endParaRPr lang="en-US" altLang="zh-CN" sz="2200" dirty="0"/>
          </a:p>
          <a:p>
            <a:r>
              <a:rPr lang="en-US" altLang="zh-CN" sz="2200" dirty="0"/>
              <a:t>lambda2 =</a:t>
            </a:r>
          </a:p>
          <a:p>
            <a:endParaRPr lang="en-US" altLang="zh-CN" sz="2200" dirty="0"/>
          </a:p>
          <a:p>
            <a:r>
              <a:rPr lang="en-US" altLang="zh-CN" sz="2200" dirty="0"/>
              <a:t>    0.5800</a:t>
            </a:r>
          </a:p>
          <a:p>
            <a:r>
              <a:rPr lang="en-US" altLang="zh-CN" sz="2200" dirty="0"/>
              <a:t>    1.0200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142844" y="142860"/>
            <a:ext cx="7143800" cy="1143000"/>
          </a:xfrm>
        </p:spPr>
        <p:txBody>
          <a:bodyPr>
            <a:normAutofit fontScale="90000"/>
          </a:bodyPr>
          <a:lstStyle/>
          <a:p>
            <a:pPr algn="l" eaLnBrk="1" hangingPunct="1"/>
            <a:r>
              <a:rPr lang="zh-CN" altLang="en-US" sz="4200" b="1" dirty="0">
                <a:solidFill>
                  <a:srgbClr val="0000FF"/>
                </a:solidFill>
              </a:rPr>
              <a:t>三、捕食者</a:t>
            </a:r>
            <a:r>
              <a:rPr lang="en-US" altLang="zh-CN" sz="4200" b="1" dirty="0">
                <a:solidFill>
                  <a:srgbClr val="0000FF"/>
                </a:solidFill>
              </a:rPr>
              <a:t>-</a:t>
            </a:r>
            <a:r>
              <a:rPr lang="zh-CN" altLang="en-US" sz="4200" b="1" dirty="0">
                <a:solidFill>
                  <a:srgbClr val="0000FF"/>
                </a:solidFill>
              </a:rPr>
              <a:t>被捕食者问题描述</a:t>
            </a:r>
          </a:p>
        </p:txBody>
      </p:sp>
      <p:pic>
        <p:nvPicPr>
          <p:cNvPr id="27649" name="Picture 1"/>
          <p:cNvPicPr>
            <a:picLocks noChangeAspect="1" noChangeArrowheads="1"/>
          </p:cNvPicPr>
          <p:nvPr/>
        </p:nvPicPr>
        <p:blipFill>
          <a:blip r:embed="rId2"/>
          <a:srcRect/>
          <a:stretch>
            <a:fillRect/>
          </a:stretch>
        </p:blipFill>
        <p:spPr bwMode="auto">
          <a:xfrm>
            <a:off x="357158" y="1344948"/>
            <a:ext cx="8358188" cy="4655820"/>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142844" y="-16"/>
            <a:ext cx="6357982" cy="1143000"/>
          </a:xfrm>
        </p:spPr>
        <p:txBody>
          <a:bodyPr>
            <a:normAutofit/>
          </a:bodyPr>
          <a:lstStyle/>
          <a:p>
            <a:pPr algn="l" eaLnBrk="1" hangingPunct="1"/>
            <a:r>
              <a:rPr lang="zh-CN" altLang="en-US" sz="4200" b="1" dirty="0">
                <a:solidFill>
                  <a:srgbClr val="0000FF"/>
                </a:solidFill>
              </a:rPr>
              <a:t>四、问题分析和实验过程</a:t>
            </a:r>
          </a:p>
        </p:txBody>
      </p:sp>
      <p:pic>
        <p:nvPicPr>
          <p:cNvPr id="52226" name="Picture 2"/>
          <p:cNvPicPr>
            <a:picLocks noChangeAspect="1" noChangeArrowheads="1"/>
          </p:cNvPicPr>
          <p:nvPr/>
        </p:nvPicPr>
        <p:blipFill>
          <a:blip r:embed="rId2"/>
          <a:srcRect/>
          <a:stretch>
            <a:fillRect/>
          </a:stretch>
        </p:blipFill>
        <p:spPr bwMode="auto">
          <a:xfrm>
            <a:off x="142844" y="1142984"/>
            <a:ext cx="8907780" cy="1453515"/>
          </a:xfrm>
          <a:prstGeom prst="rect">
            <a:avLst/>
          </a:prstGeom>
          <a:noFill/>
          <a:ln w="9525">
            <a:noFill/>
            <a:miter lim="800000"/>
            <a:headEnd/>
            <a:tailEnd/>
          </a:ln>
          <a:effectLst/>
        </p:spPr>
      </p:pic>
      <p:sp>
        <p:nvSpPr>
          <p:cNvPr id="6" name="Rectangle 1"/>
          <p:cNvSpPr>
            <a:spLocks noChangeArrowheads="1"/>
          </p:cNvSpPr>
          <p:nvPr/>
        </p:nvSpPr>
        <p:spPr bwMode="auto">
          <a:xfrm>
            <a:off x="-214346" y="2928934"/>
            <a:ext cx="214314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具体包括</a:t>
            </a:r>
            <a:r>
              <a:rPr kumimoji="0" lang="zh-CN"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1" name="Rectangle 1"/>
          <p:cNvSpPr>
            <a:spLocks noChangeArrowheads="1"/>
          </p:cNvSpPr>
          <p:nvPr/>
        </p:nvSpPr>
        <p:spPr bwMode="auto">
          <a:xfrm>
            <a:off x="395536" y="3553852"/>
            <a:ext cx="8496944"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a:t>
            </a:r>
            <a:r>
              <a:rPr kumimoji="0" lang="en-US" altLang="zh-CN"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1</a:t>
            </a:r>
            <a:r>
              <a:rPr kumimoji="0" lang="zh-CN" altLang="en-US"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）猫头鹰和森林鼠的月增长率？</a:t>
            </a:r>
            <a:endParaRPr kumimoji="0" lang="en-US" altLang="zh-CN"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endParaRPr>
          </a:p>
        </p:txBody>
      </p:sp>
      <p:sp>
        <p:nvSpPr>
          <p:cNvPr id="52232" name="Rectangle 8"/>
          <p:cNvSpPr>
            <a:spLocks noChangeArrowheads="1"/>
          </p:cNvSpPr>
          <p:nvPr/>
        </p:nvSpPr>
        <p:spPr bwMode="auto">
          <a:xfrm>
            <a:off x="683568" y="4263102"/>
            <a:ext cx="820891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en-US" sz="2800" i="0" u="none" strike="noStrike" cap="none" normalizeH="0" baseline="0" dirty="0">
                <a:ln>
                  <a:noFill/>
                </a:ln>
                <a:solidFill>
                  <a:srgbClr val="000000"/>
                </a:solidFill>
                <a:effectLst/>
                <a:latin typeface="华文楷体" pitchFamily="2" charset="-122"/>
                <a:ea typeface="华文楷体" pitchFamily="2" charset="-122"/>
                <a:cs typeface="宋体" pitchFamily="2" charset="-122"/>
              </a:rPr>
              <a:t>（</a:t>
            </a:r>
            <a:r>
              <a:rPr kumimoji="0" lang="en-US" altLang="zh-CN" sz="2800" i="0" u="none" strike="noStrike" cap="none" normalizeH="0" baseline="0" dirty="0">
                <a:ln>
                  <a:noFill/>
                </a:ln>
                <a:solidFill>
                  <a:srgbClr val="000000"/>
                </a:solidFill>
                <a:effectLst/>
                <a:latin typeface="华文楷体" pitchFamily="2" charset="-122"/>
                <a:ea typeface="华文楷体" pitchFamily="2" charset="-122"/>
                <a:cs typeface="宋体" pitchFamily="2" charset="-122"/>
              </a:rPr>
              <a:t>2</a:t>
            </a:r>
            <a:r>
              <a:rPr kumimoji="0" lang="zh-CN" altLang="en-US" sz="2800" i="0" u="none" strike="noStrike" cap="none" normalizeH="0" baseline="0" dirty="0">
                <a:ln>
                  <a:noFill/>
                </a:ln>
                <a:solidFill>
                  <a:srgbClr val="000000"/>
                </a:solidFill>
                <a:effectLst/>
                <a:latin typeface="华文楷体" pitchFamily="2" charset="-122"/>
                <a:ea typeface="华文楷体" pitchFamily="2" charset="-122"/>
                <a:cs typeface="宋体" pitchFamily="2" charset="-122"/>
              </a:rPr>
              <a:t>）当时间足够长时，猫头鹰和森林鼠的数量之比？</a:t>
            </a:r>
            <a:endParaRPr kumimoji="0" lang="zh-CN" altLang="en-US" sz="280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232"/>
                                        </p:tgtEl>
                                        <p:attrNameLst>
                                          <p:attrName>style.visibility</p:attrName>
                                        </p:attrNameLst>
                                      </p:cBhvr>
                                      <p:to>
                                        <p:strVal val="visible"/>
                                      </p:to>
                                    </p:set>
                                    <p:anim calcmode="lin" valueType="num">
                                      <p:cBhvr additive="base">
                                        <p:cTn id="15" dur="500" fill="hold"/>
                                        <p:tgtEl>
                                          <p:spTgt spid="52232"/>
                                        </p:tgtEl>
                                        <p:attrNameLst>
                                          <p:attrName>ppt_x</p:attrName>
                                        </p:attrNameLst>
                                      </p:cBhvr>
                                      <p:tavLst>
                                        <p:tav tm="0">
                                          <p:val>
                                            <p:strVal val="#ppt_x"/>
                                          </p:val>
                                        </p:tav>
                                        <p:tav tm="100000">
                                          <p:val>
                                            <p:strVal val="#ppt_x"/>
                                          </p:val>
                                        </p:tav>
                                      </p:tavLst>
                                    </p:anim>
                                    <p:anim calcmode="lin" valueType="num">
                                      <p:cBhvr additive="base">
                                        <p:cTn id="16" dur="500" fill="hold"/>
                                        <p:tgtEl>
                                          <p:spTgt spid="52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522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14346" y="203460"/>
            <a:ext cx="214314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解决过程</a:t>
            </a:r>
            <a:r>
              <a:rPr kumimoji="0" lang="zh-CN"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522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0551" y="954274"/>
            <a:ext cx="1200000" cy="271428"/>
          </a:xfrm>
          <a:prstGeom prst="rect">
            <a:avLst/>
          </a:prstGeom>
          <a:noFill/>
        </p:spPr>
      </p:pic>
      <p:pic>
        <p:nvPicPr>
          <p:cNvPr id="522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929454" y="846402"/>
            <a:ext cx="1871429" cy="457143"/>
          </a:xfrm>
          <a:prstGeom prst="rect">
            <a:avLst/>
          </a:prstGeom>
          <a:noFill/>
        </p:spPr>
      </p:pic>
      <p:sp>
        <p:nvSpPr>
          <p:cNvPr id="11" name="Rectangle 1"/>
          <p:cNvSpPr>
            <a:spLocks noChangeArrowheads="1"/>
          </p:cNvSpPr>
          <p:nvPr/>
        </p:nvSpPr>
        <p:spPr bwMode="auto">
          <a:xfrm>
            <a:off x="395536" y="828378"/>
            <a:ext cx="671517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问题对应的差分方程为 ：           ，其中</a:t>
            </a:r>
            <a:endParaRPr kumimoji="0" lang="en-US" altLang="zh-CN"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endParaRPr>
          </a:p>
        </p:txBody>
      </p:sp>
      <mc:AlternateContent xmlns:mc="http://schemas.openxmlformats.org/markup-compatibility/2006" xmlns:a14="http://schemas.microsoft.com/office/drawing/2010/main">
        <mc:Choice Requires="a14">
          <p:sp>
            <p:nvSpPr>
              <p:cNvPr id="52232" name="Rectangle 8"/>
              <p:cNvSpPr>
                <a:spLocks noChangeArrowheads="1"/>
              </p:cNvSpPr>
              <p:nvPr/>
            </p:nvSpPr>
            <p:spPr bwMode="auto">
              <a:xfrm>
                <a:off x="142908" y="1537628"/>
                <a:ext cx="678654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en-US" sz="2800" b="1" i="0" u="none" strike="noStrike" cap="none" normalizeH="0" baseline="0" dirty="0">
                    <a:ln>
                      <a:noFill/>
                    </a:ln>
                    <a:solidFill>
                      <a:srgbClr val="0000FF"/>
                    </a:solidFill>
                    <a:effectLst/>
                    <a:latin typeface="华文楷体" pitchFamily="2" charset="-122"/>
                    <a:ea typeface="华文楷体" pitchFamily="2" charset="-122"/>
                    <a:cs typeface="宋体" pitchFamily="2" charset="-122"/>
                  </a:rPr>
                  <a:t>第一步：</a:t>
                </a:r>
                <a:r>
                  <a:rPr kumimoji="0" lang="zh-CN" altLang="en-US" sz="2800" b="0" i="0" u="none" strike="noStrike" cap="none" normalizeH="0" baseline="0" dirty="0">
                    <a:ln>
                      <a:noFill/>
                    </a:ln>
                    <a:solidFill>
                      <a:srgbClr val="0000FF"/>
                    </a:solidFill>
                    <a:effectLst/>
                    <a:latin typeface="华文楷体" pitchFamily="2" charset="-122"/>
                    <a:ea typeface="华文楷体" pitchFamily="2" charset="-122"/>
                    <a:cs typeface="宋体" pitchFamily="2" charset="-122"/>
                  </a:rPr>
                  <a:t>求</a:t>
                </a:r>
                <a14:m>
                  <m:oMath xmlns:m="http://schemas.openxmlformats.org/officeDocument/2006/math">
                    <m:r>
                      <a:rPr kumimoji="0" lang="en-US" altLang="zh-CN" sz="2800" b="1" i="1" u="none" strike="noStrike" cap="none" normalizeH="0" baseline="0" smtClean="0">
                        <a:ln>
                          <a:noFill/>
                        </a:ln>
                        <a:solidFill>
                          <a:srgbClr val="0000FF"/>
                        </a:solidFill>
                        <a:effectLst/>
                        <a:latin typeface="Cambria Math" panose="02040503050406030204" pitchFamily="18" charset="0"/>
                        <a:ea typeface="华文楷体" pitchFamily="2" charset="-122"/>
                        <a:cs typeface="宋体" pitchFamily="2" charset="-122"/>
                      </a:rPr>
                      <m:t>𝑨</m:t>
                    </m:r>
                  </m:oMath>
                </a14:m>
                <a:r>
                  <a:rPr lang="zh-CN" altLang="en-US" sz="2800" dirty="0">
                    <a:solidFill>
                      <a:srgbClr val="0000FF"/>
                    </a:solidFill>
                    <a:latin typeface="华文楷体" pitchFamily="2" charset="-122"/>
                    <a:ea typeface="华文楷体" pitchFamily="2" charset="-122"/>
                    <a:cs typeface="宋体" pitchFamily="2" charset="-122"/>
                  </a:rPr>
                  <a:t>的特征值和对应的特征向量</a:t>
                </a:r>
                <a:endParaRPr kumimoji="0" lang="zh-CN" altLang="en-US" sz="2800" b="0" i="0" u="none" strike="noStrike" cap="none" normalizeH="0" baseline="0" dirty="0">
                  <a:ln>
                    <a:noFill/>
                  </a:ln>
                  <a:solidFill>
                    <a:srgbClr val="0000FF"/>
                  </a:solidFill>
                  <a:effectLst/>
                  <a:latin typeface="Arial" pitchFamily="34" charset="0"/>
                  <a:ea typeface="宋体" pitchFamily="2" charset="-122"/>
                  <a:cs typeface="宋体" pitchFamily="2" charset="-122"/>
                </a:endParaRPr>
              </a:p>
            </p:txBody>
          </p:sp>
        </mc:Choice>
        <mc:Fallback xmlns="">
          <p:sp>
            <p:nvSpPr>
              <p:cNvPr id="52232" name="Rectangle 8"/>
              <p:cNvSpPr>
                <a:spLocks noRot="1" noChangeAspect="1" noMove="1" noResize="1" noEditPoints="1" noAdjustHandles="1" noChangeArrowheads="1" noChangeShapeType="1" noTextEdit="1"/>
              </p:cNvSpPr>
              <p:nvPr/>
            </p:nvSpPr>
            <p:spPr bwMode="auto">
              <a:xfrm>
                <a:off x="142908" y="1537628"/>
                <a:ext cx="6786546" cy="523220"/>
              </a:xfrm>
              <a:prstGeom prst="rect">
                <a:avLst/>
              </a:prstGeom>
              <a:blipFill>
                <a:blip r:embed="rId4"/>
                <a:stretch>
                  <a:fillRect l="-1795" t="-11628" b="-32558"/>
                </a:stretch>
              </a:blipFill>
              <a:ln w="9525">
                <a:noFill/>
                <a:miter lim="800000"/>
                <a:headEnd/>
                <a:tailEnd/>
              </a:ln>
              <a:effectLst/>
            </p:spPr>
            <p:txBody>
              <a:bodyPr/>
              <a:lstStyle/>
              <a:p>
                <a:r>
                  <a:rPr lang="zh-CN" altLang="en-US">
                    <a:noFill/>
                  </a:rPr>
                  <a:t> </a:t>
                </a:r>
              </a:p>
            </p:txBody>
          </p:sp>
        </mc:Fallback>
      </mc:AlternateContent>
      <p:sp>
        <p:nvSpPr>
          <p:cNvPr id="12" name="TextBox 4">
            <a:extLst>
              <a:ext uri="{FF2B5EF4-FFF2-40B4-BE49-F238E27FC236}">
                <a16:creationId xmlns:a16="http://schemas.microsoft.com/office/drawing/2014/main" id="{9A1B38C1-899B-4F5D-A3C0-3CB60B10D991}"/>
              </a:ext>
            </a:extLst>
          </p:cNvPr>
          <p:cNvSpPr txBox="1"/>
          <p:nvPr/>
        </p:nvSpPr>
        <p:spPr>
          <a:xfrm>
            <a:off x="108520" y="2420888"/>
            <a:ext cx="9144000" cy="3416320"/>
          </a:xfrm>
          <a:prstGeom prst="rect">
            <a:avLst/>
          </a:prstGeom>
          <a:noFill/>
        </p:spPr>
        <p:txBody>
          <a:bodyPr wrap="square" rtlCol="0">
            <a:spAutoFit/>
          </a:bodyPr>
          <a:lstStyle/>
          <a:p>
            <a:pPr>
              <a:lnSpc>
                <a:spcPct val="150000"/>
              </a:lnSpc>
            </a:pPr>
            <a:r>
              <a:rPr lang="en-US" sz="2400" dirty="0"/>
              <a:t>A = [0.5 0.4;-0.104 1.1];</a:t>
            </a:r>
            <a:endParaRPr lang="zh-CN" altLang="en-US" sz="2400" dirty="0"/>
          </a:p>
          <a:p>
            <a:pPr>
              <a:lnSpc>
                <a:spcPct val="150000"/>
              </a:lnSpc>
            </a:pPr>
            <a:r>
              <a:rPr lang="en-US" sz="2400" dirty="0"/>
              <a:t>[</a:t>
            </a:r>
            <a:r>
              <a:rPr lang="en-US" sz="2400" dirty="0" err="1"/>
              <a:t>pc,lambda</a:t>
            </a:r>
            <a:r>
              <a:rPr lang="en-US" sz="2400" dirty="0"/>
              <a:t>] = </a:t>
            </a:r>
            <a:r>
              <a:rPr lang="en-US" sz="2400" dirty="0" err="1"/>
              <a:t>eig</a:t>
            </a:r>
            <a:r>
              <a:rPr lang="en-US" sz="2400" dirty="0"/>
              <a:t>(A);              %</a:t>
            </a:r>
            <a:r>
              <a:rPr lang="zh-CN" altLang="en-US" sz="2400" dirty="0"/>
              <a:t>求</a:t>
            </a:r>
            <a:r>
              <a:rPr lang="en-US" sz="2400" dirty="0"/>
              <a:t>A</a:t>
            </a:r>
            <a:r>
              <a:rPr lang="zh-CN" altLang="en-US" sz="2400" dirty="0"/>
              <a:t>的特征值和对应的特征向量</a:t>
            </a:r>
          </a:p>
          <a:p>
            <a:pPr>
              <a:lnSpc>
                <a:spcPct val="150000"/>
              </a:lnSpc>
            </a:pPr>
            <a:r>
              <a:rPr lang="en-US" sz="2400" dirty="0"/>
              <a:t>[Y,I] = sort(</a:t>
            </a:r>
            <a:r>
              <a:rPr lang="en-US" sz="2400" dirty="0" err="1"/>
              <a:t>diag</a:t>
            </a:r>
            <a:r>
              <a:rPr lang="en-US" sz="2400" dirty="0"/>
              <a:t>(abs(lambda)),'descend');%</a:t>
            </a:r>
            <a:r>
              <a:rPr lang="zh-CN" altLang="en-US" sz="2400" dirty="0"/>
              <a:t>对特征值的绝对值降序排列</a:t>
            </a:r>
          </a:p>
          <a:p>
            <a:pPr>
              <a:lnSpc>
                <a:spcPct val="150000"/>
              </a:lnSpc>
            </a:pPr>
            <a:r>
              <a:rPr lang="en-US" sz="2400" dirty="0"/>
              <a:t>temp = </a:t>
            </a:r>
            <a:r>
              <a:rPr lang="en-US" sz="2400" dirty="0" err="1"/>
              <a:t>diag</a:t>
            </a:r>
            <a:r>
              <a:rPr lang="en-US" sz="2400" dirty="0"/>
              <a:t>(lambda);</a:t>
            </a:r>
            <a:endParaRPr lang="zh-CN" altLang="en-US" sz="2400" dirty="0"/>
          </a:p>
          <a:p>
            <a:pPr>
              <a:lnSpc>
                <a:spcPct val="150000"/>
              </a:lnSpc>
            </a:pPr>
            <a:r>
              <a:rPr lang="en-US" sz="2400" dirty="0"/>
              <a:t>lambda = temp(I)               %</a:t>
            </a:r>
            <a:r>
              <a:rPr lang="zh-CN" altLang="en-US" sz="2400" dirty="0"/>
              <a:t>输出按特征值的绝对值降序排列的特征值</a:t>
            </a:r>
          </a:p>
          <a:p>
            <a:pPr>
              <a:lnSpc>
                <a:spcPct val="150000"/>
              </a:lnSpc>
            </a:pPr>
            <a:r>
              <a:rPr lang="en-US" sz="2400" dirty="0"/>
              <a:t>pc = pc(:,I)                            %</a:t>
            </a:r>
            <a:r>
              <a:rPr lang="zh-CN" altLang="en-US" sz="2400" dirty="0"/>
              <a:t>与特征值对应的特征向量</a:t>
            </a:r>
            <a:endParaRPr lang="zh-CN" altLang="en-US" sz="2200" dirty="0"/>
          </a:p>
        </p:txBody>
      </p:sp>
    </p:spTree>
    <p:extLst>
      <p:ext uri="{BB962C8B-B14F-4D97-AF65-F5344CB8AC3E}">
        <p14:creationId xmlns:p14="http://schemas.microsoft.com/office/powerpoint/2010/main" val="40149434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8"/>
                                        </p:tgtEl>
                                        <p:attrNameLst>
                                          <p:attrName>style.visibility</p:attrName>
                                        </p:attrNameLst>
                                      </p:cBhvr>
                                      <p:to>
                                        <p:strVal val="visible"/>
                                      </p:to>
                                    </p:set>
                                    <p:anim calcmode="lin" valueType="num">
                                      <p:cBhvr additive="base">
                                        <p:cTn id="11" dur="500" fill="hold"/>
                                        <p:tgtEl>
                                          <p:spTgt spid="52228"/>
                                        </p:tgtEl>
                                        <p:attrNameLst>
                                          <p:attrName>ppt_x</p:attrName>
                                        </p:attrNameLst>
                                      </p:cBhvr>
                                      <p:tavLst>
                                        <p:tav tm="0">
                                          <p:val>
                                            <p:strVal val="#ppt_x"/>
                                          </p:val>
                                        </p:tav>
                                        <p:tav tm="100000">
                                          <p:val>
                                            <p:strVal val="#ppt_x"/>
                                          </p:val>
                                        </p:tav>
                                      </p:tavLst>
                                    </p:anim>
                                    <p:anim calcmode="lin" valueType="num">
                                      <p:cBhvr additive="base">
                                        <p:cTn id="12" dur="500" fill="hold"/>
                                        <p:tgtEl>
                                          <p:spTgt spid="522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2227"/>
                                        </p:tgtEl>
                                        <p:attrNameLst>
                                          <p:attrName>style.visibility</p:attrName>
                                        </p:attrNameLst>
                                      </p:cBhvr>
                                      <p:to>
                                        <p:strVal val="visible"/>
                                      </p:to>
                                    </p:set>
                                    <p:anim calcmode="lin" valueType="num">
                                      <p:cBhvr additive="base">
                                        <p:cTn id="15" dur="500" fill="hold"/>
                                        <p:tgtEl>
                                          <p:spTgt spid="52227"/>
                                        </p:tgtEl>
                                        <p:attrNameLst>
                                          <p:attrName>ppt_x</p:attrName>
                                        </p:attrNameLst>
                                      </p:cBhvr>
                                      <p:tavLst>
                                        <p:tav tm="0">
                                          <p:val>
                                            <p:strVal val="#ppt_x"/>
                                          </p:val>
                                        </p:tav>
                                        <p:tav tm="100000">
                                          <p:val>
                                            <p:strVal val="#ppt_x"/>
                                          </p:val>
                                        </p:tav>
                                      </p:tavLst>
                                    </p:anim>
                                    <p:anim calcmode="lin" valueType="num">
                                      <p:cBhvr additive="base">
                                        <p:cTn id="16" dur="500" fill="hold"/>
                                        <p:tgtEl>
                                          <p:spTgt spid="522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232"/>
                                        </p:tgtEl>
                                        <p:attrNameLst>
                                          <p:attrName>style.visibility</p:attrName>
                                        </p:attrNameLst>
                                      </p:cBhvr>
                                      <p:to>
                                        <p:strVal val="visible"/>
                                      </p:to>
                                    </p:set>
                                    <p:anim calcmode="lin" valueType="num">
                                      <p:cBhvr additive="base">
                                        <p:cTn id="23" dur="500" fill="hold"/>
                                        <p:tgtEl>
                                          <p:spTgt spid="52232"/>
                                        </p:tgtEl>
                                        <p:attrNameLst>
                                          <p:attrName>ppt_x</p:attrName>
                                        </p:attrNameLst>
                                      </p:cBhvr>
                                      <p:tavLst>
                                        <p:tav tm="0">
                                          <p:val>
                                            <p:strVal val="#ppt_x"/>
                                          </p:val>
                                        </p:tav>
                                        <p:tav tm="100000">
                                          <p:val>
                                            <p:strVal val="#ppt_x"/>
                                          </p:val>
                                        </p:tav>
                                      </p:tavLst>
                                    </p:anim>
                                    <p:anim calcmode="lin" valueType="num">
                                      <p:cBhvr additive="base">
                                        <p:cTn id="24" dur="500" fill="hold"/>
                                        <p:tgtEl>
                                          <p:spTgt spid="5223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5223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500034" y="692150"/>
            <a:ext cx="4749800" cy="914400"/>
          </a:xfrm>
        </p:spPr>
        <p:txBody>
          <a:bodyPr/>
          <a:lstStyle/>
          <a:p>
            <a:pPr algn="l" eaLnBrk="1" hangingPunct="1"/>
            <a:r>
              <a:rPr lang="zh-CN" altLang="en-US" b="1" dirty="0">
                <a:solidFill>
                  <a:srgbClr val="0000FF"/>
                </a:solidFill>
              </a:rPr>
              <a:t>一、实验目的</a:t>
            </a:r>
          </a:p>
        </p:txBody>
      </p:sp>
      <mc:AlternateContent xmlns:mc="http://schemas.openxmlformats.org/markup-compatibility/2006" xmlns:a14="http://schemas.microsoft.com/office/drawing/2010/main">
        <mc:Choice Requires="a14">
          <p:sp>
            <p:nvSpPr>
              <p:cNvPr id="122893" name="Text Box 13"/>
              <p:cNvSpPr txBox="1">
                <a:spLocks noChangeArrowheads="1"/>
              </p:cNvSpPr>
              <p:nvPr/>
            </p:nvSpPr>
            <p:spPr bwMode="auto">
              <a:xfrm>
                <a:off x="357158" y="1714488"/>
                <a:ext cx="8749575" cy="4401205"/>
              </a:xfrm>
              <a:prstGeom prst="rect">
                <a:avLst/>
              </a:prstGeom>
              <a:noFill/>
              <a:ln w="9525">
                <a:noFill/>
                <a:miter lim="800000"/>
                <a:headEnd/>
                <a:tailEnd/>
              </a:ln>
            </p:spPr>
            <p:txBody>
              <a:bodyPr wrap="none">
                <a:spAutoFit/>
              </a:bodyPr>
              <a:lstStyle/>
              <a:p>
                <a:pPr>
                  <a:buFont typeface="Wingdings" pitchFamily="2" charset="2"/>
                  <a:buChar char="Ø"/>
                </a:pPr>
                <a:r>
                  <a:rPr lang="zh-CN" altLang="en-US" b="1" dirty="0"/>
                  <a:t> </a:t>
                </a:r>
                <a:r>
                  <a:rPr lang="zh-CN" altLang="en-US" sz="2800" b="1" dirty="0">
                    <a:latin typeface="华文楷体" pitchFamily="2" charset="-122"/>
                    <a:ea typeface="华文楷体" pitchFamily="2" charset="-122"/>
                  </a:rPr>
                  <a:t>掌握特征值、特征向量、特征方程、矩阵的对角化等</a:t>
                </a:r>
                <a:endParaRPr lang="en-US" altLang="zh-CN" sz="2800" b="1" dirty="0">
                  <a:latin typeface="华文楷体" pitchFamily="2" charset="-122"/>
                  <a:ea typeface="华文楷体" pitchFamily="2" charset="-122"/>
                </a:endParaRPr>
              </a:p>
              <a:p>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概念和理论；</a:t>
                </a:r>
                <a:endParaRPr lang="en-US" altLang="zh-CN" sz="2800" b="1" dirty="0">
                  <a:latin typeface="华文楷体" pitchFamily="2" charset="-122"/>
                  <a:ea typeface="华文楷体" pitchFamily="2" charset="-122"/>
                </a:endParaRPr>
              </a:p>
              <a:p>
                <a:endParaRPr lang="en-US" altLang="zh-CN" sz="2800" b="1" dirty="0">
                  <a:latin typeface="华文楷体" pitchFamily="2" charset="-122"/>
                  <a:ea typeface="华文楷体" pitchFamily="2" charset="-122"/>
                </a:endParaRPr>
              </a:p>
              <a:p>
                <a:pPr>
                  <a:buFont typeface="Wingdings" pitchFamily="2" charset="2"/>
                  <a:buChar char="Ø"/>
                </a:pPr>
                <a:r>
                  <a:rPr lang="zh-CN" altLang="en-US" sz="2800" b="1" dirty="0">
                    <a:latin typeface="华文楷体" pitchFamily="2" charset="-122"/>
                    <a:ea typeface="华文楷体" pitchFamily="2" charset="-122"/>
                  </a:rPr>
                  <a:t>掌握将矩阵化为相似对角矩阵的方法；</a:t>
                </a:r>
                <a:endParaRPr lang="en-US" altLang="zh-CN" sz="2800" b="1" dirty="0">
                  <a:latin typeface="华文楷体" pitchFamily="2" charset="-122"/>
                  <a:ea typeface="华文楷体" pitchFamily="2" charset="-122"/>
                </a:endParaRPr>
              </a:p>
              <a:p>
                <a:pPr>
                  <a:buFont typeface="Wingdings" pitchFamily="2" charset="2"/>
                  <a:buChar char="Ø"/>
                </a:pPr>
                <a:endParaRPr lang="en-US" altLang="zh-CN" sz="2800" b="1" dirty="0">
                  <a:latin typeface="华文楷体" pitchFamily="2" charset="-122"/>
                  <a:ea typeface="华文楷体" pitchFamily="2" charset="-122"/>
                </a:endParaRPr>
              </a:p>
              <a:p>
                <a:pPr>
                  <a:buFont typeface="Wingdings" pitchFamily="2" charset="2"/>
                  <a:buChar char="Ø"/>
                </a:pPr>
                <a:r>
                  <a:rPr lang="zh-CN" altLang="en-US" sz="2800" b="1" dirty="0">
                    <a:latin typeface="华文楷体" pitchFamily="2" charset="-122"/>
                    <a:ea typeface="华文楷体" pitchFamily="2" charset="-122"/>
                  </a:rPr>
                  <a:t>理解由差分方程</a:t>
                </a:r>
                <a14:m>
                  <m:oMath xmlns:m="http://schemas.openxmlformats.org/officeDocument/2006/math">
                    <m:sSub>
                      <m:sSubPr>
                        <m:ctrlPr>
                          <a:rPr lang="en-US" altLang="zh-CN" sz="2800" b="1" i="1" smtClean="0">
                            <a:latin typeface="Cambria Math" panose="02040503050406030204" pitchFamily="18" charset="0"/>
                            <a:ea typeface="华文楷体" pitchFamily="2" charset="-122"/>
                          </a:rPr>
                        </m:ctrlPr>
                      </m:sSubPr>
                      <m:e>
                        <m:r>
                          <a:rPr lang="en-US" altLang="zh-CN" sz="2800" b="1" i="1" smtClean="0">
                            <a:latin typeface="Cambria Math" panose="02040503050406030204" pitchFamily="18" charset="0"/>
                            <a:ea typeface="华文楷体" pitchFamily="2" charset="-122"/>
                          </a:rPr>
                          <m:t>𝒙</m:t>
                        </m:r>
                      </m:e>
                      <m:sub>
                        <m:r>
                          <a:rPr lang="en-US" altLang="zh-CN" sz="2800" b="1" i="1" smtClean="0">
                            <a:latin typeface="Cambria Math" panose="02040503050406030204" pitchFamily="18" charset="0"/>
                            <a:ea typeface="华文楷体" pitchFamily="2" charset="-122"/>
                          </a:rPr>
                          <m:t>𝒌</m:t>
                        </m:r>
                        <m:r>
                          <a:rPr lang="en-US" altLang="zh-CN" sz="2800" b="1" i="1" smtClean="0">
                            <a:latin typeface="Cambria Math" panose="02040503050406030204" pitchFamily="18" charset="0"/>
                            <a:ea typeface="华文楷体" pitchFamily="2" charset="-122"/>
                          </a:rPr>
                          <m:t>+</m:t>
                        </m:r>
                        <m:r>
                          <a:rPr lang="en-US" altLang="zh-CN" sz="2800" b="1" i="1" smtClean="0">
                            <a:latin typeface="Cambria Math" panose="02040503050406030204" pitchFamily="18" charset="0"/>
                            <a:ea typeface="华文楷体" pitchFamily="2" charset="-122"/>
                          </a:rPr>
                          <m:t>𝟏</m:t>
                        </m:r>
                      </m:sub>
                    </m:sSub>
                    <m:r>
                      <a:rPr lang="en-US" altLang="zh-CN" sz="2800" b="1" i="1" smtClean="0">
                        <a:latin typeface="Cambria Math" panose="02040503050406030204" pitchFamily="18" charset="0"/>
                        <a:ea typeface="华文楷体" pitchFamily="2" charset="-122"/>
                      </a:rPr>
                      <m:t>=</m:t>
                    </m:r>
                    <m:r>
                      <a:rPr lang="en-US" altLang="zh-CN" sz="2800" b="1" i="1" smtClean="0">
                        <a:latin typeface="Cambria Math" panose="02040503050406030204" pitchFamily="18" charset="0"/>
                        <a:ea typeface="华文楷体" pitchFamily="2" charset="-122"/>
                      </a:rPr>
                      <m:t>𝑨</m:t>
                    </m:r>
                    <m:sSub>
                      <m:sSubPr>
                        <m:ctrlPr>
                          <a:rPr lang="en-US" altLang="zh-CN" sz="2800" b="1" i="1">
                            <a:latin typeface="Cambria Math" panose="02040503050406030204" pitchFamily="18" charset="0"/>
                            <a:ea typeface="华文楷体" pitchFamily="2" charset="-122"/>
                          </a:rPr>
                        </m:ctrlPr>
                      </m:sSubPr>
                      <m:e>
                        <m:r>
                          <a:rPr lang="en-US" altLang="zh-CN" sz="2800" b="1" i="1">
                            <a:latin typeface="Cambria Math" panose="02040503050406030204" pitchFamily="18" charset="0"/>
                            <a:ea typeface="华文楷体" pitchFamily="2" charset="-122"/>
                          </a:rPr>
                          <m:t>𝒙</m:t>
                        </m:r>
                      </m:e>
                      <m:sub>
                        <m:r>
                          <a:rPr lang="en-US" altLang="zh-CN" sz="2800" b="1" i="1">
                            <a:latin typeface="Cambria Math" panose="02040503050406030204" pitchFamily="18" charset="0"/>
                            <a:ea typeface="华文楷体" pitchFamily="2" charset="-122"/>
                          </a:rPr>
                          <m:t>𝒌</m:t>
                        </m:r>
                      </m:sub>
                    </m:sSub>
                  </m:oMath>
                </a14:m>
                <a:r>
                  <a:rPr lang="zh-CN" altLang="en-US" sz="2800" b="1" dirty="0">
                    <a:latin typeface="华文楷体" pitchFamily="2" charset="-122"/>
                    <a:ea typeface="华文楷体" pitchFamily="2" charset="-122"/>
                  </a:rPr>
                  <a:t>所描述的动态系统的长期</a:t>
                </a:r>
                <a:endParaRPr lang="en-US" altLang="zh-CN" sz="2800" b="1" dirty="0">
                  <a:latin typeface="华文楷体" pitchFamily="2" charset="-122"/>
                  <a:ea typeface="华文楷体" pitchFamily="2" charset="-122"/>
                </a:endParaRPr>
              </a:p>
              <a:p>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行为或演化；</a:t>
                </a:r>
                <a:endParaRPr lang="en-US" altLang="zh-CN" sz="2800" b="1" dirty="0">
                  <a:latin typeface="华文楷体" pitchFamily="2" charset="-122"/>
                  <a:ea typeface="华文楷体" pitchFamily="2" charset="-122"/>
                </a:endParaRPr>
              </a:p>
              <a:p>
                <a:pPr>
                  <a:buFont typeface="Wingdings" pitchFamily="2" charset="2"/>
                  <a:buChar char="Ø"/>
                </a:pPr>
                <a:endParaRPr lang="en-US" altLang="zh-CN" sz="2800" b="1" dirty="0">
                  <a:latin typeface="华文楷体" pitchFamily="2" charset="-122"/>
                  <a:ea typeface="华文楷体" pitchFamily="2" charset="-122"/>
                </a:endParaRPr>
              </a:p>
              <a:p>
                <a:pPr>
                  <a:buFont typeface="Wingdings" pitchFamily="2" charset="2"/>
                  <a:buChar char="Ø"/>
                </a:pPr>
                <a:r>
                  <a:rPr lang="zh-CN" altLang="en-US" sz="2800" b="1" dirty="0">
                    <a:latin typeface="华文楷体" pitchFamily="2" charset="-122"/>
                    <a:ea typeface="华文楷体" pitchFamily="2" charset="-122"/>
                  </a:rPr>
                  <a:t>提高对离散动态系统的理解与分析能力。</a:t>
                </a:r>
                <a:endParaRPr lang="en-US" altLang="zh-CN" sz="2800" b="1" dirty="0">
                  <a:latin typeface="华文楷体" pitchFamily="2" charset="-122"/>
                  <a:ea typeface="华文楷体" pitchFamily="2" charset="-122"/>
                </a:endParaRPr>
              </a:p>
              <a:p>
                <a:pPr>
                  <a:buFont typeface="Wingdings" pitchFamily="2" charset="2"/>
                  <a:buChar char="Ø"/>
                </a:pPr>
                <a:endParaRPr lang="zh-CN" altLang="en-US" sz="2800" b="1" dirty="0">
                  <a:latin typeface="华文楷体" pitchFamily="2" charset="-122"/>
                  <a:ea typeface="华文楷体" pitchFamily="2" charset="-122"/>
                </a:endParaRPr>
              </a:p>
            </p:txBody>
          </p:sp>
        </mc:Choice>
        <mc:Fallback xmlns="">
          <p:sp>
            <p:nvSpPr>
              <p:cNvPr id="122893" name="Text Box 13"/>
              <p:cNvSpPr txBox="1">
                <a:spLocks noRot="1" noChangeAspect="1" noMove="1" noResize="1" noEditPoints="1" noAdjustHandles="1" noChangeArrowheads="1" noChangeShapeType="1" noTextEdit="1"/>
              </p:cNvSpPr>
              <p:nvPr/>
            </p:nvSpPr>
            <p:spPr bwMode="auto">
              <a:xfrm>
                <a:off x="357158" y="1714488"/>
                <a:ext cx="8749575" cy="4401205"/>
              </a:xfrm>
              <a:prstGeom prst="rect">
                <a:avLst/>
              </a:prstGeom>
              <a:blipFill>
                <a:blip r:embed="rId2"/>
                <a:stretch>
                  <a:fillRect l="-1254" t="-1385" r="-627"/>
                </a:stretch>
              </a:blipFill>
              <a:ln w="9525">
                <a:noFill/>
                <a:miter lim="800000"/>
                <a:headEnd/>
                <a:tailEnd/>
              </a:ln>
            </p:spPr>
            <p:txBody>
              <a:bodyPr/>
              <a:lstStyle/>
              <a:p>
                <a:r>
                  <a:rPr lang="zh-CN" altLang="en-US">
                    <a:noFill/>
                  </a:rPr>
                  <a:t> </a:t>
                </a:r>
              </a:p>
            </p:txBody>
          </p:sp>
        </mc:Fallback>
      </mc:AlternateContent>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93"/>
                                        </p:tgtEl>
                                        <p:attrNameLst>
                                          <p:attrName>style.visibility</p:attrName>
                                        </p:attrNameLst>
                                      </p:cBhvr>
                                      <p:to>
                                        <p:strVal val="visible"/>
                                      </p:to>
                                    </p:set>
                                    <p:anim calcmode="lin" valueType="num">
                                      <p:cBhvr additive="base">
                                        <p:cTn id="7" dur="500" fill="hold"/>
                                        <p:tgtEl>
                                          <p:spTgt spid="122893"/>
                                        </p:tgtEl>
                                        <p:attrNameLst>
                                          <p:attrName>ppt_x</p:attrName>
                                        </p:attrNameLst>
                                      </p:cBhvr>
                                      <p:tavLst>
                                        <p:tav tm="0">
                                          <p:val>
                                            <p:strVal val="0-#ppt_w/2"/>
                                          </p:val>
                                        </p:tav>
                                        <p:tav tm="100000">
                                          <p:val>
                                            <p:strVal val="#ppt_x"/>
                                          </p:val>
                                        </p:tav>
                                      </p:tavLst>
                                    </p:anim>
                                    <p:anim calcmode="lin" valueType="num">
                                      <p:cBhvr additive="base">
                                        <p:cTn id="8" dur="500" fill="hold"/>
                                        <p:tgtEl>
                                          <p:spTgt spid="122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32271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a:ln>
                  <a:noFill/>
                </a:ln>
                <a:solidFill>
                  <a:srgbClr val="FF0000"/>
                </a:solidFill>
                <a:effectLst/>
                <a:latin typeface="Arial" pitchFamily="34" charset="0"/>
                <a:ea typeface="宋体" pitchFamily="2" charset="-122"/>
                <a:cs typeface="宋体" pitchFamily="2" charset="-122"/>
              </a:rPr>
              <a:t>运行结果：</a:t>
            </a:r>
            <a:endParaRPr kumimoji="0" lang="zh-CN" sz="2400" b="0" i="0" u="none" strike="noStrike" cap="none" normalizeH="0" baseline="0" dirty="0">
              <a:ln>
                <a:noFill/>
              </a:ln>
              <a:solidFill>
                <a:srgbClr val="FF0000"/>
              </a:solidFill>
              <a:effectLst/>
              <a:latin typeface="Arial" pitchFamily="34" charset="0"/>
              <a:ea typeface="宋体" pitchFamily="2" charset="-122"/>
              <a:cs typeface="宋体" pitchFamily="2" charset="-122"/>
            </a:endParaRPr>
          </a:p>
          <a:p>
            <a:pPr lvl="0" indent="304800" eaLnBrk="0" fontAlgn="base" hangingPunct="0">
              <a:spcBef>
                <a:spcPct val="0"/>
              </a:spcBef>
              <a:spcAft>
                <a:spcPct val="0"/>
              </a:spcAft>
            </a:pPr>
            <a:r>
              <a:rPr lang="pt-BR" altLang="zh-CN" sz="2400" dirty="0">
                <a:latin typeface="Arial" pitchFamily="34" charset="0"/>
                <a:ea typeface="宋体" pitchFamily="2" charset="-122"/>
                <a:cs typeface="宋体" pitchFamily="2" charset="-122"/>
              </a:rPr>
              <a:t>lambda =</a:t>
            </a:r>
          </a:p>
          <a:p>
            <a:pPr lvl="0" indent="304800" eaLnBrk="0" fontAlgn="base" hangingPunct="0">
              <a:spcBef>
                <a:spcPct val="0"/>
              </a:spcBef>
              <a:spcAft>
                <a:spcPct val="0"/>
              </a:spcAft>
            </a:pPr>
            <a:r>
              <a:rPr lang="pt-BR" altLang="zh-CN" sz="2400" dirty="0">
                <a:latin typeface="Arial" pitchFamily="34" charset="0"/>
                <a:ea typeface="宋体" pitchFamily="2" charset="-122"/>
                <a:cs typeface="宋体" pitchFamily="2" charset="-122"/>
              </a:rPr>
              <a:t>    1.0200</a:t>
            </a:r>
          </a:p>
          <a:p>
            <a:pPr lvl="0" indent="304800" eaLnBrk="0" fontAlgn="base" hangingPunct="0">
              <a:spcBef>
                <a:spcPct val="0"/>
              </a:spcBef>
              <a:spcAft>
                <a:spcPct val="0"/>
              </a:spcAft>
            </a:pPr>
            <a:r>
              <a:rPr lang="pt-BR" altLang="zh-CN" sz="2400" dirty="0">
                <a:latin typeface="Arial" pitchFamily="34" charset="0"/>
                <a:ea typeface="宋体" pitchFamily="2" charset="-122"/>
                <a:cs typeface="宋体" pitchFamily="2" charset="-122"/>
              </a:rPr>
              <a:t>    0.5800</a:t>
            </a:r>
          </a:p>
          <a:p>
            <a:pPr lvl="0" indent="304800" eaLnBrk="0" fontAlgn="base" hangingPunct="0">
              <a:spcBef>
                <a:spcPct val="0"/>
              </a:spcBef>
              <a:spcAft>
                <a:spcPct val="0"/>
              </a:spcAft>
            </a:pPr>
            <a:r>
              <a:rPr lang="pt-BR" altLang="zh-CN" sz="2400" dirty="0">
                <a:latin typeface="Arial" pitchFamily="34" charset="0"/>
                <a:ea typeface="宋体" pitchFamily="2" charset="-122"/>
                <a:cs typeface="宋体" pitchFamily="2" charset="-122"/>
              </a:rPr>
              <a:t>pc =</a:t>
            </a:r>
          </a:p>
          <a:p>
            <a:pPr lvl="0" indent="304800" eaLnBrk="0" fontAlgn="base" hangingPunct="0">
              <a:spcBef>
                <a:spcPct val="0"/>
              </a:spcBef>
              <a:spcAft>
                <a:spcPct val="0"/>
              </a:spcAft>
            </a:pPr>
            <a:r>
              <a:rPr lang="pt-BR" altLang="zh-CN" sz="2400" dirty="0">
                <a:latin typeface="Arial" pitchFamily="34" charset="0"/>
                <a:ea typeface="宋体" pitchFamily="2" charset="-122"/>
                <a:cs typeface="宋体" pitchFamily="2" charset="-122"/>
              </a:rPr>
              <a:t>   -0.6097   -0.9806</a:t>
            </a:r>
          </a:p>
          <a:p>
            <a:pPr lvl="0" indent="304800" eaLnBrk="0" fontAlgn="base" hangingPunct="0">
              <a:spcBef>
                <a:spcPct val="0"/>
              </a:spcBef>
              <a:spcAft>
                <a:spcPct val="0"/>
              </a:spcAft>
            </a:pPr>
            <a:r>
              <a:rPr lang="pt-BR" altLang="zh-CN" sz="2400" dirty="0">
                <a:latin typeface="Arial" pitchFamily="34" charset="0"/>
                <a:ea typeface="宋体" pitchFamily="2" charset="-122"/>
                <a:cs typeface="宋体" pitchFamily="2" charset="-122"/>
              </a:rPr>
              <a:t>   -0.7926   -0.1961</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69640" name="Picture 8"/>
          <p:cNvPicPr>
            <a:picLocks noChangeAspect="1" noChangeArrowheads="1"/>
          </p:cNvPicPr>
          <p:nvPr/>
        </p:nvPicPr>
        <p:blipFill>
          <a:blip r:embed="rId2"/>
          <a:srcRect/>
          <a:stretch>
            <a:fillRect/>
          </a:stretch>
        </p:blipFill>
        <p:spPr bwMode="auto">
          <a:xfrm>
            <a:off x="209582" y="3963368"/>
            <a:ext cx="8934450" cy="1680210"/>
          </a:xfrm>
          <a:prstGeom prst="rect">
            <a:avLst/>
          </a:prstGeom>
          <a:noFill/>
          <a:ln w="9525">
            <a:noFill/>
            <a:miter lim="800000"/>
            <a:headEnd/>
            <a:tailEnd/>
          </a:ln>
          <a:effectLst/>
        </p:spPr>
      </p:pic>
      <p:sp>
        <p:nvSpPr>
          <p:cNvPr id="12" name="矩形 11"/>
          <p:cNvSpPr/>
          <p:nvPr/>
        </p:nvSpPr>
        <p:spPr>
          <a:xfrm>
            <a:off x="71406" y="3467401"/>
            <a:ext cx="2039341" cy="461665"/>
          </a:xfrm>
          <a:prstGeom prst="rect">
            <a:avLst/>
          </a:prstGeom>
        </p:spPr>
        <p:txBody>
          <a:bodyPr wrap="none">
            <a:spAutoFit/>
          </a:bodyPr>
          <a:lstStyle/>
          <a:p>
            <a:pPr lvl="0" indent="304800" fontAlgn="base">
              <a:spcBef>
                <a:spcPct val="0"/>
              </a:spcBef>
              <a:spcAft>
                <a:spcPct val="0"/>
              </a:spcAft>
            </a:pPr>
            <a:r>
              <a:rPr lang="zh-CN" altLang="en-US" sz="2400" b="1" dirty="0">
                <a:solidFill>
                  <a:srgbClr val="FF0000"/>
                </a:solidFill>
                <a:latin typeface="Arial" pitchFamily="34" charset="0"/>
                <a:ea typeface="宋体" pitchFamily="2" charset="-122"/>
                <a:cs typeface="宋体" pitchFamily="2" charset="-122"/>
              </a:rPr>
              <a:t>结果分析：</a:t>
            </a:r>
            <a:endParaRPr lang="zh-CN" altLang="en-US" sz="2400" dirty="0">
              <a:solidFill>
                <a:srgbClr val="FF0000"/>
              </a:solidFill>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640"/>
                                        </p:tgtEl>
                                        <p:attrNameLst>
                                          <p:attrName>style.visibility</p:attrName>
                                        </p:attrNameLst>
                                      </p:cBhvr>
                                      <p:to>
                                        <p:strVal val="visible"/>
                                      </p:to>
                                    </p:set>
                                    <p:anim calcmode="lin" valueType="num">
                                      <p:cBhvr additive="base">
                                        <p:cTn id="11" dur="500" fill="hold"/>
                                        <p:tgtEl>
                                          <p:spTgt spid="69640"/>
                                        </p:tgtEl>
                                        <p:attrNameLst>
                                          <p:attrName>ppt_x</p:attrName>
                                        </p:attrNameLst>
                                      </p:cBhvr>
                                      <p:tavLst>
                                        <p:tav tm="0">
                                          <p:val>
                                            <p:strVal val="#ppt_x"/>
                                          </p:val>
                                        </p:tav>
                                        <p:tav tm="100000">
                                          <p:val>
                                            <p:strVal val="#ppt_x"/>
                                          </p:val>
                                        </p:tav>
                                      </p:tavLst>
                                    </p:anim>
                                    <p:anim calcmode="lin" valueType="num">
                                      <p:cBhvr additive="base">
                                        <p:cTn id="12" dur="500" fill="hold"/>
                                        <p:tgtEl>
                                          <p:spTgt spid="69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rotWithShape="1">
          <a:blip r:embed="rId2"/>
          <a:srcRect b="55278"/>
          <a:stretch/>
        </p:blipFill>
        <p:spPr bwMode="auto">
          <a:xfrm>
            <a:off x="-108520" y="908720"/>
            <a:ext cx="9672638" cy="390408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rotWithShape="1">
          <a:blip r:embed="rId2"/>
          <a:srcRect t="36473" b="20221"/>
          <a:stretch/>
        </p:blipFill>
        <p:spPr bwMode="auto">
          <a:xfrm>
            <a:off x="80709" y="116633"/>
            <a:ext cx="9027795" cy="3528392"/>
          </a:xfrm>
          <a:prstGeom prst="rect">
            <a:avLst/>
          </a:prstGeom>
          <a:noFill/>
          <a:ln w="9525">
            <a:noFill/>
            <a:miter lim="800000"/>
            <a:headEnd/>
            <a:tailEnd/>
          </a:ln>
          <a:effectLst/>
        </p:spPr>
      </p:pic>
      <p:pic>
        <p:nvPicPr>
          <p:cNvPr id="3" name="Picture 1">
            <a:extLst>
              <a:ext uri="{FF2B5EF4-FFF2-40B4-BE49-F238E27FC236}">
                <a16:creationId xmlns:a16="http://schemas.microsoft.com/office/drawing/2014/main" id="{18680DB5-3572-4A75-A20E-B8AA9FE651D4}"/>
              </a:ext>
            </a:extLst>
          </p:cNvPr>
          <p:cNvPicPr>
            <a:picLocks noChangeAspect="1" noChangeArrowheads="1"/>
          </p:cNvPicPr>
          <p:nvPr/>
        </p:nvPicPr>
        <p:blipFill rotWithShape="1">
          <a:blip r:embed="rId2"/>
          <a:srcRect t="80662"/>
          <a:stretch/>
        </p:blipFill>
        <p:spPr bwMode="auto">
          <a:xfrm>
            <a:off x="58102" y="4149080"/>
            <a:ext cx="9027795" cy="1575580"/>
          </a:xfrm>
          <a:prstGeom prst="rect">
            <a:avLst/>
          </a:prstGeom>
          <a:noFill/>
          <a:ln w="9525">
            <a:noFill/>
            <a:miter lim="800000"/>
            <a:headEnd/>
            <a:tailEnd/>
          </a:ln>
          <a:effectLst/>
        </p:spPr>
      </p:pic>
    </p:spTree>
    <p:extLst>
      <p:ext uri="{BB962C8B-B14F-4D97-AF65-F5344CB8AC3E}">
        <p14:creationId xmlns:p14="http://schemas.microsoft.com/office/powerpoint/2010/main" val="383671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42908" y="71415"/>
            <a:ext cx="9144000" cy="64294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800" b="1" dirty="0">
                <a:latin typeface="华文楷体" pitchFamily="2" charset="-122"/>
                <a:ea typeface="华文楷体" pitchFamily="2" charset="-122"/>
              </a:rPr>
              <a:t>第三步</a:t>
            </a:r>
            <a:r>
              <a:rPr kumimoji="0" lang="zh-CN" altLang="en-US" sz="2800" b="1" i="0" u="none" strike="noStrike" kern="1200" cap="none" spc="0" normalizeH="0" baseline="0" noProof="0" dirty="0">
                <a:ln>
                  <a:noFill/>
                </a:ln>
                <a:effectLst/>
                <a:uLnTx/>
                <a:uFillTx/>
                <a:latin typeface="华文楷体" pitchFamily="2" charset="-122"/>
                <a:ea typeface="华文楷体" pitchFamily="2" charset="-122"/>
              </a:rPr>
              <a:t>：解的图像表示</a:t>
            </a:r>
            <a:endParaRPr kumimoji="0" lang="en-US" altLang="zh-CN" sz="2800" b="1" i="0" u="none" strike="noStrike" kern="1200" cap="none" spc="0" normalizeH="0" baseline="0" noProof="0" dirty="0">
              <a:ln>
                <a:noFill/>
              </a:ln>
              <a:effectLst/>
              <a:uLnTx/>
              <a:uFillTx/>
              <a:latin typeface="华文楷体" pitchFamily="2" charset="-122"/>
              <a:ea typeface="华文楷体"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2800" b="1"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n-cs"/>
            </a:endParaRPr>
          </a:p>
        </p:txBody>
      </p:sp>
      <p:pic>
        <p:nvPicPr>
          <p:cNvPr id="67585" name="图片 11"/>
          <p:cNvPicPr>
            <a:picLocks noChangeAspect="1" noChangeArrowheads="1"/>
          </p:cNvPicPr>
          <p:nvPr/>
        </p:nvPicPr>
        <p:blipFill>
          <a:blip r:embed="rId2"/>
          <a:srcRect l="6683" t="4626" r="6416"/>
          <a:stretch>
            <a:fillRect/>
          </a:stretch>
        </p:blipFill>
        <p:spPr bwMode="auto">
          <a:xfrm>
            <a:off x="1285852" y="785794"/>
            <a:ext cx="6192793" cy="510061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142844" y="-142900"/>
            <a:ext cx="7143800" cy="1143000"/>
          </a:xfrm>
        </p:spPr>
        <p:txBody>
          <a:bodyPr>
            <a:normAutofit fontScale="90000"/>
          </a:bodyPr>
          <a:lstStyle/>
          <a:p>
            <a:pPr algn="l" eaLnBrk="1" hangingPunct="1"/>
            <a:r>
              <a:rPr lang="zh-CN" altLang="en-US" sz="4200" b="1" dirty="0">
                <a:solidFill>
                  <a:srgbClr val="0000FF"/>
                </a:solidFill>
              </a:rPr>
              <a:t>五、斑点猫头鹰的生存问题描述</a:t>
            </a:r>
          </a:p>
        </p:txBody>
      </p:sp>
      <p:pic>
        <p:nvPicPr>
          <p:cNvPr id="69634" name="Picture 2"/>
          <p:cNvPicPr>
            <a:picLocks noChangeAspect="1" noChangeArrowheads="1"/>
          </p:cNvPicPr>
          <p:nvPr/>
        </p:nvPicPr>
        <p:blipFill>
          <a:blip r:embed="rId2"/>
          <a:srcRect/>
          <a:stretch>
            <a:fillRect/>
          </a:stretch>
        </p:blipFill>
        <p:spPr bwMode="auto">
          <a:xfrm>
            <a:off x="571472" y="642918"/>
            <a:ext cx="7840980" cy="6217920"/>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a:srcRect/>
          <a:stretch>
            <a:fillRect/>
          </a:stretch>
        </p:blipFill>
        <p:spPr bwMode="auto">
          <a:xfrm>
            <a:off x="71406" y="730106"/>
            <a:ext cx="8936831" cy="477059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142844" y="-16"/>
            <a:ext cx="6357982" cy="1143000"/>
          </a:xfrm>
        </p:spPr>
        <p:txBody>
          <a:bodyPr>
            <a:normAutofit/>
          </a:bodyPr>
          <a:lstStyle/>
          <a:p>
            <a:pPr algn="l" eaLnBrk="1" hangingPunct="1"/>
            <a:r>
              <a:rPr lang="zh-CN" altLang="en-US" sz="4200" b="1" dirty="0">
                <a:solidFill>
                  <a:srgbClr val="0000FF"/>
                </a:solidFill>
              </a:rPr>
              <a:t>六、问题分析和实验过程</a:t>
            </a:r>
          </a:p>
        </p:txBody>
      </p:sp>
      <p:pic>
        <p:nvPicPr>
          <p:cNvPr id="52226" name="Picture 2"/>
          <p:cNvPicPr>
            <a:picLocks noChangeAspect="1" noChangeArrowheads="1"/>
          </p:cNvPicPr>
          <p:nvPr/>
        </p:nvPicPr>
        <p:blipFill>
          <a:blip r:embed="rId2"/>
          <a:srcRect/>
          <a:stretch>
            <a:fillRect/>
          </a:stretch>
        </p:blipFill>
        <p:spPr bwMode="auto">
          <a:xfrm>
            <a:off x="142844" y="1142984"/>
            <a:ext cx="8907780" cy="1453515"/>
          </a:xfrm>
          <a:prstGeom prst="rect">
            <a:avLst/>
          </a:prstGeom>
          <a:noFill/>
          <a:ln w="9525">
            <a:noFill/>
            <a:miter lim="800000"/>
            <a:headEnd/>
            <a:tailEnd/>
          </a:ln>
          <a:effectLst/>
        </p:spPr>
      </p:pic>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1">
            <a:extLst>
              <a:ext uri="{FF2B5EF4-FFF2-40B4-BE49-F238E27FC236}">
                <a16:creationId xmlns:a16="http://schemas.microsoft.com/office/drawing/2014/main" id="{8FB5B69C-D311-4C75-BBEC-5A42C516CB01}"/>
              </a:ext>
            </a:extLst>
          </p:cNvPr>
          <p:cNvSpPr>
            <a:spLocks noChangeArrowheads="1"/>
          </p:cNvSpPr>
          <p:nvPr/>
        </p:nvSpPr>
        <p:spPr bwMode="auto">
          <a:xfrm>
            <a:off x="-214346" y="2928934"/>
            <a:ext cx="214314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具体包括</a:t>
            </a:r>
            <a:r>
              <a:rPr kumimoji="0" lang="zh-CN"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 name="Rectangle 1">
            <a:extLst>
              <a:ext uri="{FF2B5EF4-FFF2-40B4-BE49-F238E27FC236}">
                <a16:creationId xmlns:a16="http://schemas.microsoft.com/office/drawing/2014/main" id="{0E08B53E-BF37-44EE-B7B2-8F1FEA2724EC}"/>
              </a:ext>
            </a:extLst>
          </p:cNvPr>
          <p:cNvSpPr>
            <a:spLocks noChangeArrowheads="1"/>
          </p:cNvSpPr>
          <p:nvPr/>
        </p:nvSpPr>
        <p:spPr bwMode="auto">
          <a:xfrm>
            <a:off x="395536" y="3553852"/>
            <a:ext cx="8496944"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a:t>
            </a:r>
            <a:r>
              <a:rPr kumimoji="0" lang="en-US" altLang="zh-CN"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1</a:t>
            </a:r>
            <a:r>
              <a:rPr kumimoji="0" lang="zh-CN" altLang="en-US"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a:t>
            </a:r>
            <a:r>
              <a:rPr lang="zh-CN" altLang="en-US" sz="2800" dirty="0">
                <a:latin typeface="华文楷体" pitchFamily="2" charset="-122"/>
                <a:ea typeface="华文楷体" pitchFamily="2" charset="-122"/>
                <a:cs typeface="宋体" pitchFamily="2" charset="-122"/>
              </a:rPr>
              <a:t>处于各个阶段斑点</a:t>
            </a:r>
            <a:r>
              <a:rPr kumimoji="0" lang="zh-CN" altLang="en-US"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猫头鹰数量的月增长率？</a:t>
            </a:r>
            <a:endParaRPr kumimoji="0" lang="en-US" altLang="zh-CN"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endParaRPr>
          </a:p>
        </p:txBody>
      </p:sp>
      <p:sp>
        <p:nvSpPr>
          <p:cNvPr id="14" name="Rectangle 8">
            <a:extLst>
              <a:ext uri="{FF2B5EF4-FFF2-40B4-BE49-F238E27FC236}">
                <a16:creationId xmlns:a16="http://schemas.microsoft.com/office/drawing/2014/main" id="{25943920-2350-4405-9ACA-E2837BD972B6}"/>
              </a:ext>
            </a:extLst>
          </p:cNvPr>
          <p:cNvSpPr>
            <a:spLocks noChangeArrowheads="1"/>
          </p:cNvSpPr>
          <p:nvPr/>
        </p:nvSpPr>
        <p:spPr bwMode="auto">
          <a:xfrm>
            <a:off x="683568" y="4047659"/>
            <a:ext cx="8208912"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en-US" sz="2800" i="0" u="none" strike="noStrike" cap="none" normalizeH="0" baseline="0" dirty="0">
                <a:ln>
                  <a:noFill/>
                </a:ln>
                <a:solidFill>
                  <a:srgbClr val="000000"/>
                </a:solidFill>
                <a:effectLst/>
                <a:latin typeface="华文楷体" pitchFamily="2" charset="-122"/>
                <a:ea typeface="华文楷体" pitchFamily="2" charset="-122"/>
                <a:cs typeface="宋体" pitchFamily="2" charset="-122"/>
              </a:rPr>
              <a:t>（</a:t>
            </a:r>
            <a:r>
              <a:rPr kumimoji="0" lang="en-US" altLang="zh-CN" sz="2800" i="0" u="none" strike="noStrike" cap="none" normalizeH="0" baseline="0" dirty="0">
                <a:ln>
                  <a:noFill/>
                </a:ln>
                <a:solidFill>
                  <a:srgbClr val="000000"/>
                </a:solidFill>
                <a:effectLst/>
                <a:latin typeface="华文楷体" pitchFamily="2" charset="-122"/>
                <a:ea typeface="华文楷体" pitchFamily="2" charset="-122"/>
                <a:cs typeface="宋体" pitchFamily="2" charset="-122"/>
              </a:rPr>
              <a:t>2</a:t>
            </a:r>
            <a:r>
              <a:rPr kumimoji="0" lang="zh-CN" altLang="en-US" sz="2800" i="0" u="none" strike="noStrike" cap="none" normalizeH="0" baseline="0" dirty="0">
                <a:ln>
                  <a:noFill/>
                </a:ln>
                <a:solidFill>
                  <a:srgbClr val="000000"/>
                </a:solidFill>
                <a:effectLst/>
                <a:latin typeface="华文楷体" pitchFamily="2" charset="-122"/>
                <a:ea typeface="华文楷体" pitchFamily="2" charset="-122"/>
                <a:cs typeface="宋体" pitchFamily="2" charset="-122"/>
              </a:rPr>
              <a:t>）当时间足够长时，</a:t>
            </a:r>
            <a:r>
              <a:rPr lang="zh-CN" altLang="en-US" sz="2800" dirty="0">
                <a:latin typeface="华文楷体" pitchFamily="2" charset="-122"/>
                <a:ea typeface="华文楷体" pitchFamily="2" charset="-122"/>
                <a:cs typeface="宋体" pitchFamily="2" charset="-122"/>
              </a:rPr>
              <a:t>处于各个阶段斑点</a:t>
            </a:r>
            <a:r>
              <a:rPr kumimoji="0" lang="zh-CN" altLang="en-US" sz="2800" i="0" u="none" strike="noStrike" cap="none" normalizeH="0" baseline="0" dirty="0">
                <a:ln>
                  <a:noFill/>
                </a:ln>
                <a:solidFill>
                  <a:srgbClr val="000000"/>
                </a:solidFill>
                <a:effectLst/>
                <a:latin typeface="华文楷体" pitchFamily="2" charset="-122"/>
                <a:ea typeface="华文楷体" pitchFamily="2" charset="-122"/>
                <a:cs typeface="宋体" pitchFamily="2" charset="-122"/>
              </a:rPr>
              <a:t>猫头鹰的数量之比？</a:t>
            </a:r>
            <a:endParaRPr kumimoji="0" lang="zh-CN" altLang="en-US" sz="280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14346" y="260648"/>
            <a:ext cx="350046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a:t>
            </a:r>
            <a:r>
              <a:rPr kumimoji="0" lang="en-US" altLang="zh-CN"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1</a:t>
            </a:r>
            <a:r>
              <a:rPr kumimoji="0" lang="zh-CN" altLang="en-US"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）解决过程</a:t>
            </a:r>
            <a:r>
              <a:rPr kumimoji="0" lang="zh-CN"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522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429124" y="989352"/>
            <a:ext cx="1200000" cy="271428"/>
          </a:xfrm>
          <a:prstGeom prst="rect">
            <a:avLst/>
          </a:prstGeom>
          <a:noFill/>
        </p:spPr>
      </p:pic>
      <p:sp>
        <p:nvSpPr>
          <p:cNvPr id="11" name="Rectangle 1"/>
          <p:cNvSpPr>
            <a:spLocks noChangeArrowheads="1"/>
          </p:cNvSpPr>
          <p:nvPr/>
        </p:nvSpPr>
        <p:spPr bwMode="auto">
          <a:xfrm>
            <a:off x="500034" y="832152"/>
            <a:ext cx="671517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问题对应的差分方程为：           ，其中</a:t>
            </a:r>
            <a:endParaRPr kumimoji="0" lang="en-US" altLang="zh-CN"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endParaRPr>
          </a:p>
        </p:txBody>
      </p:sp>
      <mc:AlternateContent xmlns:mc="http://schemas.openxmlformats.org/markup-compatibility/2006" xmlns:a14="http://schemas.microsoft.com/office/drawing/2010/main">
        <mc:Choice Requires="a14">
          <p:sp>
            <p:nvSpPr>
              <p:cNvPr id="52232" name="Rectangle 8"/>
              <p:cNvSpPr>
                <a:spLocks noChangeArrowheads="1"/>
              </p:cNvSpPr>
              <p:nvPr/>
            </p:nvSpPr>
            <p:spPr bwMode="auto">
              <a:xfrm>
                <a:off x="142908" y="1594816"/>
                <a:ext cx="678654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en-US" sz="2800" b="1" i="0" u="none" strike="noStrike" cap="none" normalizeH="0" baseline="0" dirty="0">
                    <a:ln>
                      <a:noFill/>
                    </a:ln>
                    <a:solidFill>
                      <a:srgbClr val="0000FF"/>
                    </a:solidFill>
                    <a:effectLst/>
                    <a:latin typeface="华文楷体" pitchFamily="2" charset="-122"/>
                    <a:ea typeface="华文楷体" pitchFamily="2" charset="-122"/>
                    <a:cs typeface="宋体" pitchFamily="2" charset="-122"/>
                  </a:rPr>
                  <a:t>第一步：</a:t>
                </a:r>
                <a:r>
                  <a:rPr kumimoji="0" lang="zh-CN" altLang="en-US" sz="2800" b="0" i="0" u="none" strike="noStrike" cap="none" normalizeH="0" baseline="0" dirty="0">
                    <a:ln>
                      <a:noFill/>
                    </a:ln>
                    <a:solidFill>
                      <a:srgbClr val="0000FF"/>
                    </a:solidFill>
                    <a:effectLst/>
                    <a:latin typeface="华文楷体" pitchFamily="2" charset="-122"/>
                    <a:ea typeface="华文楷体" pitchFamily="2" charset="-122"/>
                    <a:cs typeface="宋体" pitchFamily="2" charset="-122"/>
                  </a:rPr>
                  <a:t>求</a:t>
                </a:r>
                <a14:m>
                  <m:oMath xmlns:m="http://schemas.openxmlformats.org/officeDocument/2006/math">
                    <m:r>
                      <a:rPr kumimoji="0" lang="en-US" altLang="zh-CN" sz="2800" b="1" i="1" u="none" strike="noStrike" cap="none" normalizeH="0" baseline="0" smtClean="0">
                        <a:ln>
                          <a:noFill/>
                        </a:ln>
                        <a:solidFill>
                          <a:srgbClr val="0000FF"/>
                        </a:solidFill>
                        <a:effectLst/>
                        <a:latin typeface="Cambria Math" panose="02040503050406030204" pitchFamily="18" charset="0"/>
                        <a:ea typeface="华文楷体" pitchFamily="2" charset="-122"/>
                        <a:cs typeface="宋体" pitchFamily="2" charset="-122"/>
                      </a:rPr>
                      <m:t>𝑨</m:t>
                    </m:r>
                  </m:oMath>
                </a14:m>
                <a:r>
                  <a:rPr lang="zh-CN" altLang="en-US" sz="2800" dirty="0">
                    <a:solidFill>
                      <a:srgbClr val="0000FF"/>
                    </a:solidFill>
                    <a:latin typeface="华文楷体" pitchFamily="2" charset="-122"/>
                    <a:ea typeface="华文楷体" pitchFamily="2" charset="-122"/>
                    <a:cs typeface="宋体" pitchFamily="2" charset="-122"/>
                  </a:rPr>
                  <a:t>的特征值和对应的特征向量</a:t>
                </a:r>
                <a:endParaRPr kumimoji="0" lang="zh-CN" altLang="en-US" sz="2800" b="0" i="0" u="none" strike="noStrike" cap="none" normalizeH="0" baseline="0" dirty="0">
                  <a:ln>
                    <a:noFill/>
                  </a:ln>
                  <a:solidFill>
                    <a:srgbClr val="0000FF"/>
                  </a:solidFill>
                  <a:effectLst/>
                  <a:latin typeface="Arial" pitchFamily="34" charset="0"/>
                  <a:ea typeface="宋体" pitchFamily="2" charset="-122"/>
                  <a:cs typeface="宋体" pitchFamily="2" charset="-122"/>
                </a:endParaRPr>
              </a:p>
            </p:txBody>
          </p:sp>
        </mc:Choice>
        <mc:Fallback xmlns="">
          <p:sp>
            <p:nvSpPr>
              <p:cNvPr id="52232" name="Rectangle 8"/>
              <p:cNvSpPr>
                <a:spLocks noRot="1" noChangeAspect="1" noMove="1" noResize="1" noEditPoints="1" noAdjustHandles="1" noChangeArrowheads="1" noChangeShapeType="1" noTextEdit="1"/>
              </p:cNvSpPr>
              <p:nvPr/>
            </p:nvSpPr>
            <p:spPr bwMode="auto">
              <a:xfrm>
                <a:off x="142908" y="1594816"/>
                <a:ext cx="6786546" cy="523220"/>
              </a:xfrm>
              <a:prstGeom prst="rect">
                <a:avLst/>
              </a:prstGeom>
              <a:blipFill>
                <a:blip r:embed="rId3"/>
                <a:stretch>
                  <a:fillRect l="-1795" t="-11765" b="-32941"/>
                </a:stretch>
              </a:blipFill>
              <a:ln w="9525">
                <a:noFill/>
                <a:miter lim="800000"/>
                <a:headEnd/>
                <a:tailEnd/>
              </a:ln>
              <a:effectLst/>
            </p:spPr>
            <p:txBody>
              <a:bodyPr/>
              <a:lstStyle/>
              <a:p>
                <a:r>
                  <a:rPr lang="zh-CN" altLang="en-US">
                    <a:noFill/>
                  </a:rPr>
                  <a:t> </a:t>
                </a:r>
              </a:p>
            </p:txBody>
          </p:sp>
        </mc:Fallback>
      </mc:AlternateContent>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81"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881840" y="689276"/>
            <a:ext cx="2104762" cy="767619"/>
          </a:xfrm>
          <a:prstGeom prst="rect">
            <a:avLst/>
          </a:prstGeom>
          <a:noFill/>
        </p:spPr>
      </p:pic>
      <p:sp>
        <p:nvSpPr>
          <p:cNvPr id="13" name="TextBox 4">
            <a:extLst>
              <a:ext uri="{FF2B5EF4-FFF2-40B4-BE49-F238E27FC236}">
                <a16:creationId xmlns:a16="http://schemas.microsoft.com/office/drawing/2014/main" id="{31764FEE-2330-4E53-AEAA-9A3A0999E09E}"/>
              </a:ext>
            </a:extLst>
          </p:cNvPr>
          <p:cNvSpPr txBox="1"/>
          <p:nvPr/>
        </p:nvSpPr>
        <p:spPr>
          <a:xfrm>
            <a:off x="0" y="2523668"/>
            <a:ext cx="9144000" cy="3785652"/>
          </a:xfrm>
          <a:prstGeom prst="rect">
            <a:avLst/>
          </a:prstGeom>
          <a:noFill/>
        </p:spPr>
        <p:txBody>
          <a:bodyPr wrap="square" rtlCol="0">
            <a:spAutoFit/>
          </a:bodyPr>
          <a:lstStyle/>
          <a:p>
            <a:pPr>
              <a:lnSpc>
                <a:spcPts val="3200"/>
              </a:lnSpc>
            </a:pPr>
            <a:r>
              <a:rPr lang="en-US" sz="2400" dirty="0"/>
              <a:t>% P8_2.m</a:t>
            </a:r>
            <a:endParaRPr lang="zh-CN" altLang="en-US" sz="2400" dirty="0"/>
          </a:p>
          <a:p>
            <a:pPr>
              <a:lnSpc>
                <a:spcPts val="3200"/>
              </a:lnSpc>
            </a:pPr>
            <a:r>
              <a:rPr lang="en-US" sz="2400" dirty="0"/>
              <a:t>A = [0 0 0.33;0.18 0 0;0 0.71 0.94];</a:t>
            </a:r>
            <a:endParaRPr lang="zh-CN" altLang="en-US" sz="2400" dirty="0"/>
          </a:p>
          <a:p>
            <a:pPr>
              <a:lnSpc>
                <a:spcPts val="3200"/>
              </a:lnSpc>
            </a:pPr>
            <a:r>
              <a:rPr lang="en-US" sz="2400" dirty="0"/>
              <a:t>[</a:t>
            </a:r>
            <a:r>
              <a:rPr lang="en-US" sz="2400" dirty="0" err="1"/>
              <a:t>pc,lambda</a:t>
            </a:r>
            <a:r>
              <a:rPr lang="en-US" sz="2400" dirty="0"/>
              <a:t>] = </a:t>
            </a:r>
            <a:r>
              <a:rPr lang="en-US" sz="2400" dirty="0" err="1"/>
              <a:t>eig</a:t>
            </a:r>
            <a:r>
              <a:rPr lang="en-US" sz="2400" dirty="0"/>
              <a:t>(A);                    %</a:t>
            </a:r>
            <a:r>
              <a:rPr lang="zh-CN" altLang="en-US" sz="2400" dirty="0"/>
              <a:t>求</a:t>
            </a:r>
            <a:r>
              <a:rPr lang="en-US" sz="2400" dirty="0"/>
              <a:t>A</a:t>
            </a:r>
            <a:r>
              <a:rPr lang="zh-CN" altLang="en-US" sz="2400" dirty="0"/>
              <a:t>的特征值和对应的特征向量</a:t>
            </a:r>
          </a:p>
          <a:p>
            <a:pPr>
              <a:lnSpc>
                <a:spcPts val="3200"/>
              </a:lnSpc>
            </a:pPr>
            <a:r>
              <a:rPr lang="en-US" sz="2400" dirty="0"/>
              <a:t>[Y,I] = sort(</a:t>
            </a:r>
            <a:r>
              <a:rPr lang="en-US" sz="2400" dirty="0" err="1"/>
              <a:t>diag</a:t>
            </a:r>
            <a:r>
              <a:rPr lang="en-US" sz="2400" dirty="0"/>
              <a:t>(abs(lambda)),'descend');%</a:t>
            </a:r>
            <a:r>
              <a:rPr lang="zh-CN" altLang="en-US" sz="2400" dirty="0"/>
              <a:t>对特征值的绝对值降序排列</a:t>
            </a:r>
          </a:p>
          <a:p>
            <a:pPr>
              <a:lnSpc>
                <a:spcPts val="3200"/>
              </a:lnSpc>
            </a:pPr>
            <a:r>
              <a:rPr lang="en-US" sz="2400" dirty="0"/>
              <a:t>temp = </a:t>
            </a:r>
            <a:r>
              <a:rPr lang="en-US" sz="2400" dirty="0" err="1"/>
              <a:t>diag</a:t>
            </a:r>
            <a:r>
              <a:rPr lang="en-US" sz="2400" dirty="0"/>
              <a:t>(lambda);</a:t>
            </a:r>
            <a:endParaRPr lang="zh-CN" altLang="en-US" sz="2400" dirty="0"/>
          </a:p>
          <a:p>
            <a:pPr>
              <a:lnSpc>
                <a:spcPts val="3200"/>
              </a:lnSpc>
            </a:pPr>
            <a:r>
              <a:rPr lang="en-US" sz="2400" dirty="0"/>
              <a:t>lambda = temp(I)                %</a:t>
            </a:r>
            <a:r>
              <a:rPr lang="zh-CN" altLang="en-US" sz="2400" dirty="0"/>
              <a:t>输出按特征值的绝对值降序排列的特征值</a:t>
            </a:r>
          </a:p>
          <a:p>
            <a:pPr>
              <a:lnSpc>
                <a:spcPts val="3200"/>
              </a:lnSpc>
            </a:pPr>
            <a:r>
              <a:rPr lang="en-US" sz="2400" dirty="0" err="1"/>
              <a:t>lambda_norm</a:t>
            </a:r>
            <a:r>
              <a:rPr lang="en-US" sz="2400" dirty="0"/>
              <a:t> = [norm(lambda(1));norm(lambda(2));norm(lambda(3))] </a:t>
            </a:r>
            <a:endParaRPr lang="zh-CN" altLang="en-US" sz="2400" dirty="0"/>
          </a:p>
          <a:p>
            <a:pPr>
              <a:lnSpc>
                <a:spcPts val="3200"/>
              </a:lnSpc>
            </a:pPr>
            <a:r>
              <a:rPr lang="en-US" sz="2400" dirty="0"/>
              <a:t>                                               % </a:t>
            </a:r>
            <a:r>
              <a:rPr lang="zh-CN" altLang="en-US" sz="2400" dirty="0"/>
              <a:t>三个特征值的绝对值</a:t>
            </a:r>
          </a:p>
          <a:p>
            <a:pPr>
              <a:lnSpc>
                <a:spcPts val="3200"/>
              </a:lnSpc>
            </a:pPr>
            <a:r>
              <a:rPr lang="en-US" sz="2400" dirty="0"/>
              <a:t>pc = pc(:,I)                             %</a:t>
            </a:r>
            <a:r>
              <a:rPr lang="zh-CN" altLang="en-US" sz="2400" dirty="0"/>
              <a:t>与特征值对应的特征向量</a:t>
            </a:r>
            <a:endParaRPr lang="zh-CN" altLang="en-US" sz="2200" dirty="0"/>
          </a:p>
        </p:txBody>
      </p:sp>
    </p:spTree>
    <p:extLst>
      <p:ext uri="{BB962C8B-B14F-4D97-AF65-F5344CB8AC3E}">
        <p14:creationId xmlns:p14="http://schemas.microsoft.com/office/powerpoint/2010/main" val="3526681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8"/>
                                        </p:tgtEl>
                                        <p:attrNameLst>
                                          <p:attrName>style.visibility</p:attrName>
                                        </p:attrNameLst>
                                      </p:cBhvr>
                                      <p:to>
                                        <p:strVal val="visible"/>
                                      </p:to>
                                    </p:set>
                                    <p:anim calcmode="lin" valueType="num">
                                      <p:cBhvr additive="base">
                                        <p:cTn id="11" dur="500" fill="hold"/>
                                        <p:tgtEl>
                                          <p:spTgt spid="52228"/>
                                        </p:tgtEl>
                                        <p:attrNameLst>
                                          <p:attrName>ppt_x</p:attrName>
                                        </p:attrNameLst>
                                      </p:cBhvr>
                                      <p:tavLst>
                                        <p:tav tm="0">
                                          <p:val>
                                            <p:strVal val="#ppt_x"/>
                                          </p:val>
                                        </p:tav>
                                        <p:tav tm="100000">
                                          <p:val>
                                            <p:strVal val="#ppt_x"/>
                                          </p:val>
                                        </p:tav>
                                      </p:tavLst>
                                    </p:anim>
                                    <p:anim calcmode="lin" valueType="num">
                                      <p:cBhvr additive="base">
                                        <p:cTn id="12" dur="500" fill="hold"/>
                                        <p:tgtEl>
                                          <p:spTgt spid="522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232"/>
                                        </p:tgtEl>
                                        <p:attrNameLst>
                                          <p:attrName>style.visibility</p:attrName>
                                        </p:attrNameLst>
                                      </p:cBhvr>
                                      <p:to>
                                        <p:strVal val="visible"/>
                                      </p:to>
                                    </p:set>
                                    <p:anim calcmode="lin" valueType="num">
                                      <p:cBhvr additive="base">
                                        <p:cTn id="19" dur="500" fill="hold"/>
                                        <p:tgtEl>
                                          <p:spTgt spid="52232"/>
                                        </p:tgtEl>
                                        <p:attrNameLst>
                                          <p:attrName>ppt_x</p:attrName>
                                        </p:attrNameLst>
                                      </p:cBhvr>
                                      <p:tavLst>
                                        <p:tav tm="0">
                                          <p:val>
                                            <p:strVal val="#ppt_x"/>
                                          </p:val>
                                        </p:tav>
                                        <p:tav tm="100000">
                                          <p:val>
                                            <p:strVal val="#ppt_x"/>
                                          </p:val>
                                        </p:tav>
                                      </p:tavLst>
                                    </p:anim>
                                    <p:anim calcmode="lin" valueType="num">
                                      <p:cBhvr additive="base">
                                        <p:cTn id="20" dur="500" fill="hold"/>
                                        <p:tgtEl>
                                          <p:spTgt spid="522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681"/>
                                        </p:tgtEl>
                                        <p:attrNameLst>
                                          <p:attrName>style.visibility</p:attrName>
                                        </p:attrNameLst>
                                      </p:cBhvr>
                                      <p:to>
                                        <p:strVal val="visible"/>
                                      </p:to>
                                    </p:set>
                                    <p:anim calcmode="lin" valueType="num">
                                      <p:cBhvr additive="base">
                                        <p:cTn id="23" dur="500" fill="hold"/>
                                        <p:tgtEl>
                                          <p:spTgt spid="71681"/>
                                        </p:tgtEl>
                                        <p:attrNameLst>
                                          <p:attrName>ppt_x</p:attrName>
                                        </p:attrNameLst>
                                      </p:cBhvr>
                                      <p:tavLst>
                                        <p:tav tm="0">
                                          <p:val>
                                            <p:strVal val="#ppt_x"/>
                                          </p:val>
                                        </p:tav>
                                        <p:tav tm="100000">
                                          <p:val>
                                            <p:strVal val="#ppt_x"/>
                                          </p:val>
                                        </p:tav>
                                      </p:tavLst>
                                    </p:anim>
                                    <p:anim calcmode="lin" valueType="num">
                                      <p:cBhvr additive="base">
                                        <p:cTn id="24" dur="500" fill="hold"/>
                                        <p:tgtEl>
                                          <p:spTgt spid="7168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5223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24"/>
            <a:ext cx="91440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运行结果：</a:t>
            </a:r>
            <a:endParaRPr kumimoji="0" lang="en-US" altLang="zh-CN" sz="2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endParaRPr>
          </a:p>
          <a:p>
            <a:pPr>
              <a:lnSpc>
                <a:spcPct val="150000"/>
              </a:lnSpc>
            </a:pPr>
            <a:r>
              <a:rPr lang="en-US" sz="2000" dirty="0"/>
              <a:t>lambda =</a:t>
            </a:r>
            <a:endParaRPr lang="zh-CN" altLang="en-US" sz="2000" dirty="0"/>
          </a:p>
          <a:p>
            <a:pPr>
              <a:lnSpc>
                <a:spcPct val="150000"/>
              </a:lnSpc>
            </a:pPr>
            <a:r>
              <a:rPr lang="en-US" sz="2000" dirty="0"/>
              <a:t>         0.9836          </a:t>
            </a:r>
            <a:endParaRPr lang="zh-CN" altLang="en-US" sz="2000" dirty="0"/>
          </a:p>
          <a:p>
            <a:pPr>
              <a:lnSpc>
                <a:spcPct val="150000"/>
              </a:lnSpc>
            </a:pPr>
            <a:r>
              <a:rPr lang="en-US" sz="2000" dirty="0"/>
              <a:t>        -0.0218 + 0.2059i</a:t>
            </a:r>
            <a:endParaRPr lang="zh-CN" altLang="en-US" sz="2000" dirty="0"/>
          </a:p>
          <a:p>
            <a:pPr>
              <a:lnSpc>
                <a:spcPct val="150000"/>
              </a:lnSpc>
            </a:pPr>
            <a:r>
              <a:rPr lang="en-US" sz="2000" dirty="0"/>
              <a:t>        -0.0218 - 0.2059i</a:t>
            </a:r>
            <a:endParaRPr lang="zh-CN" altLang="en-US" sz="2000" dirty="0"/>
          </a:p>
          <a:p>
            <a:pPr>
              <a:lnSpc>
                <a:spcPct val="150000"/>
              </a:lnSpc>
            </a:pPr>
            <a:r>
              <a:rPr lang="zh-CN" altLang="en-US" sz="2000" dirty="0"/>
              <a:t>特征值的模长为：</a:t>
            </a:r>
          </a:p>
          <a:p>
            <a:pPr>
              <a:lnSpc>
                <a:spcPct val="150000"/>
              </a:lnSpc>
            </a:pPr>
            <a:r>
              <a:rPr lang="en-US" sz="2000" dirty="0" err="1"/>
              <a:t>lambda_norm</a:t>
            </a:r>
            <a:r>
              <a:rPr lang="en-US" sz="2000" dirty="0"/>
              <a:t> =</a:t>
            </a:r>
            <a:endParaRPr lang="zh-CN" altLang="en-US" sz="2000" dirty="0"/>
          </a:p>
          <a:p>
            <a:pPr>
              <a:lnSpc>
                <a:spcPct val="150000"/>
              </a:lnSpc>
            </a:pPr>
            <a:r>
              <a:rPr lang="en-US" sz="2000" dirty="0"/>
              <a:t>       0.9836</a:t>
            </a:r>
            <a:endParaRPr lang="zh-CN" altLang="en-US" sz="2000" dirty="0"/>
          </a:p>
          <a:p>
            <a:pPr>
              <a:lnSpc>
                <a:spcPct val="150000"/>
              </a:lnSpc>
            </a:pPr>
            <a:r>
              <a:rPr lang="en-US" sz="2000" dirty="0"/>
              <a:t>       0.2071</a:t>
            </a:r>
            <a:endParaRPr lang="zh-CN" altLang="en-US" sz="2000" dirty="0"/>
          </a:p>
          <a:p>
            <a:pPr>
              <a:lnSpc>
                <a:spcPct val="150000"/>
              </a:lnSpc>
            </a:pPr>
            <a:r>
              <a:rPr lang="en-US" sz="2000" dirty="0"/>
              <a:t>       0.2071</a:t>
            </a:r>
            <a:endParaRPr lang="zh-CN" altLang="en-US" sz="2000" dirty="0"/>
          </a:p>
          <a:p>
            <a:pPr>
              <a:lnSpc>
                <a:spcPct val="150000"/>
              </a:lnSpc>
            </a:pPr>
            <a:r>
              <a:rPr lang="zh-CN" altLang="en-US" sz="2000" dirty="0"/>
              <a:t>对应的特征向量为：</a:t>
            </a:r>
          </a:p>
          <a:p>
            <a:pPr>
              <a:lnSpc>
                <a:spcPct val="150000"/>
              </a:lnSpc>
            </a:pPr>
            <a:r>
              <a:rPr lang="en-US" sz="2000" dirty="0"/>
              <a:t> pc =</a:t>
            </a:r>
            <a:endParaRPr lang="zh-CN" altLang="en-US" sz="2000" dirty="0"/>
          </a:p>
          <a:p>
            <a:pPr>
              <a:lnSpc>
                <a:spcPct val="150000"/>
              </a:lnSpc>
            </a:pPr>
            <a:r>
              <a:rPr lang="en-US" sz="2000" dirty="0"/>
              <a:t>       0.3175             0.6821                    0.6821          </a:t>
            </a:r>
            <a:endParaRPr lang="zh-CN" altLang="en-US" sz="2000" dirty="0"/>
          </a:p>
          <a:p>
            <a:pPr>
              <a:lnSpc>
                <a:spcPct val="150000"/>
              </a:lnSpc>
            </a:pPr>
            <a:r>
              <a:rPr lang="en-US" sz="2000" dirty="0"/>
              <a:t>       0.0581            -0.0624 - 0.5896i  -0.0624 + 0.5896i</a:t>
            </a:r>
            <a:endParaRPr lang="zh-CN" altLang="en-US" sz="2000" dirty="0"/>
          </a:p>
          <a:p>
            <a:pPr>
              <a:lnSpc>
                <a:spcPct val="150000"/>
              </a:lnSpc>
            </a:pPr>
            <a:r>
              <a:rPr lang="en-US" sz="2000" dirty="0"/>
              <a:t>       0.9465            -0.0451 + 0.4256i  -0.0451 - 0.4256i</a:t>
            </a:r>
            <a:endParaRPr kumimoji="0" 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4572000" y="2000240"/>
            <a:ext cx="4572000" cy="1338828"/>
          </a:xfrm>
          <a:prstGeom prst="rect">
            <a:avLst/>
          </a:prstGeom>
        </p:spPr>
        <p:txBody>
          <a:bodyPr>
            <a:spAutoFit/>
          </a:bodyPr>
          <a:lstStyle/>
          <a:p>
            <a:pPr>
              <a:lnSpc>
                <a:spcPct val="150000"/>
              </a:lnSpc>
            </a:pPr>
            <a:r>
              <a:rPr lang="zh-CN" altLang="en-US" b="1" dirty="0">
                <a:solidFill>
                  <a:srgbClr val="0000FF"/>
                </a:solidFill>
              </a:rPr>
              <a:t>三个不同的特征值的模长都小于</a:t>
            </a:r>
            <a:r>
              <a:rPr lang="en-US" altLang="zh-CN" b="1" dirty="0">
                <a:solidFill>
                  <a:srgbClr val="0000FF"/>
                </a:solidFill>
              </a:rPr>
              <a:t>1</a:t>
            </a:r>
          </a:p>
          <a:p>
            <a:pPr>
              <a:lnSpc>
                <a:spcPct val="150000"/>
              </a:lnSpc>
            </a:pPr>
            <a:r>
              <a:rPr lang="en-US" altLang="zh-CN" b="1" dirty="0">
                <a:solidFill>
                  <a:srgbClr val="0000FF"/>
                </a:solidFill>
              </a:rPr>
              <a:t>A</a:t>
            </a:r>
            <a:r>
              <a:rPr lang="zh-CN" altLang="en-US" b="1" dirty="0">
                <a:solidFill>
                  <a:srgbClr val="0000FF"/>
                </a:solidFill>
              </a:rPr>
              <a:t>有三个线性无关的特征向量</a:t>
            </a:r>
            <a:r>
              <a:rPr lang="en-US" altLang="zh-CN" b="1" dirty="0">
                <a:solidFill>
                  <a:srgbClr val="0000FF"/>
                </a:solidFill>
              </a:rPr>
              <a:t>v1,v2,v3,</a:t>
            </a:r>
            <a:r>
              <a:rPr lang="zh-CN" altLang="en-US" b="1" dirty="0">
                <a:solidFill>
                  <a:srgbClr val="0000FF"/>
                </a:solidFill>
              </a:rPr>
              <a:t>构成复向量空间</a:t>
            </a:r>
            <a:r>
              <a:rPr lang="en-US" altLang="zh-CN" b="1" dirty="0">
                <a:solidFill>
                  <a:srgbClr val="0000FF"/>
                </a:solidFill>
              </a:rPr>
              <a:t>C</a:t>
            </a:r>
            <a:r>
              <a:rPr lang="en-US" altLang="zh-CN" b="1" baseline="30000" dirty="0">
                <a:solidFill>
                  <a:srgbClr val="0000FF"/>
                </a:solidFill>
              </a:rPr>
              <a:t>3</a:t>
            </a:r>
            <a:r>
              <a:rPr lang="zh-CN" altLang="en-US" b="1" dirty="0">
                <a:solidFill>
                  <a:srgbClr val="0000FF"/>
                </a:solidFill>
              </a:rPr>
              <a:t>的一组基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FD4DDD9-29FE-48EA-B359-20BC7CCF2329}"/>
              </a:ext>
            </a:extLst>
          </p:cNvPr>
          <p:cNvSpPr txBox="1"/>
          <p:nvPr>
            <p:custDataLst>
              <p:tags r:id="rId2"/>
            </p:custDataLst>
          </p:nvPr>
        </p:nvSpPr>
        <p:spPr>
          <a:xfrm>
            <a:off x="914400" y="428625"/>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根据下述的演化过程，斑点猫头鹰最终是否会灭忙？</a:t>
            </a:r>
          </a:p>
        </p:txBody>
      </p:sp>
      <p:sp>
        <p:nvSpPr>
          <p:cNvPr id="7" name="矩形: 圆角 6">
            <a:extLst>
              <a:ext uri="{FF2B5EF4-FFF2-40B4-BE49-F238E27FC236}">
                <a16:creationId xmlns:a16="http://schemas.microsoft.com/office/drawing/2014/main" id="{8968C4D1-A65C-4F6E-9436-ED376549A9F4}"/>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BE1732A9-EA09-4AA8-9626-23DB972AF377}"/>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5" name="Picture 1">
            <a:extLst>
              <a:ext uri="{FF2B5EF4-FFF2-40B4-BE49-F238E27FC236}">
                <a16:creationId xmlns:a16="http://schemas.microsoft.com/office/drawing/2014/main" id="{1972EB7E-DCD7-4021-9E57-3F03DE8C5EA7}"/>
              </a:ext>
            </a:extLst>
          </p:cNvPr>
          <p:cNvPicPr>
            <a:picLocks noChangeAspect="1" noChangeArrowheads="1"/>
          </p:cNvPicPr>
          <p:nvPr/>
        </p:nvPicPr>
        <p:blipFill rotWithShape="1">
          <a:blip r:embed="rId12"/>
          <a:srcRect b="43739"/>
          <a:stretch/>
        </p:blipFill>
        <p:spPr bwMode="auto">
          <a:xfrm>
            <a:off x="214282" y="2348880"/>
            <a:ext cx="8718233" cy="1815854"/>
          </a:xfrm>
          <a:prstGeom prst="rect">
            <a:avLst/>
          </a:prstGeom>
          <a:noFill/>
          <a:ln w="9525">
            <a:noFill/>
            <a:miter lim="800000"/>
            <a:headEnd/>
            <a:tailEnd/>
          </a:ln>
          <a:effectLst/>
        </p:spPr>
      </p:pic>
      <p:sp>
        <p:nvSpPr>
          <p:cNvPr id="2" name="矩形 1">
            <a:extLst>
              <a:ext uri="{FF2B5EF4-FFF2-40B4-BE49-F238E27FC236}">
                <a16:creationId xmlns:a16="http://schemas.microsoft.com/office/drawing/2014/main" id="{A522048B-6A55-40CB-9671-0826DEA04A05}"/>
              </a:ext>
            </a:extLst>
          </p:cNvPr>
          <p:cNvSpPr/>
          <p:nvPr/>
        </p:nvSpPr>
        <p:spPr>
          <a:xfrm>
            <a:off x="1872208" y="4487020"/>
            <a:ext cx="4572000" cy="463075"/>
          </a:xfrm>
          <a:prstGeom prst="rect">
            <a:avLst/>
          </a:prstGeom>
        </p:spPr>
        <p:txBody>
          <a:bodyPr>
            <a:spAutoFit/>
          </a:bodyPr>
          <a:lstStyle/>
          <a:p>
            <a:pPr>
              <a:lnSpc>
                <a:spcPct val="150000"/>
              </a:lnSpc>
            </a:pPr>
            <a:r>
              <a:rPr lang="zh-CN" altLang="en-US" dirty="0">
                <a:latin typeface="Cambria Math" panose="02040503050406030204" pitchFamily="18" charset="0"/>
                <a:ea typeface="Cambria Math" panose="02040503050406030204" pitchFamily="18" charset="0"/>
              </a:rPr>
              <a:t>其中：</a:t>
            </a:r>
            <a:r>
              <a:rPr lang="en-US" altLang="zh-CN" dirty="0">
                <a:latin typeface="Cambria Math" panose="02040503050406030204" pitchFamily="18" charset="0"/>
                <a:ea typeface="Cambria Math" panose="02040503050406030204" pitchFamily="18" charset="0"/>
              </a:rPr>
              <a:t>|</a:t>
            </a:r>
            <a:r>
              <a:rPr lang="el-GR" altLang="zh-CN" dirty="0">
                <a:latin typeface="Cambria Math" panose="02040503050406030204" pitchFamily="18" charset="0"/>
                <a:ea typeface="Cambria Math" panose="02040503050406030204" pitchFamily="18" charset="0"/>
              </a:rPr>
              <a:t>λ</a:t>
            </a:r>
            <a:r>
              <a:rPr lang="en-US" altLang="zh-CN" dirty="0">
                <a:latin typeface="Cambria Math" panose="02040503050406030204" pitchFamily="18" charset="0"/>
                <a:ea typeface="Cambria Math" panose="02040503050406030204" pitchFamily="18" charset="0"/>
              </a:rPr>
              <a:t>|=</a:t>
            </a:r>
            <a:r>
              <a:rPr lang="en-US" altLang="zh-CN" dirty="0"/>
              <a:t>0.9836, |u|= 0.2071, |w|=  0.2071</a:t>
            </a:r>
            <a:endParaRPr lang="zh-CN" altLang="en-US" dirty="0"/>
          </a:p>
        </p:txBody>
      </p:sp>
      <p:grpSp>
        <p:nvGrpSpPr>
          <p:cNvPr id="12" name="组合 11">
            <a:extLst>
              <a:ext uri="{FF2B5EF4-FFF2-40B4-BE49-F238E27FC236}">
                <a16:creationId xmlns:a16="http://schemas.microsoft.com/office/drawing/2014/main" id="{00E4E951-1487-4424-AF61-8586B939EF25}"/>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136BC6D8-65BB-485C-9BFC-C4506279076E}"/>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37D7E7FE-8E82-4E3D-AF52-F84A4FF54483}"/>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2DB33B85-FDA5-4F42-A420-34D7D4D6C8E8}"/>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B3108ACC-88CB-49FF-A899-35E843A125A9}"/>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815583C7-0643-429E-A91C-691C08CD30D5}"/>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7593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142844" y="-16"/>
            <a:ext cx="4341813" cy="1143000"/>
          </a:xfrm>
        </p:spPr>
        <p:txBody>
          <a:bodyPr>
            <a:normAutofit/>
          </a:bodyPr>
          <a:lstStyle/>
          <a:p>
            <a:pPr algn="l" eaLnBrk="1" hangingPunct="1"/>
            <a:r>
              <a:rPr lang="zh-CN" altLang="en-US" sz="4200" b="1" dirty="0">
                <a:solidFill>
                  <a:srgbClr val="0000FF"/>
                </a:solidFill>
              </a:rPr>
              <a:t>二、基本概念</a:t>
            </a:r>
          </a:p>
        </p:txBody>
      </p:sp>
      <p:sp>
        <p:nvSpPr>
          <p:cNvPr id="19460" name="矩形 1"/>
          <p:cNvSpPr>
            <a:spLocks noChangeArrowheads="1"/>
          </p:cNvSpPr>
          <p:nvPr/>
        </p:nvSpPr>
        <p:spPr bwMode="auto">
          <a:xfrm>
            <a:off x="142844" y="1079169"/>
            <a:ext cx="4214842" cy="492443"/>
          </a:xfrm>
          <a:prstGeom prst="rect">
            <a:avLst/>
          </a:prstGeom>
          <a:noFill/>
          <a:ln w="9525">
            <a:noFill/>
            <a:miter lim="800000"/>
            <a:headEnd/>
            <a:tailEnd/>
          </a:ln>
        </p:spPr>
        <p:txBody>
          <a:bodyPr wrap="square">
            <a:spAutoFit/>
          </a:bodyPr>
          <a:lstStyle/>
          <a:p>
            <a:r>
              <a:rPr lang="en-US" altLang="zh-CN" sz="2600" b="1" dirty="0">
                <a:latin typeface="华文楷体" pitchFamily="2" charset="-122"/>
                <a:ea typeface="华文楷体" pitchFamily="2" charset="-122"/>
              </a:rPr>
              <a:t>1</a:t>
            </a:r>
            <a:r>
              <a:rPr lang="zh-CN" altLang="en-US" sz="2600" b="1" dirty="0">
                <a:latin typeface="华文楷体" pitchFamily="2" charset="-122"/>
                <a:ea typeface="华文楷体" pitchFamily="2" charset="-122"/>
              </a:rPr>
              <a:t>、特征值与特征向量</a:t>
            </a:r>
          </a:p>
        </p:txBody>
      </p:sp>
      <p:pic>
        <p:nvPicPr>
          <p:cNvPr id="47106" name="Picture 2"/>
          <p:cNvPicPr>
            <a:picLocks noChangeAspect="1" noChangeArrowheads="1"/>
          </p:cNvPicPr>
          <p:nvPr/>
        </p:nvPicPr>
        <p:blipFill>
          <a:blip r:embed="rId2"/>
          <a:srcRect/>
          <a:stretch>
            <a:fillRect/>
          </a:stretch>
        </p:blipFill>
        <p:spPr bwMode="auto">
          <a:xfrm>
            <a:off x="583909" y="1714488"/>
            <a:ext cx="7774305" cy="1493520"/>
          </a:xfrm>
          <a:prstGeom prst="rect">
            <a:avLst/>
          </a:prstGeom>
          <a:noFill/>
          <a:ln w="9525">
            <a:noFill/>
            <a:miter lim="800000"/>
            <a:headEnd/>
            <a:tailEnd/>
          </a:ln>
          <a:effectLst/>
        </p:spPr>
      </p:pic>
      <p:pic>
        <p:nvPicPr>
          <p:cNvPr id="47107" name="Picture 3"/>
          <p:cNvPicPr>
            <a:picLocks noChangeAspect="1" noChangeArrowheads="1"/>
          </p:cNvPicPr>
          <p:nvPr/>
        </p:nvPicPr>
        <p:blipFill>
          <a:blip r:embed="rId3"/>
          <a:srcRect/>
          <a:stretch>
            <a:fillRect/>
          </a:stretch>
        </p:blipFill>
        <p:spPr bwMode="auto">
          <a:xfrm>
            <a:off x="71406" y="3794776"/>
            <a:ext cx="8947785" cy="192024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ppt_x"/>
                                          </p:val>
                                        </p:tav>
                                        <p:tav tm="100000">
                                          <p:val>
                                            <p:strVal val="#ppt_x"/>
                                          </p:val>
                                        </p:tav>
                                      </p:tavLst>
                                    </p:anim>
                                    <p:anim calcmode="lin" valueType="num">
                                      <p:cBhvr additive="base">
                                        <p:cTn id="8"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7"/>
                                        </p:tgtEl>
                                        <p:attrNameLst>
                                          <p:attrName>style.visibility</p:attrName>
                                        </p:attrNameLst>
                                      </p:cBhvr>
                                      <p:to>
                                        <p:strVal val="visible"/>
                                      </p:to>
                                    </p:set>
                                    <p:anim calcmode="lin" valueType="num">
                                      <p:cBhvr additive="base">
                                        <p:cTn id="13" dur="500" fill="hold"/>
                                        <p:tgtEl>
                                          <p:spTgt spid="47107"/>
                                        </p:tgtEl>
                                        <p:attrNameLst>
                                          <p:attrName>ppt_x</p:attrName>
                                        </p:attrNameLst>
                                      </p:cBhvr>
                                      <p:tavLst>
                                        <p:tav tm="0">
                                          <p:val>
                                            <p:strVal val="#ppt_x"/>
                                          </p:val>
                                        </p:tav>
                                        <p:tav tm="100000">
                                          <p:val>
                                            <p:strVal val="#ppt_x"/>
                                          </p:val>
                                        </p:tav>
                                      </p:tavLst>
                                    </p:anim>
                                    <p:anim calcmode="lin" valueType="num">
                                      <p:cBhvr additive="base">
                                        <p:cTn id="14"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1"/>
          <p:cNvPicPr>
            <a:picLocks noChangeAspect="1" noChangeArrowheads="1"/>
          </p:cNvPicPr>
          <p:nvPr/>
        </p:nvPicPr>
        <p:blipFill>
          <a:blip r:embed="rId2"/>
          <a:srcRect/>
          <a:stretch>
            <a:fillRect/>
          </a:stretch>
        </p:blipFill>
        <p:spPr bwMode="auto">
          <a:xfrm>
            <a:off x="214282" y="821058"/>
            <a:ext cx="8718233" cy="3227546"/>
          </a:xfrm>
          <a:prstGeom prst="rect">
            <a:avLst/>
          </a:prstGeom>
          <a:noFill/>
          <a:ln w="9525">
            <a:noFill/>
            <a:miter lim="800000"/>
            <a:headEnd/>
            <a:tailEnd/>
          </a:ln>
          <a:effectLst/>
        </p:spPr>
      </p:pic>
    </p:spTree>
    <p:extLst>
      <p:ext uri="{BB962C8B-B14F-4D97-AF65-F5344CB8AC3E}">
        <p14:creationId xmlns:p14="http://schemas.microsoft.com/office/powerpoint/2010/main" val="4045432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214346" y="214290"/>
            <a:ext cx="3286148"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a:t>
            </a:r>
            <a:r>
              <a:rPr kumimoji="0" lang="en-US" altLang="zh-CN"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2</a:t>
            </a:r>
            <a:r>
              <a:rPr kumimoji="0" lang="zh-CN" altLang="en-US"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）解决过程</a:t>
            </a:r>
            <a:r>
              <a:rPr kumimoji="0" lang="zh-CN" sz="2800" b="1" i="0" u="none" strike="noStrike" cap="none" normalizeH="0" baseline="0" dirty="0">
                <a:ln>
                  <a:noFill/>
                </a:ln>
                <a:solidFill>
                  <a:srgbClr val="FF0000"/>
                </a:solidFill>
                <a:effectLst/>
                <a:latin typeface="华文楷体" pitchFamily="2" charset="-122"/>
                <a:ea typeface="华文楷体" pitchFamily="2" charset="-122"/>
                <a:cs typeface="宋体" pitchFamily="2" charset="-122"/>
              </a:rPr>
              <a:t>：</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522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429124" y="1023185"/>
            <a:ext cx="1200000" cy="271428"/>
          </a:xfrm>
          <a:prstGeom prst="rect">
            <a:avLst/>
          </a:prstGeom>
          <a:noFill/>
        </p:spPr>
      </p:pic>
      <p:sp>
        <p:nvSpPr>
          <p:cNvPr id="11" name="Rectangle 1"/>
          <p:cNvSpPr>
            <a:spLocks noChangeArrowheads="1"/>
          </p:cNvSpPr>
          <p:nvPr/>
        </p:nvSpPr>
        <p:spPr bwMode="auto">
          <a:xfrm>
            <a:off x="500034" y="865985"/>
            <a:ext cx="671517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kumimoji="0" lang="zh-CN" altLang="en-US"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rPr>
              <a:t>问题对应的差分方程为：           ，其中</a:t>
            </a:r>
            <a:endParaRPr kumimoji="0" lang="en-US" altLang="zh-CN" sz="2800" b="0" i="0" u="none" strike="noStrike" cap="none" normalizeH="0" baseline="0" dirty="0">
              <a:ln>
                <a:noFill/>
              </a:ln>
              <a:solidFill>
                <a:schemeClr val="tx1"/>
              </a:solidFill>
              <a:effectLst/>
              <a:latin typeface="华文楷体" pitchFamily="2" charset="-122"/>
              <a:ea typeface="华文楷体" pitchFamily="2" charset="-122"/>
              <a:cs typeface="宋体" pitchFamily="2" charset="-122"/>
            </a:endParaRPr>
          </a:p>
        </p:txBody>
      </p:sp>
      <p:sp>
        <p:nvSpPr>
          <p:cNvPr id="52232" name="Rectangle 8"/>
          <p:cNvSpPr>
            <a:spLocks noChangeArrowheads="1"/>
          </p:cNvSpPr>
          <p:nvPr/>
        </p:nvSpPr>
        <p:spPr bwMode="auto">
          <a:xfrm>
            <a:off x="142908" y="1628649"/>
            <a:ext cx="678654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altLang="en-US" sz="2800" b="1" i="0" u="none" strike="noStrike" cap="none" normalizeH="0" baseline="0" dirty="0">
                <a:ln>
                  <a:noFill/>
                </a:ln>
                <a:solidFill>
                  <a:srgbClr val="000000"/>
                </a:solidFill>
                <a:effectLst/>
                <a:latin typeface="华文楷体" pitchFamily="2" charset="-122"/>
                <a:ea typeface="华文楷体" pitchFamily="2" charset="-122"/>
                <a:cs typeface="宋体" pitchFamily="2" charset="-122"/>
              </a:rPr>
              <a:t>第一步：</a:t>
            </a:r>
            <a:r>
              <a:rPr kumimoji="0" lang="zh-CN" altLang="en-US" sz="2800" b="0" i="0" u="none" strike="noStrike" cap="none" normalizeH="0" baseline="0" dirty="0">
                <a:ln>
                  <a:noFill/>
                </a:ln>
                <a:solidFill>
                  <a:srgbClr val="000000"/>
                </a:solidFill>
                <a:effectLst/>
                <a:latin typeface="华文楷体" pitchFamily="2" charset="-122"/>
                <a:ea typeface="华文楷体" pitchFamily="2" charset="-122"/>
                <a:cs typeface="宋体" pitchFamily="2" charset="-122"/>
              </a:rPr>
              <a:t>求    </a:t>
            </a:r>
            <a:r>
              <a:rPr lang="zh-CN" altLang="en-US" sz="2800" dirty="0">
                <a:solidFill>
                  <a:srgbClr val="000000"/>
                </a:solidFill>
                <a:latin typeface="华文楷体" pitchFamily="2" charset="-122"/>
                <a:ea typeface="华文楷体" pitchFamily="2" charset="-122"/>
                <a:cs typeface="宋体" pitchFamily="2" charset="-122"/>
              </a:rPr>
              <a:t>的特征值和对应的特征向量</a:t>
            </a: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5223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71670" y="1723241"/>
            <a:ext cx="257144" cy="300000"/>
          </a:xfrm>
          <a:prstGeom prst="rect">
            <a:avLst/>
          </a:prstGeom>
          <a:noFill/>
        </p:spPr>
      </p:pic>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5233"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936385" y="732555"/>
            <a:ext cx="1993333" cy="767619"/>
          </a:xfrm>
          <a:prstGeom prst="rect">
            <a:avLst/>
          </a:prstGeom>
          <a:noFill/>
        </p:spPr>
      </p:pic>
      <p:sp>
        <p:nvSpPr>
          <p:cNvPr id="15" name="TextBox 14"/>
          <p:cNvSpPr txBox="1"/>
          <p:nvPr/>
        </p:nvSpPr>
        <p:spPr>
          <a:xfrm>
            <a:off x="71470" y="2513010"/>
            <a:ext cx="9144000" cy="3758337"/>
          </a:xfrm>
          <a:prstGeom prst="rect">
            <a:avLst/>
          </a:prstGeom>
          <a:noFill/>
        </p:spPr>
        <p:txBody>
          <a:bodyPr wrap="square" rtlCol="0">
            <a:spAutoFit/>
          </a:bodyPr>
          <a:lstStyle/>
          <a:p>
            <a:pPr>
              <a:lnSpc>
                <a:spcPts val="3200"/>
              </a:lnSpc>
            </a:pPr>
            <a:r>
              <a:rPr lang="en-US" sz="2400" dirty="0"/>
              <a:t>% P8_3.m</a:t>
            </a:r>
            <a:endParaRPr lang="zh-CN" altLang="en-US" sz="2400" dirty="0"/>
          </a:p>
          <a:p>
            <a:pPr>
              <a:lnSpc>
                <a:spcPts val="3200"/>
              </a:lnSpc>
            </a:pPr>
            <a:r>
              <a:rPr lang="en-US" sz="2400" dirty="0"/>
              <a:t>A = [0 0 0.33;0.3 0 0;0 0.71 0.94];</a:t>
            </a:r>
            <a:endParaRPr lang="zh-CN" altLang="en-US" sz="2400" dirty="0"/>
          </a:p>
          <a:p>
            <a:pPr>
              <a:lnSpc>
                <a:spcPts val="3200"/>
              </a:lnSpc>
            </a:pPr>
            <a:r>
              <a:rPr lang="en-US" sz="2400" dirty="0"/>
              <a:t>[</a:t>
            </a:r>
            <a:r>
              <a:rPr lang="en-US" sz="2400" dirty="0" err="1"/>
              <a:t>pc,lambda</a:t>
            </a:r>
            <a:r>
              <a:rPr lang="en-US" sz="2400" dirty="0"/>
              <a:t>] = </a:t>
            </a:r>
            <a:r>
              <a:rPr lang="en-US" sz="2400" dirty="0" err="1"/>
              <a:t>eig</a:t>
            </a:r>
            <a:r>
              <a:rPr lang="en-US" sz="2400" dirty="0"/>
              <a:t>(A);                    %</a:t>
            </a:r>
            <a:r>
              <a:rPr lang="zh-CN" altLang="en-US" sz="2400" dirty="0"/>
              <a:t>求</a:t>
            </a:r>
            <a:r>
              <a:rPr lang="en-US" sz="2400" dirty="0"/>
              <a:t>A</a:t>
            </a:r>
            <a:r>
              <a:rPr lang="zh-CN" altLang="en-US" sz="2400" dirty="0"/>
              <a:t>的特征值和对应的特征向量</a:t>
            </a:r>
          </a:p>
          <a:p>
            <a:pPr>
              <a:lnSpc>
                <a:spcPts val="3200"/>
              </a:lnSpc>
            </a:pPr>
            <a:r>
              <a:rPr lang="en-US" sz="2400" dirty="0"/>
              <a:t>[Y,I] = sort(</a:t>
            </a:r>
            <a:r>
              <a:rPr lang="en-US" sz="2400" dirty="0" err="1"/>
              <a:t>diag</a:t>
            </a:r>
            <a:r>
              <a:rPr lang="en-US" sz="2400" dirty="0"/>
              <a:t>(abs(lambda)),'descend');%</a:t>
            </a:r>
            <a:r>
              <a:rPr lang="zh-CN" altLang="en-US" sz="2400" dirty="0"/>
              <a:t>对特征值的绝对值降序排列</a:t>
            </a:r>
          </a:p>
          <a:p>
            <a:pPr>
              <a:lnSpc>
                <a:spcPts val="3200"/>
              </a:lnSpc>
            </a:pPr>
            <a:r>
              <a:rPr lang="en-US" sz="2400" dirty="0"/>
              <a:t>temp = </a:t>
            </a:r>
            <a:r>
              <a:rPr lang="en-US" sz="2400" dirty="0" err="1"/>
              <a:t>diag</a:t>
            </a:r>
            <a:r>
              <a:rPr lang="en-US" sz="2400" dirty="0"/>
              <a:t>(lambda);</a:t>
            </a:r>
            <a:endParaRPr lang="zh-CN" altLang="en-US" sz="2400" dirty="0"/>
          </a:p>
          <a:p>
            <a:pPr>
              <a:lnSpc>
                <a:spcPts val="3200"/>
              </a:lnSpc>
            </a:pPr>
            <a:r>
              <a:rPr lang="en-US" sz="2400" dirty="0"/>
              <a:t>lambda = temp(I)               % </a:t>
            </a:r>
            <a:r>
              <a:rPr lang="zh-CN" altLang="en-US" sz="2400" dirty="0"/>
              <a:t>输出按特征值的绝对值降序排列的特征值</a:t>
            </a:r>
          </a:p>
          <a:p>
            <a:pPr>
              <a:lnSpc>
                <a:spcPts val="3200"/>
              </a:lnSpc>
            </a:pPr>
            <a:r>
              <a:rPr lang="en-US" sz="2400" dirty="0" err="1"/>
              <a:t>lambda_norm</a:t>
            </a:r>
            <a:r>
              <a:rPr lang="en-US" sz="2400" dirty="0"/>
              <a:t> = [norm(lambda(1));norm(lambda(2));norm(lambda(3))] </a:t>
            </a:r>
            <a:endParaRPr lang="zh-CN" altLang="en-US" sz="2400" dirty="0"/>
          </a:p>
          <a:p>
            <a:pPr>
              <a:lnSpc>
                <a:spcPts val="3200"/>
              </a:lnSpc>
            </a:pPr>
            <a:r>
              <a:rPr lang="en-US" sz="2400" dirty="0"/>
              <a:t>                                     % </a:t>
            </a:r>
            <a:r>
              <a:rPr lang="zh-CN" altLang="en-US" sz="2400" dirty="0"/>
              <a:t>三个特征值的绝对值</a:t>
            </a:r>
          </a:p>
          <a:p>
            <a:pPr>
              <a:lnSpc>
                <a:spcPts val="3200"/>
              </a:lnSpc>
            </a:pPr>
            <a:r>
              <a:rPr lang="en-US" sz="2400" dirty="0"/>
              <a:t>pc = pc(:,I)                           % </a:t>
            </a:r>
            <a:r>
              <a:rPr lang="zh-CN" altLang="en-US" sz="2400" dirty="0"/>
              <a:t>与特征值对应的特征向量</a:t>
            </a:r>
            <a:endParaRPr lang="zh-CN" altLang="en-US" sz="2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8"/>
                                        </p:tgtEl>
                                        <p:attrNameLst>
                                          <p:attrName>style.visibility</p:attrName>
                                        </p:attrNameLst>
                                      </p:cBhvr>
                                      <p:to>
                                        <p:strVal val="visible"/>
                                      </p:to>
                                    </p:set>
                                    <p:anim calcmode="lin" valueType="num">
                                      <p:cBhvr additive="base">
                                        <p:cTn id="11" dur="500" fill="hold"/>
                                        <p:tgtEl>
                                          <p:spTgt spid="52228"/>
                                        </p:tgtEl>
                                        <p:attrNameLst>
                                          <p:attrName>ppt_x</p:attrName>
                                        </p:attrNameLst>
                                      </p:cBhvr>
                                      <p:tavLst>
                                        <p:tav tm="0">
                                          <p:val>
                                            <p:strVal val="#ppt_x"/>
                                          </p:val>
                                        </p:tav>
                                        <p:tav tm="100000">
                                          <p:val>
                                            <p:strVal val="#ppt_x"/>
                                          </p:val>
                                        </p:tav>
                                      </p:tavLst>
                                    </p:anim>
                                    <p:anim calcmode="lin" valueType="num">
                                      <p:cBhvr additive="base">
                                        <p:cTn id="12" dur="500" fill="hold"/>
                                        <p:tgtEl>
                                          <p:spTgt spid="522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232"/>
                                        </p:tgtEl>
                                        <p:attrNameLst>
                                          <p:attrName>style.visibility</p:attrName>
                                        </p:attrNameLst>
                                      </p:cBhvr>
                                      <p:to>
                                        <p:strVal val="visible"/>
                                      </p:to>
                                    </p:set>
                                    <p:anim calcmode="lin" valueType="num">
                                      <p:cBhvr additive="base">
                                        <p:cTn id="19" dur="500" fill="hold"/>
                                        <p:tgtEl>
                                          <p:spTgt spid="52232"/>
                                        </p:tgtEl>
                                        <p:attrNameLst>
                                          <p:attrName>ppt_x</p:attrName>
                                        </p:attrNameLst>
                                      </p:cBhvr>
                                      <p:tavLst>
                                        <p:tav tm="0">
                                          <p:val>
                                            <p:strVal val="#ppt_x"/>
                                          </p:val>
                                        </p:tav>
                                        <p:tav tm="100000">
                                          <p:val>
                                            <p:strVal val="#ppt_x"/>
                                          </p:val>
                                        </p:tav>
                                      </p:tavLst>
                                    </p:anim>
                                    <p:anim calcmode="lin" valueType="num">
                                      <p:cBhvr additive="base">
                                        <p:cTn id="20" dur="500" fill="hold"/>
                                        <p:tgtEl>
                                          <p:spTgt spid="522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2231"/>
                                        </p:tgtEl>
                                        <p:attrNameLst>
                                          <p:attrName>style.visibility</p:attrName>
                                        </p:attrNameLst>
                                      </p:cBhvr>
                                      <p:to>
                                        <p:strVal val="visible"/>
                                      </p:to>
                                    </p:set>
                                    <p:anim calcmode="lin" valueType="num">
                                      <p:cBhvr additive="base">
                                        <p:cTn id="23" dur="500" fill="hold"/>
                                        <p:tgtEl>
                                          <p:spTgt spid="52231"/>
                                        </p:tgtEl>
                                        <p:attrNameLst>
                                          <p:attrName>ppt_x</p:attrName>
                                        </p:attrNameLst>
                                      </p:cBhvr>
                                      <p:tavLst>
                                        <p:tav tm="0">
                                          <p:val>
                                            <p:strVal val="#ppt_x"/>
                                          </p:val>
                                        </p:tav>
                                        <p:tav tm="100000">
                                          <p:val>
                                            <p:strVal val="#ppt_x"/>
                                          </p:val>
                                        </p:tav>
                                      </p:tavLst>
                                    </p:anim>
                                    <p:anim calcmode="lin" valueType="num">
                                      <p:cBhvr additive="base">
                                        <p:cTn id="24" dur="500" fill="hold"/>
                                        <p:tgtEl>
                                          <p:spTgt spid="522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nodePh="1">
                                  <p:stCondLst>
                                    <p:cond delay="0"/>
                                  </p:stCondLst>
                                  <p:endCondLst>
                                    <p:cond evt="begin" delay="0">
                                      <p:tn val="25"/>
                                    </p:cond>
                                  </p:endCondLst>
                                  <p:childTnLst>
                                    <p:set>
                                      <p:cBhvr>
                                        <p:cTn id="26" dur="1" fill="hold">
                                          <p:stCondLst>
                                            <p:cond delay="0"/>
                                          </p:stCondLst>
                                        </p:cTn>
                                        <p:tgtEl>
                                          <p:spTgt spid="71682"/>
                                        </p:tgtEl>
                                        <p:attrNameLst>
                                          <p:attrName>style.visibility</p:attrName>
                                        </p:attrNameLst>
                                      </p:cBhvr>
                                      <p:to>
                                        <p:strVal val="visible"/>
                                      </p:to>
                                    </p:set>
                                    <p:anim calcmode="lin" valueType="num">
                                      <p:cBhvr additive="base">
                                        <p:cTn id="27" dur="500" fill="hold"/>
                                        <p:tgtEl>
                                          <p:spTgt spid="71682"/>
                                        </p:tgtEl>
                                        <p:attrNameLst>
                                          <p:attrName>ppt_x</p:attrName>
                                        </p:attrNameLst>
                                      </p:cBhvr>
                                      <p:tavLst>
                                        <p:tav tm="0">
                                          <p:val>
                                            <p:strVal val="#ppt_x"/>
                                          </p:val>
                                        </p:tav>
                                        <p:tav tm="100000">
                                          <p:val>
                                            <p:strVal val="#ppt_x"/>
                                          </p:val>
                                        </p:tav>
                                      </p:tavLst>
                                    </p:anim>
                                    <p:anim calcmode="lin" valueType="num">
                                      <p:cBhvr additive="base">
                                        <p:cTn id="28" dur="500" fill="hold"/>
                                        <p:tgtEl>
                                          <p:spTgt spid="7168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nodePh="1">
                                  <p:stCondLst>
                                    <p:cond delay="0"/>
                                  </p:stCondLst>
                                  <p:endCondLst>
                                    <p:cond evt="begin" delay="0">
                                      <p:tn val="29"/>
                                    </p:cond>
                                  </p:endCondLst>
                                  <p:childTnLst>
                                    <p:set>
                                      <p:cBhvr>
                                        <p:cTn id="30" dur="1" fill="hold">
                                          <p:stCondLst>
                                            <p:cond delay="0"/>
                                          </p:stCondLst>
                                        </p:cTn>
                                        <p:tgtEl>
                                          <p:spTgt spid="95234"/>
                                        </p:tgtEl>
                                        <p:attrNameLst>
                                          <p:attrName>style.visibility</p:attrName>
                                        </p:attrNameLst>
                                      </p:cBhvr>
                                      <p:to>
                                        <p:strVal val="visible"/>
                                      </p:to>
                                    </p:set>
                                    <p:anim calcmode="lin" valueType="num">
                                      <p:cBhvr additive="base">
                                        <p:cTn id="31" dur="500" fill="hold"/>
                                        <p:tgtEl>
                                          <p:spTgt spid="95234"/>
                                        </p:tgtEl>
                                        <p:attrNameLst>
                                          <p:attrName>ppt_x</p:attrName>
                                        </p:attrNameLst>
                                      </p:cBhvr>
                                      <p:tavLst>
                                        <p:tav tm="0">
                                          <p:val>
                                            <p:strVal val="#ppt_x"/>
                                          </p:val>
                                        </p:tav>
                                        <p:tav tm="100000">
                                          <p:val>
                                            <p:strVal val="#ppt_x"/>
                                          </p:val>
                                        </p:tav>
                                      </p:tavLst>
                                    </p:anim>
                                    <p:anim calcmode="lin" valueType="num">
                                      <p:cBhvr additive="base">
                                        <p:cTn id="32" dur="500" fill="hold"/>
                                        <p:tgtEl>
                                          <p:spTgt spid="9523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5233"/>
                                        </p:tgtEl>
                                        <p:attrNameLst>
                                          <p:attrName>style.visibility</p:attrName>
                                        </p:attrNameLst>
                                      </p:cBhvr>
                                      <p:to>
                                        <p:strVal val="visible"/>
                                      </p:to>
                                    </p:set>
                                    <p:anim calcmode="lin" valueType="num">
                                      <p:cBhvr additive="base">
                                        <p:cTn id="35" dur="500" fill="hold"/>
                                        <p:tgtEl>
                                          <p:spTgt spid="95233"/>
                                        </p:tgtEl>
                                        <p:attrNameLst>
                                          <p:attrName>ppt_x</p:attrName>
                                        </p:attrNameLst>
                                      </p:cBhvr>
                                      <p:tavLst>
                                        <p:tav tm="0">
                                          <p:val>
                                            <p:strVal val="#ppt_x"/>
                                          </p:val>
                                        </p:tav>
                                        <p:tav tm="100000">
                                          <p:val>
                                            <p:strVal val="#ppt_x"/>
                                          </p:val>
                                        </p:tav>
                                      </p:tavLst>
                                    </p:anim>
                                    <p:anim calcmode="lin" valueType="num">
                                      <p:cBhvr additive="base">
                                        <p:cTn id="36" dur="500" fill="hold"/>
                                        <p:tgtEl>
                                          <p:spTgt spid="9523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52232" grpId="0"/>
      <p:bldP spid="71682" grpId="0"/>
      <p:bldP spid="9523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24"/>
            <a:ext cx="91440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运行结果：</a:t>
            </a:r>
            <a:endParaRPr kumimoji="0" lang="en-US" altLang="zh-CN" sz="2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endParaRPr>
          </a:p>
          <a:p>
            <a:r>
              <a:rPr lang="en-US" sz="2000" dirty="0"/>
              <a:t>lambda =</a:t>
            </a:r>
            <a:endParaRPr lang="zh-CN" altLang="en-US" sz="2000" dirty="0"/>
          </a:p>
          <a:p>
            <a:r>
              <a:rPr lang="en-US" sz="2000" dirty="0"/>
              <a:t>      1.0090          </a:t>
            </a:r>
            <a:endParaRPr lang="zh-CN" altLang="en-US" sz="2000" dirty="0"/>
          </a:p>
          <a:p>
            <a:r>
              <a:rPr lang="en-US" sz="2000" dirty="0"/>
              <a:t>     -0.0345 + 0.2617i</a:t>
            </a:r>
            <a:endParaRPr lang="zh-CN" altLang="en-US" sz="2000" dirty="0"/>
          </a:p>
          <a:p>
            <a:r>
              <a:rPr lang="en-US" sz="2000" dirty="0"/>
              <a:t>     -0.0345 - 0.2617i</a:t>
            </a:r>
            <a:endParaRPr lang="zh-CN" altLang="en-US" sz="2000" dirty="0"/>
          </a:p>
          <a:p>
            <a:r>
              <a:rPr lang="en-US" sz="2000" dirty="0"/>
              <a:t> </a:t>
            </a:r>
            <a:endParaRPr lang="zh-CN" altLang="en-US" sz="2000" dirty="0"/>
          </a:p>
          <a:p>
            <a:r>
              <a:rPr lang="zh-CN" altLang="en-US" sz="2000" dirty="0"/>
              <a:t>特征值的绝对值为：</a:t>
            </a:r>
          </a:p>
          <a:p>
            <a:r>
              <a:rPr lang="en-US" sz="2000" dirty="0" err="1"/>
              <a:t>lambda_norm</a:t>
            </a:r>
            <a:r>
              <a:rPr lang="en-US" sz="2000" dirty="0"/>
              <a:t> =</a:t>
            </a:r>
            <a:endParaRPr lang="zh-CN" altLang="en-US" sz="2000" dirty="0"/>
          </a:p>
          <a:p>
            <a:r>
              <a:rPr lang="en-US" sz="2000" dirty="0"/>
              <a:t>      1.0090</a:t>
            </a:r>
            <a:endParaRPr lang="zh-CN" altLang="en-US" sz="2000" dirty="0"/>
          </a:p>
          <a:p>
            <a:r>
              <a:rPr lang="en-US" sz="2000" dirty="0"/>
              <a:t>      0.2639</a:t>
            </a:r>
            <a:endParaRPr lang="zh-CN" altLang="en-US" sz="2000" dirty="0"/>
          </a:p>
          <a:p>
            <a:r>
              <a:rPr lang="en-US" sz="2000" dirty="0"/>
              <a:t>      0.2639</a:t>
            </a:r>
            <a:endParaRPr lang="zh-CN" altLang="en-US" sz="2000" dirty="0"/>
          </a:p>
          <a:p>
            <a:r>
              <a:rPr lang="en-US" sz="2000" dirty="0"/>
              <a:t> </a:t>
            </a:r>
            <a:endParaRPr lang="zh-CN" altLang="en-US" sz="2000" dirty="0"/>
          </a:p>
          <a:p>
            <a:r>
              <a:rPr lang="zh-CN" altLang="en-US" sz="2000" dirty="0"/>
              <a:t>对应的特征向量为：</a:t>
            </a:r>
          </a:p>
          <a:p>
            <a:r>
              <a:rPr lang="en-US" sz="2000" dirty="0"/>
              <a:t>pc =</a:t>
            </a:r>
            <a:endParaRPr lang="zh-CN" altLang="en-US" sz="2000" dirty="0"/>
          </a:p>
          <a:p>
            <a:r>
              <a:rPr lang="en-US" sz="2000" dirty="0"/>
              <a:t>      0.3095            -0.0764 + 0.5790i     -0.0764 - 0.5790i</a:t>
            </a:r>
            <a:endParaRPr lang="zh-CN" altLang="en-US" sz="2000" dirty="0"/>
          </a:p>
          <a:p>
            <a:r>
              <a:rPr lang="en-US" sz="2000" dirty="0"/>
              <a:t>      0.0920             0.6639                       0.6639          </a:t>
            </a:r>
            <a:endParaRPr lang="zh-CN" altLang="en-US" sz="2000" dirty="0"/>
          </a:p>
          <a:p>
            <a:r>
              <a:rPr lang="en-US" sz="2000" dirty="0"/>
              <a:t>      0.9464            -0.4511 - 0.1211i     -0.4511 + 0.1211i</a:t>
            </a:r>
            <a:endParaRPr kumimoji="0" 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4500562" y="1928802"/>
            <a:ext cx="4572000" cy="1754326"/>
          </a:xfrm>
          <a:prstGeom prst="rect">
            <a:avLst/>
          </a:prstGeom>
        </p:spPr>
        <p:txBody>
          <a:bodyPr>
            <a:spAutoFit/>
          </a:bodyPr>
          <a:lstStyle/>
          <a:p>
            <a:pPr>
              <a:lnSpc>
                <a:spcPct val="150000"/>
              </a:lnSpc>
            </a:pPr>
            <a:r>
              <a:rPr lang="zh-CN" altLang="en-US" b="1" dirty="0">
                <a:solidFill>
                  <a:srgbClr val="0000FF"/>
                </a:solidFill>
              </a:rPr>
              <a:t>三个不同的特征值，第一个的绝对值大于</a:t>
            </a:r>
            <a:r>
              <a:rPr lang="en-US" altLang="zh-CN" b="1" dirty="0">
                <a:solidFill>
                  <a:srgbClr val="0000FF"/>
                </a:solidFill>
              </a:rPr>
              <a:t>1</a:t>
            </a:r>
            <a:r>
              <a:rPr lang="zh-CN" altLang="en-US" b="1" dirty="0">
                <a:solidFill>
                  <a:srgbClr val="0000FF"/>
                </a:solidFill>
              </a:rPr>
              <a:t>，其他两个的模长都小于</a:t>
            </a:r>
            <a:r>
              <a:rPr lang="en-US" altLang="zh-CN" b="1" dirty="0">
                <a:solidFill>
                  <a:srgbClr val="0000FF"/>
                </a:solidFill>
              </a:rPr>
              <a:t>1</a:t>
            </a:r>
          </a:p>
          <a:p>
            <a:pPr>
              <a:lnSpc>
                <a:spcPct val="150000"/>
              </a:lnSpc>
            </a:pPr>
            <a:r>
              <a:rPr lang="en-US" altLang="zh-CN" b="1" dirty="0">
                <a:solidFill>
                  <a:srgbClr val="0000FF"/>
                </a:solidFill>
              </a:rPr>
              <a:t>A</a:t>
            </a:r>
            <a:r>
              <a:rPr lang="zh-CN" altLang="en-US" b="1" dirty="0">
                <a:solidFill>
                  <a:srgbClr val="0000FF"/>
                </a:solidFill>
              </a:rPr>
              <a:t>有三个线性无关的特征向量</a:t>
            </a:r>
            <a:r>
              <a:rPr lang="en-US" altLang="zh-CN" b="1" dirty="0">
                <a:solidFill>
                  <a:srgbClr val="0000FF"/>
                </a:solidFill>
              </a:rPr>
              <a:t>v1,v2,v3,</a:t>
            </a:r>
            <a:r>
              <a:rPr lang="zh-CN" altLang="en-US" b="1" dirty="0">
                <a:solidFill>
                  <a:srgbClr val="0000FF"/>
                </a:solidFill>
              </a:rPr>
              <a:t>构成复向量空间</a:t>
            </a:r>
            <a:r>
              <a:rPr lang="en-US" altLang="zh-CN" b="1" dirty="0">
                <a:solidFill>
                  <a:srgbClr val="0000FF"/>
                </a:solidFill>
              </a:rPr>
              <a:t>C</a:t>
            </a:r>
            <a:r>
              <a:rPr lang="en-US" altLang="zh-CN" b="1" baseline="30000" dirty="0">
                <a:solidFill>
                  <a:srgbClr val="0000FF"/>
                </a:solidFill>
              </a:rPr>
              <a:t>3</a:t>
            </a:r>
            <a:r>
              <a:rPr lang="zh-CN" altLang="en-US" b="1" dirty="0">
                <a:solidFill>
                  <a:srgbClr val="0000FF"/>
                </a:solidFill>
              </a:rPr>
              <a:t>的一组基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1"/>
          <p:cNvPicPr>
            <a:picLocks noChangeAspect="1" noChangeArrowheads="1"/>
          </p:cNvPicPr>
          <p:nvPr/>
        </p:nvPicPr>
        <p:blipFill>
          <a:blip r:embed="rId2"/>
          <a:srcRect/>
          <a:stretch>
            <a:fillRect/>
          </a:stretch>
        </p:blipFill>
        <p:spPr bwMode="auto">
          <a:xfrm>
            <a:off x="344834" y="285728"/>
            <a:ext cx="8370570" cy="589407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xfrm>
            <a:off x="142844" y="-16"/>
            <a:ext cx="6357982" cy="1143000"/>
          </a:xfrm>
        </p:spPr>
        <p:txBody>
          <a:bodyPr>
            <a:normAutofit/>
          </a:bodyPr>
          <a:lstStyle/>
          <a:p>
            <a:pPr algn="l" eaLnBrk="1" hangingPunct="1"/>
            <a:r>
              <a:rPr lang="zh-CN" altLang="en-US" sz="4200" b="1" dirty="0">
                <a:solidFill>
                  <a:srgbClr val="0000FF"/>
                </a:solidFill>
              </a:rPr>
              <a:t>七、结论与启示</a:t>
            </a:r>
          </a:p>
        </p:txBody>
      </p:sp>
      <p:sp>
        <p:nvSpPr>
          <p:cNvPr id="52233" name="Rectangle 9"/>
          <p:cNvSpPr>
            <a:spLocks noChangeArrowheads="1"/>
          </p:cNvSpPr>
          <p:nvPr/>
        </p:nvSpPr>
        <p:spPr bwMode="auto">
          <a:xfrm>
            <a:off x="1285852" y="5500702"/>
            <a:ext cx="377026"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000000"/>
                </a:solidFill>
                <a:effectLst/>
                <a:latin typeface="Arial" pitchFamily="34" charset="0"/>
                <a:ea typeface="宋体" pitchFamily="2" charset="-122"/>
                <a:cs typeface="宋体" pitchFamily="2" charset="-122"/>
              </a:rPr>
              <a:t>：</a:t>
            </a:r>
            <a:r>
              <a:rPr kumimoji="0" lang="zh-CN" altLang="en-US" sz="1100" b="0" i="0" u="none" strike="noStrike" cap="none" normalizeH="0" baseline="0" dirty="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97282" name="Picture 2"/>
          <p:cNvPicPr>
            <a:picLocks noChangeAspect="1" noChangeArrowheads="1"/>
          </p:cNvPicPr>
          <p:nvPr/>
        </p:nvPicPr>
        <p:blipFill>
          <a:blip r:embed="rId2"/>
          <a:srcRect/>
          <a:stretch>
            <a:fillRect/>
          </a:stretch>
        </p:blipFill>
        <p:spPr bwMode="auto">
          <a:xfrm>
            <a:off x="379124" y="928670"/>
            <a:ext cx="8407718" cy="5695950"/>
          </a:xfrm>
          <a:prstGeom prst="rect">
            <a:avLst/>
          </a:prstGeom>
          <a:noFill/>
          <a:ln w="9525">
            <a:noFill/>
            <a:miter lim="800000"/>
            <a:headEnd/>
            <a:tailEnd/>
          </a:ln>
          <a:effec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srcRect/>
          <a:stretch>
            <a:fillRect/>
          </a:stretch>
        </p:blipFill>
        <p:spPr bwMode="auto">
          <a:xfrm>
            <a:off x="142844" y="1071546"/>
            <a:ext cx="8894445" cy="341376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2370" name="Text Box 2"/>
          <p:cNvSpPr txBox="1">
            <a:spLocks noChangeArrowheads="1"/>
          </p:cNvSpPr>
          <p:nvPr/>
        </p:nvSpPr>
        <p:spPr bwMode="auto">
          <a:xfrm>
            <a:off x="3019425" y="218009"/>
            <a:ext cx="5995988"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sp>
        <p:nvSpPr>
          <p:cNvPr id="2362372" name="Rectangle 4"/>
          <p:cNvSpPr>
            <a:spLocks noChangeArrowheads="1"/>
          </p:cNvSpPr>
          <p:nvPr/>
        </p:nvSpPr>
        <p:spPr bwMode="auto">
          <a:xfrm>
            <a:off x="203200" y="1189782"/>
            <a:ext cx="8598918" cy="2995613"/>
          </a:xfrm>
          <a:prstGeom prst="rect">
            <a:avLst/>
          </a:prstGeom>
          <a:noFill/>
          <a:ln w="9525">
            <a:noFill/>
            <a:miter lim="800000"/>
            <a:headEnd/>
            <a:tailEnd/>
          </a:ln>
          <a:effectLst/>
        </p:spPr>
        <p:txBody>
          <a:bodyPr/>
          <a:lstStyle/>
          <a:p>
            <a:pPr algn="just">
              <a:lnSpc>
                <a:spcPct val="115000"/>
              </a:lnSpc>
              <a:spcBef>
                <a:spcPct val="20000"/>
              </a:spcBef>
              <a:buClr>
                <a:srgbClr val="0C4481"/>
              </a:buClr>
            </a:pPr>
            <a:r>
              <a:rPr lang="zh-CN" altLang="en-US" sz="2400" b="1" dirty="0">
                <a:solidFill>
                  <a:schemeClr val="accent2"/>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有些疾病是先天性疾病，这是基因遗传的结果。在常染色体的遗传中，后代是从每个父母的基因对中各继承一个基因，形成自己的基因型，基因型确定了后代所表现的特征。如果基因</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控制某种遗传疾病，其中</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为显性基因，</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为隐性基因，则根据这种遗传病对应的基因型可将人口分为三类：</a:t>
            </a:r>
            <a:r>
              <a:rPr lang="en-US" altLang="zh-CN" sz="2400" b="1" dirty="0">
                <a:latin typeface="Times New Roman" panose="02020603050405020304" pitchFamily="18" charset="0"/>
                <a:cs typeface="Times New Roman" panose="02020603050405020304" pitchFamily="18" charset="0"/>
              </a:rPr>
              <a:t>AA</a:t>
            </a:r>
            <a:r>
              <a:rPr lang="zh-CN" altLang="en-US" sz="2400" b="1" dirty="0">
                <a:latin typeface="Times New Roman" panose="02020603050405020304" pitchFamily="18" charset="0"/>
                <a:cs typeface="Times New Roman" panose="02020603050405020304" pitchFamily="18" charset="0"/>
              </a:rPr>
              <a:t>基因型的正常人，</a:t>
            </a:r>
            <a:r>
              <a:rPr lang="en-US" altLang="zh-CN" sz="2400" b="1" dirty="0" err="1">
                <a:latin typeface="Times New Roman" panose="02020603050405020304" pitchFamily="18" charset="0"/>
                <a:cs typeface="Times New Roman" panose="02020603050405020304" pitchFamily="18" charset="0"/>
              </a:rPr>
              <a:t>Aa</a:t>
            </a:r>
            <a:r>
              <a:rPr lang="zh-CN" altLang="en-US" sz="2400" b="1" dirty="0">
                <a:latin typeface="Times New Roman" panose="02020603050405020304" pitchFamily="18" charset="0"/>
                <a:cs typeface="Times New Roman" panose="02020603050405020304" pitchFamily="18" charset="0"/>
              </a:rPr>
              <a:t>基因型的隐性患者，</a:t>
            </a:r>
            <a:r>
              <a:rPr lang="en-US" altLang="zh-CN" sz="2400" b="1" dirty="0" err="1">
                <a:latin typeface="Times New Roman" panose="02020603050405020304" pitchFamily="18" charset="0"/>
                <a:cs typeface="Times New Roman" panose="02020603050405020304" pitchFamily="18" charset="0"/>
              </a:rPr>
              <a:t>aa</a:t>
            </a:r>
            <a:r>
              <a:rPr lang="zh-CN" altLang="en-US" sz="2400" b="1" dirty="0">
                <a:latin typeface="Times New Roman" panose="02020603050405020304" pitchFamily="18" charset="0"/>
                <a:cs typeface="Times New Roman" panose="02020603050405020304" pitchFamily="18" charset="0"/>
              </a:rPr>
              <a:t>基因型的显性患者。</a:t>
            </a:r>
          </a:p>
        </p:txBody>
      </p:sp>
      <p:sp>
        <p:nvSpPr>
          <p:cNvPr id="2362378" name="Text Box 10"/>
          <p:cNvSpPr txBox="1">
            <a:spLocks noChangeArrowheads="1"/>
          </p:cNvSpPr>
          <p:nvPr/>
        </p:nvSpPr>
        <p:spPr bwMode="auto">
          <a:xfrm>
            <a:off x="203200" y="3998094"/>
            <a:ext cx="8707438" cy="1231106"/>
          </a:xfrm>
          <a:prstGeom prst="rect">
            <a:avLst/>
          </a:prstGeom>
          <a:noFill/>
          <a:ln w="12700">
            <a:noFill/>
            <a:miter lim="800000"/>
            <a:headEnd/>
            <a:tailEnd/>
          </a:ln>
          <a:effectLst/>
        </p:spPr>
        <p:txBody>
          <a:bodyPr>
            <a:spAutoFit/>
          </a:bodyPr>
          <a:lstStyle/>
          <a:p>
            <a:pPr algn="l">
              <a:spcBef>
                <a:spcPct val="50000"/>
              </a:spcBef>
            </a:pPr>
            <a:r>
              <a:rPr lang="zh-CN" altLang="en-US" sz="2600" b="1" dirty="0">
                <a:solidFill>
                  <a:schemeClr val="accent2"/>
                </a:solidFill>
                <a:latin typeface="Courier New" pitchFamily="49" charset="0"/>
                <a:ea typeface="黑体" pitchFamily="2" charset="-122"/>
              </a:rPr>
              <a:t>  </a:t>
            </a:r>
            <a:r>
              <a:rPr lang="zh-CN" altLang="en-US" sz="2400" b="1" dirty="0">
                <a:solidFill>
                  <a:srgbClr val="FF0000"/>
                </a:solidFill>
                <a:latin typeface="Times New Roman" panose="02020603050405020304" pitchFamily="18" charset="0"/>
                <a:cs typeface="Times New Roman" panose="02020603050405020304" pitchFamily="18" charset="0"/>
              </a:rPr>
              <a:t>由于后代是各从父体或母体的基因对中等可能的得到一个基因而形成自己的基因对，故父母代的基因对和子代各基因对之间的转移概率如下表所示：</a:t>
            </a:r>
          </a:p>
        </p:txBody>
      </p:sp>
      <p:sp>
        <p:nvSpPr>
          <p:cNvPr id="5" name="Rectangle 2"/>
          <p:cNvSpPr>
            <a:spLocks noGrp="1" noRot="1" noChangeArrowheads="1"/>
          </p:cNvSpPr>
          <p:nvPr>
            <p:ph type="title"/>
          </p:nvPr>
        </p:nvSpPr>
        <p:spPr>
          <a:xfrm>
            <a:off x="142844" y="137030"/>
            <a:ext cx="6357982" cy="1143000"/>
          </a:xfrm>
        </p:spPr>
        <p:txBody>
          <a:bodyPr>
            <a:normAutofit/>
          </a:bodyPr>
          <a:lstStyle/>
          <a:p>
            <a:pPr algn="l"/>
            <a:r>
              <a:rPr lang="zh-CN" altLang="en-US" sz="4200" b="1" dirty="0">
                <a:solidFill>
                  <a:srgbClr val="0000FF"/>
                </a:solidFill>
              </a:rPr>
              <a:t>课后习题讲解：书</a:t>
            </a:r>
            <a:r>
              <a:rPr lang="en-US" altLang="zh-CN" sz="4200" b="1" dirty="0">
                <a:solidFill>
                  <a:srgbClr val="0000FF"/>
                </a:solidFill>
              </a:rPr>
              <a:t>P124  4 </a:t>
            </a:r>
            <a:endParaRPr lang="zh-CN" altLang="en-US" sz="4200" b="1"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62378"/>
                                        </p:tgtEl>
                                        <p:attrNameLst>
                                          <p:attrName>style.visibility</p:attrName>
                                        </p:attrNameLst>
                                      </p:cBhvr>
                                      <p:to>
                                        <p:strVal val="visible"/>
                                      </p:to>
                                    </p:set>
                                    <p:anim calcmode="lin" valueType="num">
                                      <p:cBhvr additive="base">
                                        <p:cTn id="7" dur="500" fill="hold"/>
                                        <p:tgtEl>
                                          <p:spTgt spid="2362378"/>
                                        </p:tgtEl>
                                        <p:attrNameLst>
                                          <p:attrName>ppt_x</p:attrName>
                                        </p:attrNameLst>
                                      </p:cBhvr>
                                      <p:tavLst>
                                        <p:tav tm="0">
                                          <p:val>
                                            <p:strVal val="#ppt_x"/>
                                          </p:val>
                                        </p:tav>
                                        <p:tav tm="100000">
                                          <p:val>
                                            <p:strVal val="#ppt_x"/>
                                          </p:val>
                                        </p:tav>
                                      </p:tavLst>
                                    </p:anim>
                                    <p:anim calcmode="lin" valueType="num">
                                      <p:cBhvr additive="base">
                                        <p:cTn id="8" dur="500" fill="hold"/>
                                        <p:tgtEl>
                                          <p:spTgt spid="2362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2378"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4418" name="Text Box 2"/>
          <p:cNvSpPr txBox="1">
            <a:spLocks noChangeArrowheads="1"/>
          </p:cNvSpPr>
          <p:nvPr/>
        </p:nvSpPr>
        <p:spPr bwMode="auto">
          <a:xfrm>
            <a:off x="3019425" y="80963"/>
            <a:ext cx="5995988"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graphicFrame>
        <p:nvGraphicFramePr>
          <p:cNvPr id="2364498" name="Group 82"/>
          <p:cNvGraphicFramePr>
            <a:graphicFrameLocks noGrp="1"/>
          </p:cNvGraphicFramePr>
          <p:nvPr>
            <p:ph/>
            <p:extLst>
              <p:ext uri="{D42A27DB-BD31-4B8C-83A1-F6EECF244321}">
                <p14:modId xmlns:p14="http://schemas.microsoft.com/office/powerpoint/2010/main" val="1331592003"/>
              </p:ext>
            </p:extLst>
          </p:nvPr>
        </p:nvGraphicFramePr>
        <p:xfrm>
          <a:off x="241301" y="332656"/>
          <a:ext cx="8656637" cy="2703514"/>
        </p:xfrm>
        <a:graphic>
          <a:graphicData uri="http://schemas.openxmlformats.org/drawingml/2006/table">
            <a:tbl>
              <a:tblPr/>
              <a:tblGrid>
                <a:gridCol w="1082675">
                  <a:extLst>
                    <a:ext uri="{9D8B030D-6E8A-4147-A177-3AD203B41FA5}">
                      <a16:colId xmlns:a16="http://schemas.microsoft.com/office/drawing/2014/main" val="20000"/>
                    </a:ext>
                  </a:extLst>
                </a:gridCol>
                <a:gridCol w="862012">
                  <a:extLst>
                    <a:ext uri="{9D8B030D-6E8A-4147-A177-3AD203B41FA5}">
                      <a16:colId xmlns:a16="http://schemas.microsoft.com/office/drawing/2014/main" val="20001"/>
                    </a:ext>
                  </a:extLst>
                </a:gridCol>
                <a:gridCol w="1179513">
                  <a:extLst>
                    <a:ext uri="{9D8B030D-6E8A-4147-A177-3AD203B41FA5}">
                      <a16:colId xmlns:a16="http://schemas.microsoft.com/office/drawing/2014/main" val="20002"/>
                    </a:ext>
                  </a:extLst>
                </a:gridCol>
                <a:gridCol w="1204912">
                  <a:extLst>
                    <a:ext uri="{9D8B030D-6E8A-4147-A177-3AD203B41FA5}">
                      <a16:colId xmlns:a16="http://schemas.microsoft.com/office/drawing/2014/main" val="20003"/>
                    </a:ext>
                  </a:extLst>
                </a:gridCol>
                <a:gridCol w="1081088">
                  <a:extLst>
                    <a:ext uri="{9D8B030D-6E8A-4147-A177-3AD203B41FA5}">
                      <a16:colId xmlns:a16="http://schemas.microsoft.com/office/drawing/2014/main" val="20004"/>
                    </a:ext>
                  </a:extLst>
                </a:gridCol>
                <a:gridCol w="1082675">
                  <a:extLst>
                    <a:ext uri="{9D8B030D-6E8A-4147-A177-3AD203B41FA5}">
                      <a16:colId xmlns:a16="http://schemas.microsoft.com/office/drawing/2014/main" val="20005"/>
                    </a:ext>
                  </a:extLst>
                </a:gridCol>
                <a:gridCol w="1081087">
                  <a:extLst>
                    <a:ext uri="{9D8B030D-6E8A-4147-A177-3AD203B41FA5}">
                      <a16:colId xmlns:a16="http://schemas.microsoft.com/office/drawing/2014/main" val="20006"/>
                    </a:ext>
                  </a:extLst>
                </a:gridCol>
                <a:gridCol w="1082675">
                  <a:extLst>
                    <a:ext uri="{9D8B030D-6E8A-4147-A177-3AD203B41FA5}">
                      <a16:colId xmlns:a16="http://schemas.microsoft.com/office/drawing/2014/main" val="20007"/>
                    </a:ext>
                  </a:extLst>
                </a:gridCol>
              </a:tblGrid>
              <a:tr h="431800">
                <a:tc rowSpan="2" gridSpan="2">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a:ln>
                          <a:noFill/>
                        </a:ln>
                        <a:solidFill>
                          <a:schemeClr val="tx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父体－母体基因型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93738">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8">
                <a:tc rowSpan="3">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后代</a:t>
                      </a: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基因型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938">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89"/>
          <p:cNvGrpSpPr>
            <a:grpSpLocks/>
          </p:cNvGrpSpPr>
          <p:nvPr/>
        </p:nvGrpSpPr>
        <p:grpSpPr bwMode="auto">
          <a:xfrm>
            <a:off x="-36512" y="3334762"/>
            <a:ext cx="8940800" cy="1727200"/>
            <a:chOff x="-16" y="2764"/>
            <a:chExt cx="5632" cy="1088"/>
          </a:xfrm>
        </p:grpSpPr>
        <p:sp>
          <p:nvSpPr>
            <p:cNvPr id="2364499" name="Text Box 83"/>
            <p:cNvSpPr txBox="1">
              <a:spLocks noChangeArrowheads="1"/>
            </p:cNvSpPr>
            <p:nvPr/>
          </p:nvSpPr>
          <p:spPr bwMode="auto">
            <a:xfrm>
              <a:off x="-16" y="2805"/>
              <a:ext cx="5485" cy="308"/>
            </a:xfrm>
            <a:prstGeom prst="rect">
              <a:avLst/>
            </a:prstGeom>
            <a:noFill/>
            <a:ln w="12700">
              <a:noFill/>
              <a:miter lim="800000"/>
              <a:headEnd/>
              <a:tailEnd/>
            </a:ln>
            <a:effectLst/>
          </p:spPr>
          <p:txBody>
            <a:bodyPr>
              <a:spAutoFit/>
            </a:bodyPr>
            <a:lstStyle/>
            <a:p>
              <a:pPr algn="l">
                <a:spcBef>
                  <a:spcPct val="50000"/>
                </a:spcBef>
              </a:pPr>
              <a:r>
                <a:rPr lang="zh-CN" altLang="en-US" sz="2600" b="1" dirty="0">
                  <a:solidFill>
                    <a:schemeClr val="accent2"/>
                  </a:solidFill>
                  <a:latin typeface="Courier New" pitchFamily="49" charset="0"/>
                  <a:ea typeface="黑体" pitchFamily="2" charset="-122"/>
                </a:rPr>
                <a:t>  </a:t>
              </a:r>
              <a:r>
                <a:rPr lang="zh-CN" altLang="en-US" sz="2600" b="1" dirty="0">
                  <a:solidFill>
                    <a:schemeClr val="accent2"/>
                  </a:solidFill>
                  <a:latin typeface="+mn-ea"/>
                </a:rPr>
                <a:t>设这些患者在第</a:t>
              </a:r>
              <a:r>
                <a:rPr lang="en-US" altLang="zh-CN" sz="2600" b="1" dirty="0">
                  <a:solidFill>
                    <a:schemeClr val="accent2"/>
                  </a:solidFill>
                  <a:latin typeface="+mn-ea"/>
                </a:rPr>
                <a:t>n</a:t>
              </a:r>
              <a:r>
                <a:rPr lang="zh-CN" altLang="en-US" sz="2600" b="1" dirty="0">
                  <a:solidFill>
                    <a:schemeClr val="accent2"/>
                  </a:solidFill>
                  <a:latin typeface="+mn-ea"/>
                </a:rPr>
                <a:t>代人口所占的比例分别为</a:t>
              </a:r>
            </a:p>
          </p:txBody>
        </p:sp>
        <p:graphicFrame>
          <p:nvGraphicFramePr>
            <p:cNvPr id="2364500" name="Object 84"/>
            <p:cNvGraphicFramePr>
              <a:graphicFrameLocks/>
            </p:cNvGraphicFramePr>
            <p:nvPr/>
          </p:nvGraphicFramePr>
          <p:xfrm>
            <a:off x="4201" y="2764"/>
            <a:ext cx="1415" cy="385"/>
          </p:xfrm>
          <a:graphic>
            <a:graphicData uri="http://schemas.openxmlformats.org/presentationml/2006/ole">
              <mc:AlternateContent xmlns:mc="http://schemas.openxmlformats.org/markup-compatibility/2006">
                <mc:Choice xmlns:v="urn:schemas-microsoft-com:vml" Requires="v">
                  <p:oleObj name="Equation" r:id="rId3" imgW="850680" imgH="241200" progId="Equation.DSMT4">
                    <p:embed/>
                  </p:oleObj>
                </mc:Choice>
                <mc:Fallback>
                  <p:oleObj name="Equation" r:id="rId3" imgW="850680" imgH="241200" progId="Equation.DSMT4">
                    <p:embed/>
                    <p:pic>
                      <p:nvPicPr>
                        <p:cNvPr id="0" name="Picture 2"/>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1" y="2764"/>
                          <a:ext cx="1415"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4504" name="Text Box 88"/>
            <p:cNvSpPr txBox="1">
              <a:spLocks noChangeArrowheads="1"/>
            </p:cNvSpPr>
            <p:nvPr/>
          </p:nvSpPr>
          <p:spPr bwMode="auto">
            <a:xfrm>
              <a:off x="131" y="3044"/>
              <a:ext cx="5485" cy="808"/>
            </a:xfrm>
            <a:prstGeom prst="rect">
              <a:avLst/>
            </a:prstGeom>
            <a:noFill/>
            <a:ln w="12700">
              <a:noFill/>
              <a:miter lim="800000"/>
              <a:headEnd/>
              <a:tailEnd/>
            </a:ln>
            <a:effectLst/>
          </p:spPr>
          <p:txBody>
            <a:bodyPr>
              <a:spAutoFit/>
            </a:bodyPr>
            <a:lstStyle/>
            <a:p>
              <a:pPr algn="l">
                <a:spcBef>
                  <a:spcPct val="50000"/>
                </a:spcBef>
              </a:pPr>
              <a:r>
                <a:rPr lang="zh-CN" altLang="en-US" sz="2600" b="1" dirty="0">
                  <a:solidFill>
                    <a:schemeClr val="accent2"/>
                  </a:solidFill>
                  <a:latin typeface="+mn-ea"/>
                </a:rPr>
                <a:t>在控制结合的情况下，当前社会中没有显性患者，只有正常人和隐性患者，且他们分别占总人口的</a:t>
              </a:r>
              <a:r>
                <a:rPr lang="en-US" altLang="zh-CN" sz="2600" b="1" dirty="0">
                  <a:latin typeface="+mn-ea"/>
                </a:rPr>
                <a:t>85%</a:t>
              </a:r>
              <a:r>
                <a:rPr lang="zh-CN" altLang="en-US" sz="2600" b="1" dirty="0">
                  <a:solidFill>
                    <a:schemeClr val="accent2"/>
                  </a:solidFill>
                  <a:latin typeface="+mn-ea"/>
                </a:rPr>
                <a:t>和</a:t>
              </a:r>
              <a:r>
                <a:rPr lang="en-US" altLang="zh-CN" sz="2600" b="1" dirty="0">
                  <a:latin typeface="+mn-ea"/>
                </a:rPr>
                <a:t>15%</a:t>
              </a:r>
              <a:r>
                <a:rPr lang="zh-CN" altLang="en-US" sz="2600" b="1" dirty="0">
                  <a:solidFill>
                    <a:schemeClr val="accent2"/>
                  </a:solidFill>
                  <a:latin typeface="+mn-ea"/>
                </a:rPr>
                <a:t>。考虑下列两种结合方式对后代该遗传病基因型分布的影响。</a:t>
              </a:r>
            </a:p>
          </p:txBody>
        </p:sp>
      </p:grpSp>
      <p:sp>
        <p:nvSpPr>
          <p:cNvPr id="8" name="Text Box 50">
            <a:extLst>
              <a:ext uri="{FF2B5EF4-FFF2-40B4-BE49-F238E27FC236}">
                <a16:creationId xmlns:a16="http://schemas.microsoft.com/office/drawing/2014/main" id="{9CE50FDB-CDD6-4E82-B092-2AC9D428B7F8}"/>
              </a:ext>
            </a:extLst>
          </p:cNvPr>
          <p:cNvSpPr txBox="1">
            <a:spLocks noChangeArrowheads="1"/>
          </p:cNvSpPr>
          <p:nvPr/>
        </p:nvSpPr>
        <p:spPr bwMode="auto">
          <a:xfrm>
            <a:off x="-11112" y="5134962"/>
            <a:ext cx="8707438" cy="488950"/>
          </a:xfrm>
          <a:prstGeom prst="rect">
            <a:avLst/>
          </a:prstGeom>
          <a:noFill/>
          <a:ln w="12700">
            <a:noFill/>
            <a:miter lim="800000"/>
            <a:headEnd/>
            <a:tailEnd/>
          </a:ln>
          <a:effectLst/>
        </p:spPr>
        <p:txBody>
          <a:bodyPr>
            <a:spAutoFit/>
          </a:bodyPr>
          <a:lstStyle/>
          <a:p>
            <a:pPr algn="l">
              <a:spcBef>
                <a:spcPct val="50000"/>
              </a:spcBef>
            </a:pPr>
            <a:r>
              <a:rPr lang="zh-CN" altLang="en-US" sz="2600" b="1" dirty="0">
                <a:latin typeface="+mn-ea"/>
              </a:rPr>
              <a:t>  （</a:t>
            </a:r>
            <a:r>
              <a:rPr lang="en-US" altLang="zh-CN" sz="2600" b="1" dirty="0">
                <a:latin typeface="+mn-ea"/>
              </a:rPr>
              <a:t>1</a:t>
            </a:r>
            <a:r>
              <a:rPr lang="zh-CN" altLang="en-US" sz="2600" b="1" dirty="0">
                <a:latin typeface="+mn-ea"/>
              </a:rPr>
              <a:t>）同类基因型结合；</a:t>
            </a:r>
          </a:p>
        </p:txBody>
      </p:sp>
      <p:sp>
        <p:nvSpPr>
          <p:cNvPr id="9" name="Text Box 52">
            <a:extLst>
              <a:ext uri="{FF2B5EF4-FFF2-40B4-BE49-F238E27FC236}">
                <a16:creationId xmlns:a16="http://schemas.microsoft.com/office/drawing/2014/main" id="{41407D1A-F3BC-4AC7-9B4A-EFBC3906613B}"/>
              </a:ext>
            </a:extLst>
          </p:cNvPr>
          <p:cNvSpPr txBox="1">
            <a:spLocks noChangeArrowheads="1"/>
          </p:cNvSpPr>
          <p:nvPr/>
        </p:nvSpPr>
        <p:spPr bwMode="auto">
          <a:xfrm>
            <a:off x="312416" y="5639018"/>
            <a:ext cx="8707438" cy="488950"/>
          </a:xfrm>
          <a:prstGeom prst="rect">
            <a:avLst/>
          </a:prstGeom>
          <a:noFill/>
          <a:ln w="12700">
            <a:noFill/>
            <a:miter lim="800000"/>
            <a:headEnd/>
            <a:tailEnd/>
          </a:ln>
          <a:effectLst/>
        </p:spPr>
        <p:txBody>
          <a:bodyPr>
            <a:spAutoFit/>
          </a:bodyPr>
          <a:lstStyle/>
          <a:p>
            <a:pPr algn="l">
              <a:spcBef>
                <a:spcPct val="50000"/>
              </a:spcBef>
            </a:pPr>
            <a:r>
              <a:rPr lang="zh-CN" altLang="en-US" sz="2600" b="1" dirty="0">
                <a:latin typeface="+mn-ea"/>
              </a:rPr>
              <a:t>（</a:t>
            </a:r>
            <a:r>
              <a:rPr lang="en-US" altLang="zh-CN" sz="2600" b="1" dirty="0">
                <a:latin typeface="+mn-ea"/>
              </a:rPr>
              <a:t>2</a:t>
            </a:r>
            <a:r>
              <a:rPr lang="zh-CN" altLang="en-US" sz="2600" b="1" dirty="0">
                <a:latin typeface="+mn-ea"/>
              </a:rPr>
              <a:t>）显性患者不允许生育，隐性患者必须与正常人结合</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A03B8F1-E9E7-4055-9E63-1297197381EB}"/>
              </a:ext>
            </a:extLst>
          </p:cNvPr>
          <p:cNvSpPr txBox="1"/>
          <p:nvPr>
            <p:custDataLst>
              <p:tags r:id="rId2"/>
            </p:custDataLst>
          </p:nvPr>
        </p:nvSpPr>
        <p:spPr>
          <a:xfrm>
            <a:off x="831651" y="-27384"/>
            <a:ext cx="8348861" cy="2143125"/>
          </a:xfrm>
          <a:prstGeom prst="rect">
            <a:avLst/>
          </a:prstGeom>
          <a:noFill/>
        </p:spPr>
        <p:txBody>
          <a:bodyPr vert="horz" wrap="square" rtlCol="0" anchor="ctr" anchorCtr="0">
            <a:noAutofit/>
          </a:bodyPr>
          <a:lstStyle/>
          <a:p>
            <a:pPr>
              <a:lnSpc>
                <a:spcPct val="150000"/>
              </a:lnSpc>
            </a:pPr>
            <a:r>
              <a:rPr lang="zh-CN" altLang="en-US" sz="2400" dirty="0">
                <a:solidFill>
                  <a:srgbClr val="C00000"/>
                </a:solidFill>
                <a:latin typeface="Microsoft Yahei" panose="020B0503020204020204" pitchFamily="34" charset="-122"/>
                <a:ea typeface="Microsoft Yahei" panose="020B0503020204020204" pitchFamily="34" charset="-122"/>
              </a:rPr>
              <a:t>（</a:t>
            </a:r>
            <a:r>
              <a:rPr lang="en-US" altLang="zh-CN" sz="2400" dirty="0">
                <a:solidFill>
                  <a:srgbClr val="C00000"/>
                </a:solidFill>
                <a:latin typeface="Microsoft Yahei" panose="020B0503020204020204" pitchFamily="34" charset="-122"/>
                <a:ea typeface="Microsoft Yahei" panose="020B0503020204020204" pitchFamily="34" charset="-122"/>
              </a:rPr>
              <a:t>1</a:t>
            </a:r>
            <a:r>
              <a:rPr lang="zh-CN" altLang="en-US" sz="2400" dirty="0">
                <a:solidFill>
                  <a:srgbClr val="C00000"/>
                </a:solidFill>
                <a:latin typeface="Microsoft Yahei" panose="020B0503020204020204" pitchFamily="34" charset="-122"/>
                <a:ea typeface="Microsoft Yahei" panose="020B0503020204020204" pitchFamily="34" charset="-122"/>
              </a:rPr>
              <a:t>）同类基因型结合；</a:t>
            </a:r>
            <a:endParaRPr lang="en-US" altLang="zh-CN" sz="2400" dirty="0">
              <a:solidFill>
                <a:srgbClr val="C00000"/>
              </a:solidFill>
              <a:latin typeface="Microsoft Yahei" panose="020B0503020204020204" pitchFamily="34" charset="-122"/>
              <a:ea typeface="Microsoft Yahei" panose="020B0503020204020204" pitchFamily="34" charset="-122"/>
            </a:endParaRPr>
          </a:p>
          <a:p>
            <a:pPr>
              <a:lnSpc>
                <a:spcPct val="150000"/>
              </a:lnSpc>
            </a:pPr>
            <a:r>
              <a:rPr lang="zh-CN" altLang="en-US" sz="2400" dirty="0">
                <a:solidFill>
                  <a:srgbClr val="C00000"/>
                </a:solidFill>
                <a:latin typeface="Microsoft Yahei" panose="020B0503020204020204" pitchFamily="34" charset="-122"/>
                <a:ea typeface="Microsoft Yahei" panose="020B0503020204020204" pitchFamily="34" charset="-122"/>
              </a:rPr>
              <a:t>        该问题的状态</a:t>
            </a:r>
            <a:r>
              <a:rPr lang="en-US" altLang="zh-CN" sz="2400" dirty="0">
                <a:solidFill>
                  <a:srgbClr val="C00000"/>
                </a:solidFill>
                <a:latin typeface="Microsoft Yahei" panose="020B0503020204020204" pitchFamily="34" charset="-122"/>
                <a:ea typeface="Microsoft Yahei" panose="020B0503020204020204" pitchFamily="34" charset="-122"/>
              </a:rPr>
              <a:t>-</a:t>
            </a:r>
            <a:r>
              <a:rPr lang="zh-CN" altLang="en-US" sz="2400" dirty="0">
                <a:solidFill>
                  <a:srgbClr val="C00000"/>
                </a:solidFill>
                <a:latin typeface="Microsoft Yahei" panose="020B0503020204020204" pitchFamily="34" charset="-122"/>
                <a:ea typeface="Microsoft Yahei" panose="020B0503020204020204" pitchFamily="34" charset="-122"/>
              </a:rPr>
              <a:t>矩阵模型是什么？</a:t>
            </a:r>
            <a:endParaRPr lang="zh-CN" altLang="en-US" sz="2400"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7EC9F925-25C6-488D-B3D4-063DAF0A0D70}"/>
              </a:ext>
            </a:extLst>
          </p:cNvPr>
          <p:cNvSpPr/>
          <p:nvPr>
            <p:custDataLst>
              <p:tags r:id="rId3"/>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5" name="Text Box 54">
            <a:extLst>
              <a:ext uri="{FF2B5EF4-FFF2-40B4-BE49-F238E27FC236}">
                <a16:creationId xmlns:a16="http://schemas.microsoft.com/office/drawing/2014/main" id="{1F2AFC3B-DE6C-4922-80F1-495C54FB9C97}"/>
              </a:ext>
            </a:extLst>
          </p:cNvPr>
          <p:cNvSpPr txBox="1">
            <a:spLocks noChangeArrowheads="1"/>
          </p:cNvSpPr>
          <p:nvPr/>
        </p:nvSpPr>
        <p:spPr bwMode="auto">
          <a:xfrm>
            <a:off x="683568" y="1748731"/>
            <a:ext cx="1073150" cy="461665"/>
          </a:xfrm>
          <a:prstGeom prst="rect">
            <a:avLst/>
          </a:prstGeom>
          <a:noFill/>
          <a:ln w="12700">
            <a:noFill/>
            <a:miter lim="800000"/>
            <a:headEnd/>
            <a:tailEnd/>
          </a:ln>
          <a:effectLst/>
        </p:spPr>
        <p:txBody>
          <a:bodyPr>
            <a:spAutoFit/>
          </a:bodyPr>
          <a:lstStyle/>
          <a:p>
            <a:pPr algn="l">
              <a:spcBef>
                <a:spcPct val="50000"/>
              </a:spcBef>
            </a:pPr>
            <a:r>
              <a:rPr lang="zh-CN" altLang="en-US" sz="2400" b="1" dirty="0">
                <a:latin typeface="黑体" pitchFamily="2" charset="-122"/>
                <a:ea typeface="黑体" pitchFamily="2" charset="-122"/>
              </a:rPr>
              <a:t>解：</a:t>
            </a:r>
          </a:p>
        </p:txBody>
      </p:sp>
      <p:sp>
        <p:nvSpPr>
          <p:cNvPr id="16" name="Text Box 55">
            <a:extLst>
              <a:ext uri="{FF2B5EF4-FFF2-40B4-BE49-F238E27FC236}">
                <a16:creationId xmlns:a16="http://schemas.microsoft.com/office/drawing/2014/main" id="{686B1E3C-CF67-47E2-A0A8-48C6D002B51E}"/>
              </a:ext>
            </a:extLst>
          </p:cNvPr>
          <p:cNvSpPr txBox="1">
            <a:spLocks noChangeArrowheads="1"/>
          </p:cNvSpPr>
          <p:nvPr/>
        </p:nvSpPr>
        <p:spPr bwMode="auto">
          <a:xfrm>
            <a:off x="1228080" y="1796356"/>
            <a:ext cx="6559550" cy="461665"/>
          </a:xfrm>
          <a:prstGeom prst="rect">
            <a:avLst/>
          </a:prstGeom>
          <a:noFill/>
          <a:ln w="12700">
            <a:noFill/>
            <a:miter lim="800000"/>
            <a:headEnd/>
            <a:tailEnd/>
          </a:ln>
          <a:effectLst/>
        </p:spPr>
        <p:txBody>
          <a:bodyPr>
            <a:spAutoFit/>
          </a:bodyPr>
          <a:lstStyle/>
          <a:p>
            <a:pPr algn="l">
              <a:spcBef>
                <a:spcPct val="50000"/>
              </a:spcBef>
            </a:pPr>
            <a:r>
              <a:rPr lang="zh-CN" altLang="en-US" sz="2400" b="1" dirty="0">
                <a:latin typeface="Courier New" pitchFamily="49" charset="0"/>
                <a:ea typeface="黑体" pitchFamily="2" charset="-122"/>
              </a:rPr>
              <a:t>设当前该遗传病的人口比例状况为初始分布</a:t>
            </a:r>
          </a:p>
        </p:txBody>
      </p:sp>
      <p:graphicFrame>
        <p:nvGraphicFramePr>
          <p:cNvPr id="17" name="Object 56">
            <a:extLst>
              <a:ext uri="{FF2B5EF4-FFF2-40B4-BE49-F238E27FC236}">
                <a16:creationId xmlns:a16="http://schemas.microsoft.com/office/drawing/2014/main" id="{5CCF3BED-356C-4DC3-975E-C9063301AD11}"/>
              </a:ext>
            </a:extLst>
          </p:cNvPr>
          <p:cNvGraphicFramePr>
            <a:graphicFrameLocks noChangeAspect="1"/>
          </p:cNvGraphicFramePr>
          <p:nvPr>
            <p:extLst>
              <p:ext uri="{D42A27DB-BD31-4B8C-83A1-F6EECF244321}">
                <p14:modId xmlns:p14="http://schemas.microsoft.com/office/powerpoint/2010/main" val="922011444"/>
              </p:ext>
            </p:extLst>
          </p:nvPr>
        </p:nvGraphicFramePr>
        <p:xfrm>
          <a:off x="7164288" y="1340768"/>
          <a:ext cx="1503362" cy="1370012"/>
        </p:xfrm>
        <a:graphic>
          <a:graphicData uri="http://schemas.openxmlformats.org/presentationml/2006/ole">
            <mc:AlternateContent xmlns:mc="http://schemas.openxmlformats.org/markup-compatibility/2006">
              <mc:Choice xmlns:v="urn:schemas-microsoft-com:vml" Requires="v">
                <p:oleObj name="Equation" r:id="rId11" imgW="863280" imgH="787320" progId="Equation.DSMT4">
                  <p:embed/>
                </p:oleObj>
              </mc:Choice>
              <mc:Fallback>
                <p:oleObj name="Equation" r:id="rId11" imgW="863280" imgH="787320" progId="Equation.DSMT4">
                  <p:embed/>
                  <p:pic>
                    <p:nvPicPr>
                      <p:cNvPr id="2368568" name="Object 56"/>
                      <p:cNvPicPr preferRelativeResize="0">
                        <a:picLocks noChangeArrowheads="1"/>
                      </p:cNvPicPr>
                      <p:nvPr/>
                    </p:nvPicPr>
                    <p:blipFill>
                      <a:blip r:embed="rId12"/>
                      <a:srcRect/>
                      <a:stretch>
                        <a:fillRect/>
                      </a:stretch>
                    </p:blipFill>
                    <p:spPr bwMode="auto">
                      <a:xfrm>
                        <a:off x="7164288" y="1340768"/>
                        <a:ext cx="1503362" cy="1370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58">
            <a:extLst>
              <a:ext uri="{FF2B5EF4-FFF2-40B4-BE49-F238E27FC236}">
                <a16:creationId xmlns:a16="http://schemas.microsoft.com/office/drawing/2014/main" id="{8DB1F16A-9ECF-4BC6-8B6D-2AF7FC362364}"/>
              </a:ext>
            </a:extLst>
          </p:cNvPr>
          <p:cNvSpPr txBox="1">
            <a:spLocks noChangeArrowheads="1"/>
          </p:cNvSpPr>
          <p:nvPr/>
        </p:nvSpPr>
        <p:spPr bwMode="auto">
          <a:xfrm>
            <a:off x="1259632" y="2681163"/>
            <a:ext cx="3438525" cy="461665"/>
          </a:xfrm>
          <a:prstGeom prst="rect">
            <a:avLst/>
          </a:prstGeom>
          <a:noFill/>
          <a:ln w="12700">
            <a:noFill/>
            <a:miter lim="800000"/>
            <a:headEnd/>
            <a:tailEnd/>
          </a:ln>
          <a:effectLst/>
        </p:spPr>
        <p:txBody>
          <a:bodyPr>
            <a:spAutoFit/>
          </a:bodyPr>
          <a:lstStyle/>
          <a:p>
            <a:pPr algn="l">
              <a:spcBef>
                <a:spcPct val="50000"/>
              </a:spcBef>
            </a:pPr>
            <a:r>
              <a:rPr lang="zh-CN" altLang="en-US" sz="2400" b="1" dirty="0">
                <a:latin typeface="Courier New" pitchFamily="49" charset="0"/>
                <a:ea typeface="黑体" pitchFamily="2" charset="-122"/>
              </a:rPr>
              <a:t>第</a:t>
            </a:r>
            <a:r>
              <a:rPr lang="en-US" altLang="zh-CN" sz="2400" b="1" dirty="0">
                <a:latin typeface="Courier New" pitchFamily="49" charset="0"/>
                <a:ea typeface="黑体" pitchFamily="2" charset="-122"/>
              </a:rPr>
              <a:t>n</a:t>
            </a:r>
            <a:r>
              <a:rPr lang="zh-CN" altLang="en-US" sz="2400" b="1" dirty="0">
                <a:latin typeface="Courier New" pitchFamily="49" charset="0"/>
                <a:ea typeface="黑体" pitchFamily="2" charset="-122"/>
              </a:rPr>
              <a:t>代的分布为</a:t>
            </a:r>
          </a:p>
        </p:txBody>
      </p:sp>
      <p:graphicFrame>
        <p:nvGraphicFramePr>
          <p:cNvPr id="19" name="Object 56">
            <a:extLst>
              <a:ext uri="{FF2B5EF4-FFF2-40B4-BE49-F238E27FC236}">
                <a16:creationId xmlns:a16="http://schemas.microsoft.com/office/drawing/2014/main" id="{275F1AE2-8278-4775-B63B-572B2F8C26B6}"/>
              </a:ext>
            </a:extLst>
          </p:cNvPr>
          <p:cNvGraphicFramePr>
            <a:graphicFrameLocks noChangeAspect="1"/>
          </p:cNvGraphicFramePr>
          <p:nvPr>
            <p:extLst>
              <p:ext uri="{D42A27DB-BD31-4B8C-83A1-F6EECF244321}">
                <p14:modId xmlns:p14="http://schemas.microsoft.com/office/powerpoint/2010/main" val="609683368"/>
              </p:ext>
            </p:extLst>
          </p:nvPr>
        </p:nvGraphicFramePr>
        <p:xfrm>
          <a:off x="3398243" y="2252787"/>
          <a:ext cx="1547812" cy="1392237"/>
        </p:xfrm>
        <a:graphic>
          <a:graphicData uri="http://schemas.openxmlformats.org/presentationml/2006/ole">
            <mc:AlternateContent xmlns:mc="http://schemas.openxmlformats.org/markup-compatibility/2006">
              <mc:Choice xmlns:v="urn:schemas-microsoft-com:vml" Requires="v">
                <p:oleObj name="Equation" r:id="rId13" imgW="876240" imgH="787320" progId="Equation.DSMT4">
                  <p:embed/>
                </p:oleObj>
              </mc:Choice>
              <mc:Fallback>
                <p:oleObj name="Equation" r:id="rId13" imgW="876240" imgH="787320" progId="Equation.DSMT4">
                  <p:embed/>
                  <p:pic>
                    <p:nvPicPr>
                      <p:cNvPr id="11" name="Object 56">
                        <a:extLst>
                          <a:ext uri="{FF2B5EF4-FFF2-40B4-BE49-F238E27FC236}">
                            <a16:creationId xmlns:a16="http://schemas.microsoft.com/office/drawing/2014/main" id="{3FC7B4DE-691A-492E-AFAB-7A0AFBEB194A}"/>
                          </a:ext>
                        </a:extLst>
                      </p:cNvPr>
                      <p:cNvPicPr preferRelativeResize="0">
                        <a:picLocks noChangeArrowheads="1"/>
                      </p:cNvPicPr>
                      <p:nvPr/>
                    </p:nvPicPr>
                    <p:blipFill>
                      <a:blip r:embed="rId14"/>
                      <a:srcRect/>
                      <a:stretch>
                        <a:fillRect/>
                      </a:stretch>
                    </p:blipFill>
                    <p:spPr bwMode="auto">
                      <a:xfrm>
                        <a:off x="3398243" y="2252787"/>
                        <a:ext cx="1547812" cy="1392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Group 88">
            <a:extLst>
              <a:ext uri="{FF2B5EF4-FFF2-40B4-BE49-F238E27FC236}">
                <a16:creationId xmlns:a16="http://schemas.microsoft.com/office/drawing/2014/main" id="{7D7C914B-0D4E-43BB-AADA-4E62027FC9E3}"/>
              </a:ext>
            </a:extLst>
          </p:cNvPr>
          <p:cNvGraphicFramePr>
            <a:graphicFrameLocks noChangeAspect="1"/>
          </p:cNvGraphicFramePr>
          <p:nvPr>
            <p:extLst>
              <p:ext uri="{D42A27DB-BD31-4B8C-83A1-F6EECF244321}">
                <p14:modId xmlns:p14="http://schemas.microsoft.com/office/powerpoint/2010/main" val="4258415453"/>
              </p:ext>
            </p:extLst>
          </p:nvPr>
        </p:nvGraphicFramePr>
        <p:xfrm>
          <a:off x="411163" y="3789040"/>
          <a:ext cx="8477250" cy="2382838"/>
        </p:xfrm>
        <a:graphic>
          <a:graphicData uri="http://schemas.openxmlformats.org/drawingml/2006/table">
            <a:tbl>
              <a:tblPr/>
              <a:tblGrid>
                <a:gridCol w="1062037">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058863">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1058862">
                  <a:extLst>
                    <a:ext uri="{9D8B030D-6E8A-4147-A177-3AD203B41FA5}">
                      <a16:colId xmlns:a16="http://schemas.microsoft.com/office/drawing/2014/main" val="20006"/>
                    </a:ext>
                  </a:extLst>
                </a:gridCol>
                <a:gridCol w="1062038">
                  <a:extLst>
                    <a:ext uri="{9D8B030D-6E8A-4147-A177-3AD203B41FA5}">
                      <a16:colId xmlns:a16="http://schemas.microsoft.com/office/drawing/2014/main" val="20007"/>
                    </a:ext>
                  </a:extLst>
                </a:gridCol>
              </a:tblGrid>
              <a:tr h="434975">
                <a:tc rowSpan="2" gridSpan="2">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父体－母体基因型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1650">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rowSpan="3">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后代</a:t>
                      </a: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基因型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3" name="组合 12">
            <a:extLst>
              <a:ext uri="{FF2B5EF4-FFF2-40B4-BE49-F238E27FC236}">
                <a16:creationId xmlns:a16="http://schemas.microsoft.com/office/drawing/2014/main" id="{AA8DA9D4-A388-43B4-9EDF-9193ED2E1CF1}"/>
              </a:ext>
            </a:extLst>
          </p:cNvPr>
          <p:cNvGrpSpPr/>
          <p:nvPr>
            <p:custDataLst>
              <p:tags r:id="rId4"/>
            </p:custDataLst>
          </p:nvPr>
        </p:nvGrpSpPr>
        <p:grpSpPr>
          <a:xfrm>
            <a:off x="0" y="0"/>
            <a:ext cx="9144000" cy="635000"/>
            <a:chOff x="0" y="0"/>
            <a:chExt cx="9144000" cy="635000"/>
          </a:xfrm>
        </p:grpSpPr>
        <p:sp>
          <p:nvSpPr>
            <p:cNvPr id="9" name="TitleBackground">
              <a:extLst>
                <a:ext uri="{FF2B5EF4-FFF2-40B4-BE49-F238E27FC236}">
                  <a16:creationId xmlns:a16="http://schemas.microsoft.com/office/drawing/2014/main" id="{DC252CB8-D726-49F9-B2F2-3CB2DF441F3F}"/>
                </a:ext>
              </a:extLst>
            </p:cNvPr>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lorBlock">
              <a:extLst>
                <a:ext uri="{FF2B5EF4-FFF2-40B4-BE49-F238E27FC236}">
                  <a16:creationId xmlns:a16="http://schemas.microsoft.com/office/drawing/2014/main" id="{1F6F0DC7-FF72-4992-8FA1-16AAA62DE620}"/>
                </a:ext>
              </a:extLst>
            </p:cNvPr>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ypeText">
              <a:extLst>
                <a:ext uri="{FF2B5EF4-FFF2-40B4-BE49-F238E27FC236}">
                  <a16:creationId xmlns:a16="http://schemas.microsoft.com/office/drawing/2014/main" id="{1C2FF764-4CCA-4C58-BDE1-B8D44437C403}"/>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2" name="TipText">
              <a:extLst>
                <a:ext uri="{FF2B5EF4-FFF2-40B4-BE49-F238E27FC236}">
                  <a16:creationId xmlns:a16="http://schemas.microsoft.com/office/drawing/2014/main" id="{38ACB075-FBD9-4F13-9537-9EC3DA52F21E}"/>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E06320C5-09D2-44A3-B58F-D1FC66FB9238}"/>
              </a:ext>
            </a:extLst>
          </p:cNvPr>
          <p:cNvPicPr>
            <a:picLocks/>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661394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1586" name="Text Box 2"/>
          <p:cNvSpPr txBox="1">
            <a:spLocks noChangeArrowheads="1"/>
          </p:cNvSpPr>
          <p:nvPr/>
        </p:nvSpPr>
        <p:spPr bwMode="auto">
          <a:xfrm>
            <a:off x="3019425" y="80963"/>
            <a:ext cx="5995988"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graphicFrame>
        <p:nvGraphicFramePr>
          <p:cNvPr id="2371672" name="Group 88"/>
          <p:cNvGraphicFramePr>
            <a:graphicFrameLocks noGrp="1"/>
          </p:cNvGraphicFramePr>
          <p:nvPr>
            <p:ph sz="half" idx="1"/>
            <p:extLst>
              <p:ext uri="{D42A27DB-BD31-4B8C-83A1-F6EECF244321}">
                <p14:modId xmlns:p14="http://schemas.microsoft.com/office/powerpoint/2010/main" val="464790940"/>
              </p:ext>
            </p:extLst>
          </p:nvPr>
        </p:nvGraphicFramePr>
        <p:xfrm>
          <a:off x="411163" y="409588"/>
          <a:ext cx="8477250" cy="2382838"/>
        </p:xfrm>
        <a:graphic>
          <a:graphicData uri="http://schemas.openxmlformats.org/drawingml/2006/table">
            <a:tbl>
              <a:tblPr/>
              <a:tblGrid>
                <a:gridCol w="1062037">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058863">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1058862">
                  <a:extLst>
                    <a:ext uri="{9D8B030D-6E8A-4147-A177-3AD203B41FA5}">
                      <a16:colId xmlns:a16="http://schemas.microsoft.com/office/drawing/2014/main" val="20006"/>
                    </a:ext>
                  </a:extLst>
                </a:gridCol>
                <a:gridCol w="1062038">
                  <a:extLst>
                    <a:ext uri="{9D8B030D-6E8A-4147-A177-3AD203B41FA5}">
                      <a16:colId xmlns:a16="http://schemas.microsoft.com/office/drawing/2014/main" val="20007"/>
                    </a:ext>
                  </a:extLst>
                </a:gridCol>
              </a:tblGrid>
              <a:tr h="434975">
                <a:tc rowSpan="2" gridSpan="2">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父体－母体基因型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1650">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rowSpan="3">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后代</a:t>
                      </a: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基因型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371641" name="Object 57"/>
          <p:cNvGraphicFramePr>
            <a:graphicFrameLocks noGrp="1" noChangeAspect="1"/>
          </p:cNvGraphicFramePr>
          <p:nvPr>
            <p:ph sz="quarter" idx="2"/>
            <p:extLst>
              <p:ext uri="{D42A27DB-BD31-4B8C-83A1-F6EECF244321}">
                <p14:modId xmlns:p14="http://schemas.microsoft.com/office/powerpoint/2010/main" val="764773645"/>
              </p:ext>
            </p:extLst>
          </p:nvPr>
        </p:nvGraphicFramePr>
        <p:xfrm>
          <a:off x="107504" y="2996952"/>
          <a:ext cx="3479760" cy="2437920"/>
        </p:xfrm>
        <a:graphic>
          <a:graphicData uri="http://schemas.openxmlformats.org/presentationml/2006/ole">
            <mc:AlternateContent xmlns:mc="http://schemas.openxmlformats.org/markup-compatibility/2006">
              <mc:Choice xmlns:v="urn:schemas-microsoft-com:vml" Requires="v">
                <p:oleObj name="Equation" r:id="rId3" imgW="1739880" imgH="1218960" progId="Equation.DSMT4">
                  <p:embed/>
                </p:oleObj>
              </mc:Choice>
              <mc:Fallback>
                <p:oleObj name="Equation" r:id="rId3" imgW="1739880" imgH="1218960" progId="Equation.DSMT4">
                  <p:embed/>
                  <p:pic>
                    <p:nvPicPr>
                      <p:cNvPr id="0" name="Picture 2"/>
                      <p:cNvPicPr>
                        <a:picLocks noChangeAspect="1" noChangeArrowheads="1"/>
                      </p:cNvPicPr>
                      <p:nvPr/>
                    </p:nvPicPr>
                    <p:blipFill>
                      <a:blip r:embed="rId4"/>
                      <a:srcRect/>
                      <a:stretch>
                        <a:fillRect/>
                      </a:stretch>
                    </p:blipFill>
                    <p:spPr bwMode="auto">
                      <a:xfrm>
                        <a:off x="107504" y="2996952"/>
                        <a:ext cx="3479760" cy="2437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1663" name="Object 79"/>
          <p:cNvGraphicFramePr>
            <a:graphicFrameLocks noGrp="1" noChangeAspect="1"/>
          </p:cNvGraphicFramePr>
          <p:nvPr>
            <p:ph sz="quarter" idx="3"/>
            <p:extLst>
              <p:ext uri="{D42A27DB-BD31-4B8C-83A1-F6EECF244321}">
                <p14:modId xmlns:p14="http://schemas.microsoft.com/office/powerpoint/2010/main" val="3757444972"/>
              </p:ext>
            </p:extLst>
          </p:nvPr>
        </p:nvGraphicFramePr>
        <p:xfrm>
          <a:off x="3070225" y="5445224"/>
          <a:ext cx="2432050" cy="503237"/>
        </p:xfrm>
        <a:graphic>
          <a:graphicData uri="http://schemas.openxmlformats.org/presentationml/2006/ole">
            <mc:AlternateContent xmlns:mc="http://schemas.openxmlformats.org/markup-compatibility/2006">
              <mc:Choice xmlns:v="urn:schemas-microsoft-com:vml" Requires="v">
                <p:oleObj name="Equation" r:id="rId5" imgW="1104840" imgH="228600" progId="Equation.DSMT4">
                  <p:embed/>
                </p:oleObj>
              </mc:Choice>
              <mc:Fallback>
                <p:oleObj name="Equation" r:id="rId5" imgW="1104840" imgH="228600" progId="Equation.DSMT4">
                  <p:embed/>
                  <p:pic>
                    <p:nvPicPr>
                      <p:cNvPr id="0" name="Picture 3"/>
                      <p:cNvPicPr>
                        <a:picLocks noChangeAspect="1" noChangeArrowheads="1"/>
                      </p:cNvPicPr>
                      <p:nvPr/>
                    </p:nvPicPr>
                    <p:blipFill>
                      <a:blip r:embed="rId6"/>
                      <a:srcRect/>
                      <a:stretch>
                        <a:fillRect/>
                      </a:stretch>
                    </p:blipFill>
                    <p:spPr bwMode="auto">
                      <a:xfrm>
                        <a:off x="3070225" y="5445224"/>
                        <a:ext cx="243205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7">
            <a:extLst>
              <a:ext uri="{FF2B5EF4-FFF2-40B4-BE49-F238E27FC236}">
                <a16:creationId xmlns:a16="http://schemas.microsoft.com/office/drawing/2014/main" id="{BAA2666E-2434-40D8-BC23-5B8FA137967D}"/>
              </a:ext>
            </a:extLst>
          </p:cNvPr>
          <p:cNvGraphicFramePr>
            <a:graphicFrameLocks noChangeAspect="1"/>
          </p:cNvGraphicFramePr>
          <p:nvPr>
            <p:extLst>
              <p:ext uri="{D42A27DB-BD31-4B8C-83A1-F6EECF244321}">
                <p14:modId xmlns:p14="http://schemas.microsoft.com/office/powerpoint/2010/main" val="3550717909"/>
              </p:ext>
            </p:extLst>
          </p:nvPr>
        </p:nvGraphicFramePr>
        <p:xfrm>
          <a:off x="3804256" y="3236067"/>
          <a:ext cx="5232240" cy="1574640"/>
        </p:xfrm>
        <a:graphic>
          <a:graphicData uri="http://schemas.openxmlformats.org/presentationml/2006/ole">
            <mc:AlternateContent xmlns:mc="http://schemas.openxmlformats.org/markup-compatibility/2006">
              <mc:Choice xmlns:v="urn:schemas-microsoft-com:vml" Requires="v">
                <p:oleObj name="Equation" r:id="rId7" imgW="2616120" imgH="787320" progId="Equation.DSMT4">
                  <p:embed/>
                </p:oleObj>
              </mc:Choice>
              <mc:Fallback>
                <p:oleObj name="Equation" r:id="rId7" imgW="2616120" imgH="787320" progId="Equation.DSMT4">
                  <p:embed/>
                  <p:pic>
                    <p:nvPicPr>
                      <p:cNvPr id="2371641" name="Object 57"/>
                      <p:cNvPicPr>
                        <a:picLocks noChangeAspect="1" noChangeArrowheads="1"/>
                      </p:cNvPicPr>
                      <p:nvPr/>
                    </p:nvPicPr>
                    <p:blipFill>
                      <a:blip r:embed="rId8"/>
                      <a:srcRect/>
                      <a:stretch>
                        <a:fillRect/>
                      </a:stretch>
                    </p:blipFill>
                    <p:spPr bwMode="auto">
                      <a:xfrm>
                        <a:off x="3804256" y="3236067"/>
                        <a:ext cx="5232240" cy="1574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9">
            <a:extLst>
              <a:ext uri="{FF2B5EF4-FFF2-40B4-BE49-F238E27FC236}">
                <a16:creationId xmlns:a16="http://schemas.microsoft.com/office/drawing/2014/main" id="{EC066844-4E48-4EFB-80A7-589AD6FC06B2}"/>
              </a:ext>
            </a:extLst>
          </p:cNvPr>
          <p:cNvGraphicFramePr>
            <a:graphicFrameLocks noChangeAspect="1"/>
          </p:cNvGraphicFramePr>
          <p:nvPr>
            <p:extLst>
              <p:ext uri="{D42A27DB-BD31-4B8C-83A1-F6EECF244321}">
                <p14:modId xmlns:p14="http://schemas.microsoft.com/office/powerpoint/2010/main" val="235458336"/>
              </p:ext>
            </p:extLst>
          </p:nvPr>
        </p:nvGraphicFramePr>
        <p:xfrm>
          <a:off x="3601690" y="5949280"/>
          <a:ext cx="3130550" cy="419100"/>
        </p:xfrm>
        <a:graphic>
          <a:graphicData uri="http://schemas.openxmlformats.org/presentationml/2006/ole">
            <mc:AlternateContent xmlns:mc="http://schemas.openxmlformats.org/markup-compatibility/2006">
              <mc:Choice xmlns:v="urn:schemas-microsoft-com:vml" Requires="v">
                <p:oleObj name="Equation" r:id="rId9" imgW="1422360" imgH="190440" progId="Equation.DSMT4">
                  <p:embed/>
                </p:oleObj>
              </mc:Choice>
              <mc:Fallback>
                <p:oleObj name="Equation" r:id="rId9" imgW="1422360" imgH="190440" progId="Equation.DSMT4">
                  <p:embed/>
                  <p:pic>
                    <p:nvPicPr>
                      <p:cNvPr id="2371663" name="Object 79"/>
                      <p:cNvPicPr>
                        <a:picLocks noChangeAspect="1" noChangeArrowheads="1"/>
                      </p:cNvPicPr>
                      <p:nvPr/>
                    </p:nvPicPr>
                    <p:blipFill>
                      <a:blip r:embed="rId10"/>
                      <a:srcRect/>
                      <a:stretch>
                        <a:fillRect/>
                      </a:stretch>
                    </p:blipFill>
                    <p:spPr bwMode="auto">
                      <a:xfrm>
                        <a:off x="3601690" y="5949280"/>
                        <a:ext cx="31305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9">
            <a:extLst>
              <a:ext uri="{FF2B5EF4-FFF2-40B4-BE49-F238E27FC236}">
                <a16:creationId xmlns:a16="http://schemas.microsoft.com/office/drawing/2014/main" id="{A52569F8-9ACE-494A-A0E7-A72FD496B5E0}"/>
              </a:ext>
            </a:extLst>
          </p:cNvPr>
          <p:cNvGraphicFramePr>
            <a:graphicFrameLocks noChangeAspect="1"/>
          </p:cNvGraphicFramePr>
          <p:nvPr>
            <p:extLst>
              <p:ext uri="{D42A27DB-BD31-4B8C-83A1-F6EECF244321}">
                <p14:modId xmlns:p14="http://schemas.microsoft.com/office/powerpoint/2010/main" val="1577771715"/>
              </p:ext>
            </p:extLst>
          </p:nvPr>
        </p:nvGraphicFramePr>
        <p:xfrm>
          <a:off x="3563888" y="6394450"/>
          <a:ext cx="2012950" cy="419100"/>
        </p:xfrm>
        <a:graphic>
          <a:graphicData uri="http://schemas.openxmlformats.org/presentationml/2006/ole">
            <mc:AlternateContent xmlns:mc="http://schemas.openxmlformats.org/markup-compatibility/2006">
              <mc:Choice xmlns:v="urn:schemas-microsoft-com:vml" Requires="v">
                <p:oleObj name="Equation" r:id="rId11" imgW="914400" imgH="190440" progId="Equation.DSMT4">
                  <p:embed/>
                </p:oleObj>
              </mc:Choice>
              <mc:Fallback>
                <p:oleObj name="Equation" r:id="rId11" imgW="914400" imgH="190440" progId="Equation.DSMT4">
                  <p:embed/>
                  <p:pic>
                    <p:nvPicPr>
                      <p:cNvPr id="7" name="Object 79">
                        <a:extLst>
                          <a:ext uri="{FF2B5EF4-FFF2-40B4-BE49-F238E27FC236}">
                            <a16:creationId xmlns:a16="http://schemas.microsoft.com/office/drawing/2014/main" id="{EC066844-4E48-4EFB-80A7-589AD6FC06B2}"/>
                          </a:ext>
                        </a:extLst>
                      </p:cNvPr>
                      <p:cNvPicPr>
                        <a:picLocks noChangeAspect="1" noChangeArrowheads="1"/>
                      </p:cNvPicPr>
                      <p:nvPr/>
                    </p:nvPicPr>
                    <p:blipFill>
                      <a:blip r:embed="rId12"/>
                      <a:srcRect/>
                      <a:stretch>
                        <a:fillRect/>
                      </a:stretch>
                    </p:blipFill>
                    <p:spPr bwMode="auto">
                      <a:xfrm>
                        <a:off x="3563888" y="6394450"/>
                        <a:ext cx="20129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71663"/>
                                        </p:tgtEl>
                                        <p:attrNameLst>
                                          <p:attrName>style.visibility</p:attrName>
                                        </p:attrNameLst>
                                      </p:cBhvr>
                                      <p:to>
                                        <p:strVal val="visible"/>
                                      </p:to>
                                    </p:set>
                                    <p:anim calcmode="lin" valueType="num">
                                      <p:cBhvr additive="base">
                                        <p:cTn id="7" dur="500" fill="hold"/>
                                        <p:tgtEl>
                                          <p:spTgt spid="2371663"/>
                                        </p:tgtEl>
                                        <p:attrNameLst>
                                          <p:attrName>ppt_x</p:attrName>
                                        </p:attrNameLst>
                                      </p:cBhvr>
                                      <p:tavLst>
                                        <p:tav tm="0">
                                          <p:val>
                                            <p:strVal val="#ppt_x"/>
                                          </p:val>
                                        </p:tav>
                                        <p:tav tm="100000">
                                          <p:val>
                                            <p:strVal val="#ppt_x"/>
                                          </p:val>
                                        </p:tav>
                                      </p:tavLst>
                                    </p:anim>
                                    <p:anim calcmode="lin" valueType="num">
                                      <p:cBhvr additive="base">
                                        <p:cTn id="8" dur="500" fill="hold"/>
                                        <p:tgtEl>
                                          <p:spTgt spid="23716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71641"/>
                                        </p:tgtEl>
                                        <p:attrNameLst>
                                          <p:attrName>style.visibility</p:attrName>
                                        </p:attrNameLst>
                                      </p:cBhvr>
                                      <p:to>
                                        <p:strVal val="visible"/>
                                      </p:to>
                                    </p:set>
                                    <p:anim calcmode="lin" valueType="num">
                                      <p:cBhvr additive="base">
                                        <p:cTn id="13" dur="500" fill="hold"/>
                                        <p:tgtEl>
                                          <p:spTgt spid="2371641"/>
                                        </p:tgtEl>
                                        <p:attrNameLst>
                                          <p:attrName>ppt_x</p:attrName>
                                        </p:attrNameLst>
                                      </p:cBhvr>
                                      <p:tavLst>
                                        <p:tav tm="0">
                                          <p:val>
                                            <p:strVal val="#ppt_x"/>
                                          </p:val>
                                        </p:tav>
                                        <p:tav tm="100000">
                                          <p:val>
                                            <p:strVal val="#ppt_x"/>
                                          </p:val>
                                        </p:tav>
                                      </p:tavLst>
                                    </p:anim>
                                    <p:anim calcmode="lin" valueType="num">
                                      <p:cBhvr additive="base">
                                        <p:cTn id="14" dur="500" fill="hold"/>
                                        <p:tgtEl>
                                          <p:spTgt spid="23716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矩形 1"/>
          <p:cNvSpPr>
            <a:spLocks noChangeArrowheads="1"/>
          </p:cNvSpPr>
          <p:nvPr/>
        </p:nvSpPr>
        <p:spPr bwMode="auto">
          <a:xfrm>
            <a:off x="142844" y="571480"/>
            <a:ext cx="4714908" cy="492443"/>
          </a:xfrm>
          <a:prstGeom prst="rect">
            <a:avLst/>
          </a:prstGeom>
          <a:noFill/>
          <a:ln w="9525">
            <a:noFill/>
            <a:miter lim="800000"/>
            <a:headEnd/>
            <a:tailEnd/>
          </a:ln>
        </p:spPr>
        <p:txBody>
          <a:bodyPr wrap="square">
            <a:spAutoFit/>
          </a:bodyPr>
          <a:lstStyle/>
          <a:p>
            <a:r>
              <a:rPr lang="en-US" altLang="zh-CN" sz="2600" b="1" dirty="0">
                <a:latin typeface="华文楷体" pitchFamily="2" charset="-122"/>
                <a:ea typeface="华文楷体" pitchFamily="2" charset="-122"/>
              </a:rPr>
              <a:t>2</a:t>
            </a:r>
            <a:r>
              <a:rPr lang="zh-CN" altLang="en-US" sz="2600" b="1" dirty="0">
                <a:latin typeface="华文楷体" pitchFamily="2" charset="-122"/>
                <a:ea typeface="华文楷体" pitchFamily="2" charset="-122"/>
              </a:rPr>
              <a:t>、特征值与特征向量的求法</a:t>
            </a:r>
          </a:p>
        </p:txBody>
      </p:sp>
      <p:pic>
        <p:nvPicPr>
          <p:cNvPr id="48130" name="Picture 2"/>
          <p:cNvPicPr>
            <a:picLocks noChangeAspect="1" noChangeArrowheads="1"/>
          </p:cNvPicPr>
          <p:nvPr/>
        </p:nvPicPr>
        <p:blipFill>
          <a:blip r:embed="rId2"/>
          <a:srcRect/>
          <a:stretch>
            <a:fillRect/>
          </a:stretch>
        </p:blipFill>
        <p:spPr bwMode="auto">
          <a:xfrm>
            <a:off x="408630" y="1071546"/>
            <a:ext cx="5234940" cy="2103120"/>
          </a:xfrm>
          <a:prstGeom prst="rect">
            <a:avLst/>
          </a:prstGeom>
          <a:noFill/>
          <a:ln w="9525">
            <a:noFill/>
            <a:miter lim="800000"/>
            <a:headEnd/>
            <a:tailEnd/>
          </a:ln>
          <a:effectLst/>
        </p:spPr>
      </p:pic>
      <p:pic>
        <p:nvPicPr>
          <p:cNvPr id="48131" name="Picture 3"/>
          <p:cNvPicPr>
            <a:picLocks noChangeAspect="1" noChangeArrowheads="1"/>
          </p:cNvPicPr>
          <p:nvPr/>
        </p:nvPicPr>
        <p:blipFill>
          <a:blip r:embed="rId3"/>
          <a:srcRect/>
          <a:stretch>
            <a:fillRect/>
          </a:stretch>
        </p:blipFill>
        <p:spPr bwMode="auto">
          <a:xfrm>
            <a:off x="420080" y="3500438"/>
            <a:ext cx="8081010" cy="284607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ppt_x"/>
                                          </p:val>
                                        </p:tav>
                                        <p:tav tm="100000">
                                          <p:val>
                                            <p:strVal val="#ppt_x"/>
                                          </p:val>
                                        </p:tav>
                                      </p:tavLst>
                                    </p:anim>
                                    <p:anim calcmode="lin" valueType="num">
                                      <p:cBhvr additive="base">
                                        <p:cTn id="8"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gtEl>
                                        <p:attrNameLst>
                                          <p:attrName>style.visibility</p:attrName>
                                        </p:attrNameLst>
                                      </p:cBhvr>
                                      <p:to>
                                        <p:strVal val="visible"/>
                                      </p:to>
                                    </p:set>
                                    <p:anim calcmode="lin" valueType="num">
                                      <p:cBhvr additive="base">
                                        <p:cTn id="13" dur="500" fill="hold"/>
                                        <p:tgtEl>
                                          <p:spTgt spid="48131"/>
                                        </p:tgtEl>
                                        <p:attrNameLst>
                                          <p:attrName>ppt_x</p:attrName>
                                        </p:attrNameLst>
                                      </p:cBhvr>
                                      <p:tavLst>
                                        <p:tav tm="0">
                                          <p:val>
                                            <p:strVal val="#ppt_x"/>
                                          </p:val>
                                        </p:tav>
                                        <p:tav tm="100000">
                                          <p:val>
                                            <p:strVal val="#ppt_x"/>
                                          </p:val>
                                        </p:tav>
                                      </p:tavLst>
                                    </p:anim>
                                    <p:anim calcmode="lin" valueType="num">
                                      <p:cBhvr additive="base">
                                        <p:cTn id="14" dur="500" fill="hold"/>
                                        <p:tgtEl>
                                          <p:spTgt spid="48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1586" name="Text Box 2"/>
          <p:cNvSpPr txBox="1">
            <a:spLocks noChangeArrowheads="1"/>
          </p:cNvSpPr>
          <p:nvPr/>
        </p:nvSpPr>
        <p:spPr bwMode="auto">
          <a:xfrm>
            <a:off x="3019425" y="80963"/>
            <a:ext cx="5995988"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graphicFrame>
        <p:nvGraphicFramePr>
          <p:cNvPr id="2371672" name="Group 88"/>
          <p:cNvGraphicFramePr>
            <a:graphicFrameLocks noGrp="1"/>
          </p:cNvGraphicFramePr>
          <p:nvPr>
            <p:ph sz="half" idx="1"/>
          </p:nvPr>
        </p:nvGraphicFramePr>
        <p:xfrm>
          <a:off x="411163" y="409588"/>
          <a:ext cx="8477250" cy="2382838"/>
        </p:xfrm>
        <a:graphic>
          <a:graphicData uri="http://schemas.openxmlformats.org/drawingml/2006/table">
            <a:tbl>
              <a:tblPr/>
              <a:tblGrid>
                <a:gridCol w="1062037">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058863">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1058862">
                  <a:extLst>
                    <a:ext uri="{9D8B030D-6E8A-4147-A177-3AD203B41FA5}">
                      <a16:colId xmlns:a16="http://schemas.microsoft.com/office/drawing/2014/main" val="20006"/>
                    </a:ext>
                  </a:extLst>
                </a:gridCol>
                <a:gridCol w="1062038">
                  <a:extLst>
                    <a:ext uri="{9D8B030D-6E8A-4147-A177-3AD203B41FA5}">
                      <a16:colId xmlns:a16="http://schemas.microsoft.com/office/drawing/2014/main" val="20007"/>
                    </a:ext>
                  </a:extLst>
                </a:gridCol>
              </a:tblGrid>
              <a:tr h="434975">
                <a:tc rowSpan="2" gridSpan="2">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dirty="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父体－母体基因型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1650">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rowSpan="3">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后代</a:t>
                      </a: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基因型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371641" name="Object 57"/>
          <p:cNvGraphicFramePr>
            <a:graphicFrameLocks noGrp="1" noChangeAspect="1"/>
          </p:cNvGraphicFramePr>
          <p:nvPr>
            <p:ph sz="quarter" idx="2"/>
          </p:nvPr>
        </p:nvGraphicFramePr>
        <p:xfrm>
          <a:off x="1259632" y="3128963"/>
          <a:ext cx="6615112" cy="1730375"/>
        </p:xfrm>
        <a:graphic>
          <a:graphicData uri="http://schemas.openxmlformats.org/presentationml/2006/ole">
            <mc:AlternateContent xmlns:mc="http://schemas.openxmlformats.org/markup-compatibility/2006">
              <mc:Choice xmlns:v="urn:schemas-microsoft-com:vml" Requires="v">
                <p:oleObj name="Equation" r:id="rId3" imgW="3009600" imgH="787320" progId="Equation.DSMT4">
                  <p:embed/>
                </p:oleObj>
              </mc:Choice>
              <mc:Fallback>
                <p:oleObj name="Equation" r:id="rId3" imgW="3009600" imgH="787320" progId="Equation.DSMT4">
                  <p:embed/>
                  <p:pic>
                    <p:nvPicPr>
                      <p:cNvPr id="2371641" name="Object 57"/>
                      <p:cNvPicPr>
                        <a:picLocks noChangeAspect="1" noChangeArrowheads="1"/>
                      </p:cNvPicPr>
                      <p:nvPr/>
                    </p:nvPicPr>
                    <p:blipFill>
                      <a:blip r:embed="rId4"/>
                      <a:srcRect/>
                      <a:stretch>
                        <a:fillRect/>
                      </a:stretch>
                    </p:blipFill>
                    <p:spPr bwMode="auto">
                      <a:xfrm>
                        <a:off x="1259632" y="3128963"/>
                        <a:ext cx="6615112"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1663" name="Object 79"/>
          <p:cNvGraphicFramePr>
            <a:graphicFrameLocks noGrp="1" noChangeAspect="1"/>
          </p:cNvGraphicFramePr>
          <p:nvPr>
            <p:ph sz="quarter" idx="3"/>
          </p:nvPr>
        </p:nvGraphicFramePr>
        <p:xfrm>
          <a:off x="2986088" y="5283200"/>
          <a:ext cx="2600325" cy="503238"/>
        </p:xfrm>
        <a:graphic>
          <a:graphicData uri="http://schemas.openxmlformats.org/presentationml/2006/ole">
            <mc:AlternateContent xmlns:mc="http://schemas.openxmlformats.org/markup-compatibility/2006">
              <mc:Choice xmlns:v="urn:schemas-microsoft-com:vml" Requires="v">
                <p:oleObj name="Equation" r:id="rId5" imgW="1180800" imgH="228600" progId="Equation.DSMT4">
                  <p:embed/>
                </p:oleObj>
              </mc:Choice>
              <mc:Fallback>
                <p:oleObj name="Equation" r:id="rId5" imgW="1180800" imgH="228600" progId="Equation.DSMT4">
                  <p:embed/>
                  <p:pic>
                    <p:nvPicPr>
                      <p:cNvPr id="2371663" name="Object 79"/>
                      <p:cNvPicPr>
                        <a:picLocks noChangeAspect="1" noChangeArrowheads="1"/>
                      </p:cNvPicPr>
                      <p:nvPr/>
                    </p:nvPicPr>
                    <p:blipFill>
                      <a:blip r:embed="rId6"/>
                      <a:srcRect/>
                      <a:stretch>
                        <a:fillRect/>
                      </a:stretch>
                    </p:blipFill>
                    <p:spPr bwMode="auto">
                      <a:xfrm>
                        <a:off x="2986088" y="5283200"/>
                        <a:ext cx="26003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999281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9789" name="Text Box 13"/>
          <p:cNvSpPr txBox="1">
            <a:spLocks noChangeArrowheads="1"/>
          </p:cNvSpPr>
          <p:nvPr/>
        </p:nvSpPr>
        <p:spPr bwMode="auto">
          <a:xfrm>
            <a:off x="4875182" y="952479"/>
            <a:ext cx="3582988" cy="4840288"/>
          </a:xfrm>
          <a:prstGeom prst="rect">
            <a:avLst/>
          </a:prstGeom>
          <a:noFill/>
          <a:ln w="28575">
            <a:solidFill>
              <a:srgbClr val="008000"/>
            </a:solidFill>
            <a:miter lim="800000"/>
            <a:headEnd/>
            <a:tailEnd/>
          </a:ln>
          <a:effectLst/>
        </p:spPr>
        <p:txBody>
          <a:bodyPr>
            <a:spAutoFit/>
          </a:bodyPr>
          <a:lstStyle/>
          <a:p>
            <a:pPr algn="l">
              <a:spcBef>
                <a:spcPct val="50000"/>
              </a:spcBef>
            </a:pPr>
            <a:r>
              <a:rPr lang="zh-CN" altLang="en-US" sz="2400" b="1">
                <a:solidFill>
                  <a:srgbClr val="000099"/>
                </a:solidFill>
                <a:latin typeface="Courier New" pitchFamily="49" charset="0"/>
                <a:ea typeface="黑体" pitchFamily="2" charset="-122"/>
              </a:rPr>
              <a:t>运行结果为</a:t>
            </a:r>
          </a:p>
          <a:p>
            <a:pPr algn="l"/>
            <a:r>
              <a:rPr lang="en-US" altLang="zh-CN">
                <a:ea typeface="宋体" pitchFamily="2" charset="-122"/>
              </a:rPr>
              <a:t> </a:t>
            </a:r>
            <a:r>
              <a:rPr lang="pt-BR" altLang="zh-CN">
                <a:ea typeface="宋体" pitchFamily="2" charset="-122"/>
              </a:rPr>
              <a:t>X20 =</a:t>
            </a:r>
          </a:p>
          <a:p>
            <a:pPr algn="l"/>
            <a:r>
              <a:rPr lang="pt-BR" altLang="zh-CN">
                <a:ea typeface="宋体" pitchFamily="2" charset="-122"/>
              </a:rPr>
              <a:t>    0.9250</a:t>
            </a:r>
          </a:p>
          <a:p>
            <a:pPr algn="l"/>
            <a:r>
              <a:rPr lang="pt-BR" altLang="zh-CN">
                <a:ea typeface="宋体" pitchFamily="2" charset="-122"/>
              </a:rPr>
              <a:t>    0.0000</a:t>
            </a:r>
          </a:p>
          <a:p>
            <a:pPr algn="l"/>
            <a:r>
              <a:rPr lang="pt-BR" altLang="zh-CN">
                <a:ea typeface="宋体" pitchFamily="2" charset="-122"/>
              </a:rPr>
              <a:t>    0.0750</a:t>
            </a:r>
          </a:p>
          <a:p>
            <a:pPr algn="l"/>
            <a:endParaRPr lang="pt-BR" altLang="zh-CN">
              <a:ea typeface="宋体" pitchFamily="2" charset="-122"/>
            </a:endParaRPr>
          </a:p>
          <a:p>
            <a:pPr algn="l"/>
            <a:r>
              <a:rPr lang="pt-BR" altLang="zh-CN">
                <a:ea typeface="宋体" pitchFamily="2" charset="-122"/>
              </a:rPr>
              <a:t>X =</a:t>
            </a:r>
          </a:p>
          <a:p>
            <a:pPr algn="l"/>
            <a:r>
              <a:rPr lang="pt-BR" altLang="zh-CN">
                <a:ea typeface="宋体" pitchFamily="2" charset="-122"/>
              </a:rPr>
              <a:t>   0.92500000000000</a:t>
            </a:r>
          </a:p>
          <a:p>
            <a:pPr algn="l"/>
            <a:r>
              <a:rPr lang="pt-BR" altLang="zh-CN">
                <a:ea typeface="宋体" pitchFamily="2" charset="-122"/>
              </a:rPr>
              <a:t>   0.00000000000000</a:t>
            </a:r>
          </a:p>
          <a:p>
            <a:pPr algn="l"/>
            <a:r>
              <a:rPr lang="pt-BR" altLang="zh-CN">
                <a:ea typeface="宋体" pitchFamily="2" charset="-122"/>
              </a:rPr>
              <a:t>   0.07500000000000</a:t>
            </a:r>
          </a:p>
          <a:p>
            <a:pPr algn="l"/>
            <a:endParaRPr lang="pt-BR" altLang="zh-CN">
              <a:ea typeface="宋体" pitchFamily="2" charset="-122"/>
            </a:endParaRPr>
          </a:p>
          <a:p>
            <a:pPr algn="l"/>
            <a:r>
              <a:rPr lang="pt-BR" altLang="zh-CN">
                <a:ea typeface="宋体" pitchFamily="2" charset="-122"/>
              </a:rPr>
              <a:t>n =</a:t>
            </a:r>
          </a:p>
          <a:p>
            <a:pPr algn="l"/>
            <a:r>
              <a:rPr lang="pt-BR" altLang="zh-CN">
                <a:ea typeface="宋体" pitchFamily="2" charset="-122"/>
              </a:rPr>
              <a:t>    51</a:t>
            </a:r>
          </a:p>
          <a:p>
            <a:pPr algn="l"/>
            <a:endParaRPr lang="fr-FR" altLang="zh-CN">
              <a:ea typeface="宋体" pitchFamily="2" charset="-122"/>
            </a:endParaRPr>
          </a:p>
        </p:txBody>
      </p:sp>
      <p:sp>
        <p:nvSpPr>
          <p:cNvPr id="2379783" name="Text Box 7"/>
          <p:cNvSpPr txBox="1">
            <a:spLocks noChangeArrowheads="1"/>
          </p:cNvSpPr>
          <p:nvPr/>
        </p:nvSpPr>
        <p:spPr bwMode="auto">
          <a:xfrm>
            <a:off x="1203295" y="987404"/>
            <a:ext cx="3598862" cy="3970318"/>
          </a:xfrm>
          <a:prstGeom prst="rect">
            <a:avLst/>
          </a:prstGeom>
          <a:noFill/>
          <a:ln w="28575">
            <a:solidFill>
              <a:schemeClr val="tx2"/>
            </a:solidFill>
            <a:miter lim="800000"/>
            <a:headEnd/>
            <a:tailEnd/>
          </a:ln>
          <a:effectLst/>
        </p:spPr>
        <p:txBody>
          <a:bodyPr>
            <a:spAutoFit/>
          </a:bodyPr>
          <a:lstStyle/>
          <a:p>
            <a:pPr algn="l"/>
            <a:r>
              <a:rPr lang="en-US" altLang="zh-CN" dirty="0">
                <a:ea typeface="宋体" pitchFamily="2" charset="-122"/>
              </a:rPr>
              <a:t>clear;</a:t>
            </a:r>
          </a:p>
          <a:p>
            <a:pPr algn="l"/>
            <a:r>
              <a:rPr lang="en-US" altLang="zh-CN" dirty="0">
                <a:ea typeface="宋体" pitchFamily="2" charset="-122"/>
              </a:rPr>
              <a:t>A=[1 1/4 0;0 1/2 0;0 1/4 1];</a:t>
            </a:r>
          </a:p>
          <a:p>
            <a:pPr algn="l"/>
            <a:r>
              <a:rPr lang="en-US" altLang="zh-CN" dirty="0">
                <a:ea typeface="宋体" pitchFamily="2" charset="-122"/>
              </a:rPr>
              <a:t>X=[0.85;0.15;0];</a:t>
            </a:r>
          </a:p>
          <a:p>
            <a:pPr algn="l"/>
            <a:r>
              <a:rPr lang="en-US" altLang="zh-CN" dirty="0">
                <a:ea typeface="宋体" pitchFamily="2" charset="-122"/>
              </a:rPr>
              <a:t>for </a:t>
            </a:r>
            <a:r>
              <a:rPr lang="en-US" altLang="zh-CN" dirty="0" err="1">
                <a:ea typeface="宋体" pitchFamily="2" charset="-122"/>
              </a:rPr>
              <a:t>i</a:t>
            </a:r>
            <a:r>
              <a:rPr lang="en-US" altLang="zh-CN" dirty="0">
                <a:ea typeface="宋体" pitchFamily="2" charset="-122"/>
              </a:rPr>
              <a:t>=1:20</a:t>
            </a:r>
          </a:p>
          <a:p>
            <a:pPr algn="l"/>
            <a:r>
              <a:rPr lang="en-US" altLang="zh-CN" dirty="0">
                <a:ea typeface="宋体" pitchFamily="2" charset="-122"/>
              </a:rPr>
              <a:t>      X=A*X;</a:t>
            </a:r>
          </a:p>
          <a:p>
            <a:pPr algn="l"/>
            <a:r>
              <a:rPr lang="en-US" altLang="zh-CN" dirty="0">
                <a:ea typeface="宋体" pitchFamily="2" charset="-122"/>
              </a:rPr>
              <a:t>end</a:t>
            </a:r>
          </a:p>
          <a:p>
            <a:pPr algn="l"/>
            <a:r>
              <a:rPr lang="en-US" altLang="zh-CN" dirty="0">
                <a:ea typeface="宋体" pitchFamily="2" charset="-122"/>
              </a:rPr>
              <a:t>X20=X</a:t>
            </a:r>
          </a:p>
          <a:p>
            <a:pPr algn="l"/>
            <a:r>
              <a:rPr lang="en-US" altLang="zh-CN" dirty="0">
                <a:ea typeface="宋体" pitchFamily="2" charset="-122"/>
              </a:rPr>
              <a:t>X=[0.85;0.15;0];</a:t>
            </a:r>
          </a:p>
          <a:p>
            <a:pPr algn="l"/>
            <a:r>
              <a:rPr lang="en-US" altLang="zh-CN" dirty="0">
                <a:ea typeface="宋体" pitchFamily="2" charset="-122"/>
              </a:rPr>
              <a:t>C=[1 1 1]';n=0;</a:t>
            </a:r>
          </a:p>
          <a:p>
            <a:r>
              <a:rPr lang="en-US" altLang="zh-CN" dirty="0">
                <a:ea typeface="宋体" pitchFamily="2" charset="-122"/>
              </a:rPr>
              <a:t>while </a:t>
            </a:r>
            <a:r>
              <a:rPr lang="en-US" altLang="zh-CN" dirty="0"/>
              <a:t>norm(X-C,'</a:t>
            </a:r>
            <a:r>
              <a:rPr lang="en-US" altLang="zh-CN" dirty="0" err="1"/>
              <a:t>fro</a:t>
            </a:r>
            <a:r>
              <a:rPr lang="en-US" altLang="zh-CN" dirty="0"/>
              <a:t>')&gt;1.0e-16</a:t>
            </a:r>
            <a:endParaRPr lang="en-US" altLang="zh-CN" dirty="0">
              <a:ea typeface="宋体" pitchFamily="2" charset="-122"/>
            </a:endParaRPr>
          </a:p>
          <a:p>
            <a:pPr algn="l"/>
            <a:r>
              <a:rPr lang="en-US" altLang="zh-CN" dirty="0">
                <a:ea typeface="宋体" pitchFamily="2" charset="-122"/>
              </a:rPr>
              <a:t>       C=</a:t>
            </a:r>
            <a:r>
              <a:rPr lang="en-US" altLang="zh-CN" dirty="0" err="1">
                <a:ea typeface="宋体" pitchFamily="2" charset="-122"/>
              </a:rPr>
              <a:t>X;n</a:t>
            </a:r>
            <a:r>
              <a:rPr lang="en-US" altLang="zh-CN" dirty="0">
                <a:ea typeface="宋体" pitchFamily="2" charset="-122"/>
              </a:rPr>
              <a:t>=n+1;X=A*X;</a:t>
            </a:r>
          </a:p>
          <a:p>
            <a:pPr algn="l"/>
            <a:r>
              <a:rPr lang="en-US" altLang="zh-CN" dirty="0">
                <a:ea typeface="宋体" pitchFamily="2" charset="-122"/>
              </a:rPr>
              <a:t>end</a:t>
            </a:r>
          </a:p>
          <a:p>
            <a:pPr algn="l"/>
            <a:r>
              <a:rPr lang="en-US" altLang="zh-CN" dirty="0">
                <a:ea typeface="宋体" pitchFamily="2" charset="-122"/>
              </a:rPr>
              <a:t>format long;</a:t>
            </a:r>
          </a:p>
          <a:p>
            <a:pPr algn="l"/>
            <a:r>
              <a:rPr lang="en-US" altLang="zh-CN" dirty="0" err="1">
                <a:ea typeface="宋体" pitchFamily="2" charset="-122"/>
              </a:rPr>
              <a:t>X,n</a:t>
            </a:r>
            <a:endParaRPr lang="en-US" altLang="zh-CN" dirty="0">
              <a:ea typeface="宋体" pitchFamily="2" charset="-122"/>
            </a:endParaRPr>
          </a:p>
        </p:txBody>
      </p:sp>
      <p:sp>
        <p:nvSpPr>
          <p:cNvPr id="2379785" name="Text Box 9"/>
          <p:cNvSpPr txBox="1">
            <a:spLocks noChangeArrowheads="1"/>
          </p:cNvSpPr>
          <p:nvPr/>
        </p:nvSpPr>
        <p:spPr bwMode="auto">
          <a:xfrm>
            <a:off x="3019425" y="80963"/>
            <a:ext cx="5995988"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sp>
        <p:nvSpPr>
          <p:cNvPr id="2379788" name="Text Box 12"/>
          <p:cNvSpPr txBox="1">
            <a:spLocks noChangeArrowheads="1"/>
          </p:cNvSpPr>
          <p:nvPr/>
        </p:nvSpPr>
        <p:spPr bwMode="auto">
          <a:xfrm>
            <a:off x="631378" y="347762"/>
            <a:ext cx="8693150" cy="488950"/>
          </a:xfrm>
          <a:prstGeom prst="rect">
            <a:avLst/>
          </a:prstGeom>
          <a:noFill/>
          <a:ln w="12700">
            <a:noFill/>
            <a:miter lim="800000"/>
            <a:headEnd/>
            <a:tailEnd/>
          </a:ln>
          <a:effectLst/>
        </p:spPr>
        <p:txBody>
          <a:bodyPr>
            <a:spAutoFit/>
          </a:bodyPr>
          <a:lstStyle/>
          <a:p>
            <a:pPr algn="l">
              <a:spcBef>
                <a:spcPct val="50000"/>
              </a:spcBef>
            </a:pPr>
            <a:r>
              <a:rPr lang="zh-CN" altLang="en-US" sz="2600" b="1" dirty="0">
                <a:solidFill>
                  <a:schemeClr val="accent2"/>
                </a:solidFill>
                <a:latin typeface="黑体" pitchFamily="2" charset="-122"/>
                <a:ea typeface="黑体" pitchFamily="2" charset="-122"/>
              </a:rPr>
              <a:t>在第一种方式下模拟</a:t>
            </a:r>
            <a:r>
              <a:rPr lang="en-US" altLang="zh-CN" sz="2600" b="1" dirty="0">
                <a:solidFill>
                  <a:schemeClr val="accent2"/>
                </a:solidFill>
                <a:latin typeface="黑体" pitchFamily="2" charset="-122"/>
                <a:ea typeface="黑体" pitchFamily="2" charset="-122"/>
              </a:rPr>
              <a:t>20</a:t>
            </a:r>
            <a:r>
              <a:rPr lang="zh-CN" altLang="en-US" sz="2600" b="1" dirty="0">
                <a:solidFill>
                  <a:schemeClr val="accent2"/>
                </a:solidFill>
                <a:latin typeface="黑体" pitchFamily="2" charset="-122"/>
                <a:ea typeface="黑体" pitchFamily="2" charset="-122"/>
              </a:rPr>
              <a:t>代后该遗传病基因型的分布</a:t>
            </a:r>
          </a:p>
        </p:txBody>
      </p:sp>
      <p:sp>
        <p:nvSpPr>
          <p:cNvPr id="2379790" name="AutoShape 14"/>
          <p:cNvSpPr>
            <a:spLocks noChangeArrowheads="1"/>
          </p:cNvSpPr>
          <p:nvPr/>
        </p:nvSpPr>
        <p:spPr bwMode="auto">
          <a:xfrm>
            <a:off x="-337181" y="1546184"/>
            <a:ext cx="1450975" cy="3411538"/>
          </a:xfrm>
          <a:prstGeom prst="wedgeEllipseCallout">
            <a:avLst>
              <a:gd name="adj1" fmla="val 323194"/>
              <a:gd name="adj2" fmla="val -29106"/>
            </a:avLst>
          </a:prstGeom>
          <a:gradFill rotWithShape="1">
            <a:gsLst>
              <a:gs pos="0">
                <a:srgbClr val="E0E670"/>
              </a:gs>
              <a:gs pos="100000">
                <a:schemeClr val="bg1"/>
              </a:gs>
            </a:gsLst>
            <a:lin ang="5400000" scaled="1"/>
          </a:gradFill>
          <a:ln w="12700">
            <a:solidFill>
              <a:schemeClr val="tx1"/>
            </a:solidFill>
            <a:miter lim="800000"/>
            <a:headEnd/>
            <a:tailEnd/>
          </a:ln>
          <a:effectLst/>
        </p:spPr>
        <p:txBody>
          <a:bodyPr/>
          <a:lstStyle/>
          <a:p>
            <a:r>
              <a:rPr lang="zh-CN" altLang="en-US" b="1" dirty="0">
                <a:solidFill>
                  <a:schemeClr val="tx2"/>
                </a:solidFill>
                <a:latin typeface="黑体" pitchFamily="2" charset="-122"/>
                <a:ea typeface="黑体" pitchFamily="2" charset="-122"/>
              </a:rPr>
              <a:t>按第一种方式结合，第</a:t>
            </a:r>
            <a:r>
              <a:rPr lang="en-US" altLang="zh-CN" b="1" dirty="0">
                <a:solidFill>
                  <a:schemeClr val="tx2"/>
                </a:solidFill>
                <a:latin typeface="黑体" pitchFamily="2" charset="-122"/>
                <a:ea typeface="黑体" pitchFamily="2" charset="-122"/>
              </a:rPr>
              <a:t>20</a:t>
            </a:r>
            <a:r>
              <a:rPr lang="zh-CN" altLang="en-US" b="1" dirty="0">
                <a:solidFill>
                  <a:schemeClr val="tx2"/>
                </a:solidFill>
                <a:latin typeface="黑体" pitchFamily="2" charset="-122"/>
                <a:ea typeface="黑体" pitchFamily="2" charset="-122"/>
              </a:rPr>
              <a:t>代以后，基因型分布趋于稳定</a:t>
            </a:r>
          </a:p>
        </p:txBody>
      </p:sp>
      <p:sp>
        <p:nvSpPr>
          <p:cNvPr id="2379791" name="AutoShape 15"/>
          <p:cNvSpPr>
            <a:spLocks noChangeArrowheads="1"/>
          </p:cNvSpPr>
          <p:nvPr/>
        </p:nvSpPr>
        <p:spPr bwMode="auto">
          <a:xfrm>
            <a:off x="7564407" y="1698604"/>
            <a:ext cx="1111250" cy="3629025"/>
          </a:xfrm>
          <a:prstGeom prst="wedgeEllipseCallout">
            <a:avLst>
              <a:gd name="adj1" fmla="val -248431"/>
              <a:gd name="adj2" fmla="val 35606"/>
            </a:avLst>
          </a:prstGeom>
          <a:gradFill rotWithShape="1">
            <a:gsLst>
              <a:gs pos="0">
                <a:srgbClr val="E0E670"/>
              </a:gs>
              <a:gs pos="100000">
                <a:schemeClr val="bg1"/>
              </a:gs>
            </a:gsLst>
            <a:lin ang="5400000" scaled="1"/>
          </a:gradFill>
          <a:ln w="12700">
            <a:solidFill>
              <a:schemeClr val="tx1"/>
            </a:solidFill>
            <a:miter lim="800000"/>
            <a:headEnd/>
            <a:tailEnd/>
          </a:ln>
          <a:effectLst/>
        </p:spPr>
        <p:txBody>
          <a:bodyPr/>
          <a:lstStyle/>
          <a:p>
            <a:r>
              <a:rPr lang="zh-CN" altLang="en-US" b="1">
                <a:solidFill>
                  <a:schemeClr val="tx2"/>
                </a:solidFill>
                <a:latin typeface="黑体" pitchFamily="2" charset="-122"/>
                <a:ea typeface="黑体" pitchFamily="2" charset="-122"/>
              </a:rPr>
              <a:t>趋于稳定所需的代数及稳定时的基因分布</a:t>
            </a:r>
          </a:p>
        </p:txBody>
      </p:sp>
    </p:spTree>
    <p:extLst>
      <p:ext uri="{BB962C8B-B14F-4D97-AF65-F5344CB8AC3E}">
        <p14:creationId xmlns:p14="http://schemas.microsoft.com/office/powerpoint/2010/main" val="27888387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79783"/>
                                        </p:tgtEl>
                                        <p:attrNameLst>
                                          <p:attrName>style.visibility</p:attrName>
                                        </p:attrNameLst>
                                      </p:cBhvr>
                                      <p:to>
                                        <p:strVal val="visible"/>
                                      </p:to>
                                    </p:set>
                                    <p:anim calcmode="lin" valueType="num">
                                      <p:cBhvr additive="base">
                                        <p:cTn id="7" dur="500" fill="hold"/>
                                        <p:tgtEl>
                                          <p:spTgt spid="2379783"/>
                                        </p:tgtEl>
                                        <p:attrNameLst>
                                          <p:attrName>ppt_x</p:attrName>
                                        </p:attrNameLst>
                                      </p:cBhvr>
                                      <p:tavLst>
                                        <p:tav tm="0">
                                          <p:val>
                                            <p:strVal val="#ppt_x"/>
                                          </p:val>
                                        </p:tav>
                                        <p:tav tm="100000">
                                          <p:val>
                                            <p:strVal val="#ppt_x"/>
                                          </p:val>
                                        </p:tav>
                                      </p:tavLst>
                                    </p:anim>
                                    <p:anim calcmode="lin" valueType="num">
                                      <p:cBhvr additive="base">
                                        <p:cTn id="8" dur="500" fill="hold"/>
                                        <p:tgtEl>
                                          <p:spTgt spid="23797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79789"/>
                                        </p:tgtEl>
                                        <p:attrNameLst>
                                          <p:attrName>style.visibility</p:attrName>
                                        </p:attrNameLst>
                                      </p:cBhvr>
                                      <p:to>
                                        <p:strVal val="visible"/>
                                      </p:to>
                                    </p:set>
                                    <p:anim calcmode="lin" valueType="num">
                                      <p:cBhvr additive="base">
                                        <p:cTn id="13" dur="500" fill="hold"/>
                                        <p:tgtEl>
                                          <p:spTgt spid="2379789"/>
                                        </p:tgtEl>
                                        <p:attrNameLst>
                                          <p:attrName>ppt_x</p:attrName>
                                        </p:attrNameLst>
                                      </p:cBhvr>
                                      <p:tavLst>
                                        <p:tav tm="0">
                                          <p:val>
                                            <p:strVal val="#ppt_x"/>
                                          </p:val>
                                        </p:tav>
                                        <p:tav tm="100000">
                                          <p:val>
                                            <p:strVal val="#ppt_x"/>
                                          </p:val>
                                        </p:tav>
                                      </p:tavLst>
                                    </p:anim>
                                    <p:anim calcmode="lin" valueType="num">
                                      <p:cBhvr additive="base">
                                        <p:cTn id="14" dur="500" fill="hold"/>
                                        <p:tgtEl>
                                          <p:spTgt spid="23797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79790"/>
                                        </p:tgtEl>
                                        <p:attrNameLst>
                                          <p:attrName>style.visibility</p:attrName>
                                        </p:attrNameLst>
                                      </p:cBhvr>
                                      <p:to>
                                        <p:strVal val="visible"/>
                                      </p:to>
                                    </p:set>
                                    <p:anim calcmode="lin" valueType="num">
                                      <p:cBhvr additive="base">
                                        <p:cTn id="19" dur="500" fill="hold"/>
                                        <p:tgtEl>
                                          <p:spTgt spid="2379790"/>
                                        </p:tgtEl>
                                        <p:attrNameLst>
                                          <p:attrName>ppt_x</p:attrName>
                                        </p:attrNameLst>
                                      </p:cBhvr>
                                      <p:tavLst>
                                        <p:tav tm="0">
                                          <p:val>
                                            <p:strVal val="#ppt_x"/>
                                          </p:val>
                                        </p:tav>
                                        <p:tav tm="100000">
                                          <p:val>
                                            <p:strVal val="#ppt_x"/>
                                          </p:val>
                                        </p:tav>
                                      </p:tavLst>
                                    </p:anim>
                                    <p:anim calcmode="lin" valueType="num">
                                      <p:cBhvr additive="base">
                                        <p:cTn id="20" dur="500" fill="hold"/>
                                        <p:tgtEl>
                                          <p:spTgt spid="23797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79791"/>
                                        </p:tgtEl>
                                        <p:attrNameLst>
                                          <p:attrName>style.visibility</p:attrName>
                                        </p:attrNameLst>
                                      </p:cBhvr>
                                      <p:to>
                                        <p:strVal val="visible"/>
                                      </p:to>
                                    </p:set>
                                    <p:anim calcmode="lin" valueType="num">
                                      <p:cBhvr additive="base">
                                        <p:cTn id="25" dur="500" fill="hold"/>
                                        <p:tgtEl>
                                          <p:spTgt spid="2379791"/>
                                        </p:tgtEl>
                                        <p:attrNameLst>
                                          <p:attrName>ppt_x</p:attrName>
                                        </p:attrNameLst>
                                      </p:cBhvr>
                                      <p:tavLst>
                                        <p:tav tm="0">
                                          <p:val>
                                            <p:strVal val="#ppt_x"/>
                                          </p:val>
                                        </p:tav>
                                        <p:tav tm="100000">
                                          <p:val>
                                            <p:strVal val="#ppt_x"/>
                                          </p:val>
                                        </p:tav>
                                      </p:tavLst>
                                    </p:anim>
                                    <p:anim calcmode="lin" valueType="num">
                                      <p:cBhvr additive="base">
                                        <p:cTn id="26" dur="500" fill="hold"/>
                                        <p:tgtEl>
                                          <p:spTgt spid="23797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9789" grpId="0" animBg="1"/>
      <p:bldP spid="2379783" grpId="0" animBg="1"/>
      <p:bldP spid="2379790" grpId="0" animBg="1"/>
      <p:bldP spid="237979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8514" name="Text Box 2"/>
          <p:cNvSpPr txBox="1">
            <a:spLocks noChangeArrowheads="1"/>
          </p:cNvSpPr>
          <p:nvPr/>
        </p:nvSpPr>
        <p:spPr bwMode="auto">
          <a:xfrm>
            <a:off x="3148013" y="128588"/>
            <a:ext cx="5995987"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sp>
        <p:nvSpPr>
          <p:cNvPr id="2368562" name="Text Box 50"/>
          <p:cNvSpPr txBox="1">
            <a:spLocks noChangeArrowheads="1"/>
          </p:cNvSpPr>
          <p:nvPr/>
        </p:nvSpPr>
        <p:spPr bwMode="auto">
          <a:xfrm>
            <a:off x="107504" y="591071"/>
            <a:ext cx="8707438" cy="461665"/>
          </a:xfrm>
          <a:prstGeom prst="rect">
            <a:avLst/>
          </a:prstGeom>
          <a:noFill/>
          <a:ln w="12700">
            <a:noFill/>
            <a:miter lim="800000"/>
            <a:headEnd/>
            <a:tailEnd/>
          </a:ln>
          <a:effectLst/>
        </p:spPr>
        <p:txBody>
          <a:bodyPr>
            <a:spAutoFit/>
          </a:bodyPr>
          <a:lstStyle/>
          <a:p>
            <a:pPr>
              <a:spcBef>
                <a:spcPct val="50000"/>
              </a:spcBef>
            </a:pPr>
            <a:r>
              <a:rPr lang="zh-CN" altLang="en-US" sz="2400" b="1" dirty="0">
                <a:solidFill>
                  <a:schemeClr val="accent2"/>
                </a:solidFill>
                <a:latin typeface="Courier New" pitchFamily="49" charset="0"/>
                <a:ea typeface="黑体" pitchFamily="2" charset="-122"/>
              </a:rPr>
              <a:t>  （</a:t>
            </a:r>
            <a:r>
              <a:rPr lang="en-US" altLang="zh-CN" sz="2400" b="1" dirty="0">
                <a:solidFill>
                  <a:schemeClr val="accent2"/>
                </a:solidFill>
                <a:latin typeface="Courier New" pitchFamily="49" charset="0"/>
                <a:ea typeface="黑体" pitchFamily="2" charset="-122"/>
              </a:rPr>
              <a:t>2</a:t>
            </a:r>
            <a:r>
              <a:rPr lang="zh-CN" altLang="en-US" sz="2400" b="1" dirty="0">
                <a:solidFill>
                  <a:schemeClr val="accent2"/>
                </a:solidFill>
                <a:latin typeface="Courier New" pitchFamily="49" charset="0"/>
                <a:ea typeface="黑体" pitchFamily="2" charset="-122"/>
              </a:rPr>
              <a:t>）显性患者不允许生育，隐性患者必须与正常人结合；</a:t>
            </a:r>
          </a:p>
        </p:txBody>
      </p:sp>
      <p:sp>
        <p:nvSpPr>
          <p:cNvPr id="2368566" name="Text Box 54"/>
          <p:cNvSpPr txBox="1">
            <a:spLocks noChangeArrowheads="1"/>
          </p:cNvSpPr>
          <p:nvPr/>
        </p:nvSpPr>
        <p:spPr bwMode="auto">
          <a:xfrm>
            <a:off x="683568" y="1412776"/>
            <a:ext cx="1073150" cy="461665"/>
          </a:xfrm>
          <a:prstGeom prst="rect">
            <a:avLst/>
          </a:prstGeom>
          <a:noFill/>
          <a:ln w="12700">
            <a:noFill/>
            <a:miter lim="800000"/>
            <a:headEnd/>
            <a:tailEnd/>
          </a:ln>
          <a:effectLst/>
        </p:spPr>
        <p:txBody>
          <a:bodyPr>
            <a:spAutoFit/>
          </a:bodyPr>
          <a:lstStyle/>
          <a:p>
            <a:pPr algn="l">
              <a:spcBef>
                <a:spcPct val="50000"/>
              </a:spcBef>
            </a:pPr>
            <a:r>
              <a:rPr lang="zh-CN" altLang="en-US" sz="2400" b="1">
                <a:latin typeface="黑体" pitchFamily="2" charset="-122"/>
                <a:ea typeface="黑体" pitchFamily="2" charset="-122"/>
              </a:rPr>
              <a:t>解：</a:t>
            </a:r>
          </a:p>
        </p:txBody>
      </p:sp>
      <p:sp>
        <p:nvSpPr>
          <p:cNvPr id="2368567" name="Text Box 55"/>
          <p:cNvSpPr txBox="1">
            <a:spLocks noChangeArrowheads="1"/>
          </p:cNvSpPr>
          <p:nvPr/>
        </p:nvSpPr>
        <p:spPr bwMode="auto">
          <a:xfrm>
            <a:off x="1228080" y="1460401"/>
            <a:ext cx="6559550" cy="461665"/>
          </a:xfrm>
          <a:prstGeom prst="rect">
            <a:avLst/>
          </a:prstGeom>
          <a:noFill/>
          <a:ln w="12700">
            <a:noFill/>
            <a:miter lim="800000"/>
            <a:headEnd/>
            <a:tailEnd/>
          </a:ln>
          <a:effectLst/>
        </p:spPr>
        <p:txBody>
          <a:bodyPr>
            <a:spAutoFit/>
          </a:bodyPr>
          <a:lstStyle/>
          <a:p>
            <a:pPr algn="l">
              <a:spcBef>
                <a:spcPct val="50000"/>
              </a:spcBef>
            </a:pPr>
            <a:r>
              <a:rPr lang="zh-CN" altLang="en-US" sz="2400" b="1" dirty="0">
                <a:latin typeface="Courier New" pitchFamily="49" charset="0"/>
                <a:ea typeface="黑体" pitchFamily="2" charset="-122"/>
              </a:rPr>
              <a:t>设当前该遗传病的人口比例状况为初始分布</a:t>
            </a:r>
          </a:p>
        </p:txBody>
      </p:sp>
      <p:graphicFrame>
        <p:nvGraphicFramePr>
          <p:cNvPr id="2368568" name="Object 56"/>
          <p:cNvGraphicFramePr>
            <a:graphicFrameLocks noGrp="1" noChangeAspect="1"/>
          </p:cNvGraphicFramePr>
          <p:nvPr>
            <p:ph sz="half" idx="1"/>
          </p:nvPr>
        </p:nvGraphicFramePr>
        <p:xfrm>
          <a:off x="3131840" y="2060848"/>
          <a:ext cx="1503530" cy="1391901"/>
        </p:xfrm>
        <a:graphic>
          <a:graphicData uri="http://schemas.openxmlformats.org/presentationml/2006/ole">
            <mc:AlternateContent xmlns:mc="http://schemas.openxmlformats.org/markup-compatibility/2006">
              <mc:Choice xmlns:v="urn:schemas-microsoft-com:vml" Requires="v">
                <p:oleObj name="Equation" r:id="rId3" imgW="850680" imgH="787320" progId="Equation.DSMT4">
                  <p:embed/>
                </p:oleObj>
              </mc:Choice>
              <mc:Fallback>
                <p:oleObj name="Equation" r:id="rId3" imgW="850680" imgH="787320" progId="Equation.DSMT4">
                  <p:embed/>
                  <p:pic>
                    <p:nvPicPr>
                      <p:cNvPr id="2368568" name="Object 56"/>
                      <p:cNvPicPr preferRelativeResize="0">
                        <a:picLocks noChangeArrowheads="1"/>
                      </p:cNvPicPr>
                      <p:nvPr/>
                    </p:nvPicPr>
                    <p:blipFill>
                      <a:blip r:embed="rId4"/>
                      <a:srcRect/>
                      <a:stretch>
                        <a:fillRect/>
                      </a:stretch>
                    </p:blipFill>
                    <p:spPr bwMode="auto">
                      <a:xfrm>
                        <a:off x="3131840" y="2060848"/>
                        <a:ext cx="1503530" cy="1391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8570" name="Text Box 58"/>
          <p:cNvSpPr txBox="1">
            <a:spLocks noChangeArrowheads="1"/>
          </p:cNvSpPr>
          <p:nvPr/>
        </p:nvSpPr>
        <p:spPr bwMode="auto">
          <a:xfrm>
            <a:off x="1317625" y="4265339"/>
            <a:ext cx="3438525" cy="461665"/>
          </a:xfrm>
          <a:prstGeom prst="rect">
            <a:avLst/>
          </a:prstGeom>
          <a:noFill/>
          <a:ln w="12700">
            <a:noFill/>
            <a:miter lim="800000"/>
            <a:headEnd/>
            <a:tailEnd/>
          </a:ln>
          <a:effectLst/>
        </p:spPr>
        <p:txBody>
          <a:bodyPr>
            <a:spAutoFit/>
          </a:bodyPr>
          <a:lstStyle/>
          <a:p>
            <a:pPr algn="l">
              <a:spcBef>
                <a:spcPct val="50000"/>
              </a:spcBef>
            </a:pPr>
            <a:r>
              <a:rPr lang="zh-CN" altLang="en-US" sz="2400" b="1" dirty="0">
                <a:latin typeface="Courier New" pitchFamily="49" charset="0"/>
                <a:ea typeface="黑体" pitchFamily="2" charset="-122"/>
              </a:rPr>
              <a:t>第</a:t>
            </a:r>
            <a:r>
              <a:rPr lang="en-US" altLang="zh-CN" sz="2400" b="1" dirty="0">
                <a:latin typeface="Courier New" pitchFamily="49" charset="0"/>
                <a:ea typeface="黑体" pitchFamily="2" charset="-122"/>
              </a:rPr>
              <a:t>n</a:t>
            </a:r>
            <a:r>
              <a:rPr lang="zh-CN" altLang="en-US" sz="2400" b="1" dirty="0">
                <a:latin typeface="Courier New" pitchFamily="49" charset="0"/>
                <a:ea typeface="黑体" pitchFamily="2" charset="-122"/>
              </a:rPr>
              <a:t>代的分布为</a:t>
            </a:r>
          </a:p>
        </p:txBody>
      </p:sp>
      <p:graphicFrame>
        <p:nvGraphicFramePr>
          <p:cNvPr id="11" name="Object 56">
            <a:extLst>
              <a:ext uri="{FF2B5EF4-FFF2-40B4-BE49-F238E27FC236}">
                <a16:creationId xmlns:a16="http://schemas.microsoft.com/office/drawing/2014/main" id="{3FC7B4DE-691A-492E-AFAB-7A0AFBEB194A}"/>
              </a:ext>
            </a:extLst>
          </p:cNvPr>
          <p:cNvGraphicFramePr>
            <a:graphicFrameLocks noChangeAspect="1"/>
          </p:cNvGraphicFramePr>
          <p:nvPr/>
        </p:nvGraphicFramePr>
        <p:xfrm>
          <a:off x="3456236" y="3836963"/>
          <a:ext cx="1547812" cy="1392237"/>
        </p:xfrm>
        <a:graphic>
          <a:graphicData uri="http://schemas.openxmlformats.org/presentationml/2006/ole">
            <mc:AlternateContent xmlns:mc="http://schemas.openxmlformats.org/markup-compatibility/2006">
              <mc:Choice xmlns:v="urn:schemas-microsoft-com:vml" Requires="v">
                <p:oleObj name="Equation" r:id="rId5" imgW="876240" imgH="787320" progId="Equation.DSMT4">
                  <p:embed/>
                </p:oleObj>
              </mc:Choice>
              <mc:Fallback>
                <p:oleObj name="Equation" r:id="rId5" imgW="876240" imgH="787320" progId="Equation.DSMT4">
                  <p:embed/>
                  <p:pic>
                    <p:nvPicPr>
                      <p:cNvPr id="11" name="Object 56">
                        <a:extLst>
                          <a:ext uri="{FF2B5EF4-FFF2-40B4-BE49-F238E27FC236}">
                            <a16:creationId xmlns:a16="http://schemas.microsoft.com/office/drawing/2014/main" id="{3FC7B4DE-691A-492E-AFAB-7A0AFBEB194A}"/>
                          </a:ext>
                        </a:extLst>
                      </p:cNvPr>
                      <p:cNvPicPr preferRelativeResize="0">
                        <a:picLocks noChangeArrowheads="1"/>
                      </p:cNvPicPr>
                      <p:nvPr/>
                    </p:nvPicPr>
                    <p:blipFill>
                      <a:blip r:embed="rId6"/>
                      <a:srcRect/>
                      <a:stretch>
                        <a:fillRect/>
                      </a:stretch>
                    </p:blipFill>
                    <p:spPr bwMode="auto">
                      <a:xfrm>
                        <a:off x="3456236" y="3836963"/>
                        <a:ext cx="1547812" cy="1392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5674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1586" name="Text Box 2"/>
          <p:cNvSpPr txBox="1">
            <a:spLocks noChangeArrowheads="1"/>
          </p:cNvSpPr>
          <p:nvPr/>
        </p:nvSpPr>
        <p:spPr bwMode="auto">
          <a:xfrm>
            <a:off x="3019425" y="80963"/>
            <a:ext cx="5995988"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graphicFrame>
        <p:nvGraphicFramePr>
          <p:cNvPr id="2371672" name="Group 88"/>
          <p:cNvGraphicFramePr>
            <a:graphicFrameLocks noGrp="1"/>
          </p:cNvGraphicFramePr>
          <p:nvPr>
            <p:ph sz="half" idx="1"/>
            <p:extLst>
              <p:ext uri="{D42A27DB-BD31-4B8C-83A1-F6EECF244321}">
                <p14:modId xmlns:p14="http://schemas.microsoft.com/office/powerpoint/2010/main" val="1510882438"/>
              </p:ext>
            </p:extLst>
          </p:nvPr>
        </p:nvGraphicFramePr>
        <p:xfrm>
          <a:off x="411163" y="409588"/>
          <a:ext cx="8477250" cy="2382838"/>
        </p:xfrm>
        <a:graphic>
          <a:graphicData uri="http://schemas.openxmlformats.org/drawingml/2006/table">
            <a:tbl>
              <a:tblPr/>
              <a:tblGrid>
                <a:gridCol w="1062037">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1155700">
                  <a:extLst>
                    <a:ext uri="{9D8B030D-6E8A-4147-A177-3AD203B41FA5}">
                      <a16:colId xmlns:a16="http://schemas.microsoft.com/office/drawing/2014/main" val="20002"/>
                    </a:ext>
                  </a:extLst>
                </a:gridCol>
                <a:gridCol w="1181100">
                  <a:extLst>
                    <a:ext uri="{9D8B030D-6E8A-4147-A177-3AD203B41FA5}">
                      <a16:colId xmlns:a16="http://schemas.microsoft.com/office/drawing/2014/main" val="20003"/>
                    </a:ext>
                  </a:extLst>
                </a:gridCol>
                <a:gridCol w="1058863">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1058862">
                  <a:extLst>
                    <a:ext uri="{9D8B030D-6E8A-4147-A177-3AD203B41FA5}">
                      <a16:colId xmlns:a16="http://schemas.microsoft.com/office/drawing/2014/main" val="20006"/>
                    </a:ext>
                  </a:extLst>
                </a:gridCol>
                <a:gridCol w="1062038">
                  <a:extLst>
                    <a:ext uri="{9D8B030D-6E8A-4147-A177-3AD203B41FA5}">
                      <a16:colId xmlns:a16="http://schemas.microsoft.com/office/drawing/2014/main" val="20007"/>
                    </a:ext>
                  </a:extLst>
                </a:gridCol>
              </a:tblGrid>
              <a:tr h="434975">
                <a:tc rowSpan="2" gridSpan="2">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a:ln>
                          <a:noFill/>
                        </a:ln>
                        <a:solidFill>
                          <a:schemeClr val="tx1"/>
                        </a:solidFill>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6">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父体－母体基因型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01650">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rgbClr val="FF0000"/>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aa-aa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rowSpan="3">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endParaRPr kumimoji="0" lang="zh-CN" altLang="en-US" sz="2200" b="1" i="0" u="none" strike="noStrike" cap="none" normalizeH="0" baseline="0">
                        <a:ln>
                          <a:noFill/>
                        </a:ln>
                        <a:solidFill>
                          <a:schemeClr val="tx1"/>
                        </a:solidFill>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后代</a:t>
                      </a:r>
                    </a:p>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zh-CN" altLang="en-US" sz="2200" b="1" i="0" u="none" strike="noStrike" cap="none" normalizeH="0" baseline="0">
                          <a:ln>
                            <a:noFill/>
                          </a:ln>
                          <a:solidFill>
                            <a:schemeClr val="tx1"/>
                          </a:solidFill>
                          <a:effectLst/>
                          <a:latin typeface="Arial" charset="0"/>
                          <a:ea typeface="宋体" pitchFamily="2" charset="-122"/>
                        </a:rPr>
                        <a:t>基因型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rgbClr val="FF0000"/>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C4481"/>
                        </a:buClr>
                        <a:buSzTx/>
                        <a:buFontTx/>
                        <a:buNone/>
                        <a:tabLst/>
                      </a:pPr>
                      <a:r>
                        <a:rPr kumimoji="0" lang="en-US" altLang="zh-CN" sz="2200" b="1" i="0" u="none" strike="noStrike" cap="none" normalizeH="0" baseline="0" dirty="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371641" name="Object 57"/>
          <p:cNvGraphicFramePr>
            <a:graphicFrameLocks noGrp="1" noChangeAspect="1"/>
          </p:cNvGraphicFramePr>
          <p:nvPr>
            <p:ph sz="quarter" idx="2"/>
            <p:extLst>
              <p:ext uri="{D42A27DB-BD31-4B8C-83A1-F6EECF244321}">
                <p14:modId xmlns:p14="http://schemas.microsoft.com/office/powerpoint/2010/main" val="520689473"/>
              </p:ext>
            </p:extLst>
          </p:nvPr>
        </p:nvGraphicFramePr>
        <p:xfrm>
          <a:off x="1271588" y="3128963"/>
          <a:ext cx="6615112" cy="1730375"/>
        </p:xfrm>
        <a:graphic>
          <a:graphicData uri="http://schemas.openxmlformats.org/presentationml/2006/ole">
            <mc:AlternateContent xmlns:mc="http://schemas.openxmlformats.org/markup-compatibility/2006">
              <mc:Choice xmlns:v="urn:schemas-microsoft-com:vml" Requires="v">
                <p:oleObj name="Equation" r:id="rId3" imgW="3009600" imgH="787320" progId="Equation.DSMT4">
                  <p:embed/>
                </p:oleObj>
              </mc:Choice>
              <mc:Fallback>
                <p:oleObj name="Equation" r:id="rId3" imgW="3009600" imgH="787320" progId="Equation.DSMT4">
                  <p:embed/>
                  <p:pic>
                    <p:nvPicPr>
                      <p:cNvPr id="2371641" name="Object 57"/>
                      <p:cNvPicPr>
                        <a:picLocks noChangeAspect="1" noChangeArrowheads="1"/>
                      </p:cNvPicPr>
                      <p:nvPr/>
                    </p:nvPicPr>
                    <p:blipFill>
                      <a:blip r:embed="rId4"/>
                      <a:srcRect/>
                      <a:stretch>
                        <a:fillRect/>
                      </a:stretch>
                    </p:blipFill>
                    <p:spPr bwMode="auto">
                      <a:xfrm>
                        <a:off x="1271588" y="3128963"/>
                        <a:ext cx="6615112" cy="173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1663" name="Object 79"/>
          <p:cNvGraphicFramePr>
            <a:graphicFrameLocks noGrp="1" noChangeAspect="1"/>
          </p:cNvGraphicFramePr>
          <p:nvPr>
            <p:ph sz="quarter" idx="3"/>
            <p:extLst>
              <p:ext uri="{D42A27DB-BD31-4B8C-83A1-F6EECF244321}">
                <p14:modId xmlns:p14="http://schemas.microsoft.com/office/powerpoint/2010/main" val="1729651522"/>
              </p:ext>
            </p:extLst>
          </p:nvPr>
        </p:nvGraphicFramePr>
        <p:xfrm>
          <a:off x="2987675" y="5283200"/>
          <a:ext cx="2600325" cy="503238"/>
        </p:xfrm>
        <a:graphic>
          <a:graphicData uri="http://schemas.openxmlformats.org/presentationml/2006/ole">
            <mc:AlternateContent xmlns:mc="http://schemas.openxmlformats.org/markup-compatibility/2006">
              <mc:Choice xmlns:v="urn:schemas-microsoft-com:vml" Requires="v">
                <p:oleObj name="Equation" r:id="rId5" imgW="1180800" imgH="228600" progId="Equation.DSMT4">
                  <p:embed/>
                </p:oleObj>
              </mc:Choice>
              <mc:Fallback>
                <p:oleObj name="Equation" r:id="rId5" imgW="1180800" imgH="228600" progId="Equation.DSMT4">
                  <p:embed/>
                  <p:pic>
                    <p:nvPicPr>
                      <p:cNvPr id="2371663" name="Object 79"/>
                      <p:cNvPicPr>
                        <a:picLocks noChangeAspect="1" noChangeArrowheads="1"/>
                      </p:cNvPicPr>
                      <p:nvPr/>
                    </p:nvPicPr>
                    <p:blipFill>
                      <a:blip r:embed="rId6"/>
                      <a:srcRect/>
                      <a:stretch>
                        <a:fillRect/>
                      </a:stretch>
                    </p:blipFill>
                    <p:spPr bwMode="auto">
                      <a:xfrm>
                        <a:off x="2987675" y="5283200"/>
                        <a:ext cx="26003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55629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71641"/>
                                        </p:tgtEl>
                                        <p:attrNameLst>
                                          <p:attrName>style.visibility</p:attrName>
                                        </p:attrNameLst>
                                      </p:cBhvr>
                                      <p:to>
                                        <p:strVal val="visible"/>
                                      </p:to>
                                    </p:set>
                                    <p:anim calcmode="lin" valueType="num">
                                      <p:cBhvr additive="base">
                                        <p:cTn id="7" dur="500" fill="hold"/>
                                        <p:tgtEl>
                                          <p:spTgt spid="2371641"/>
                                        </p:tgtEl>
                                        <p:attrNameLst>
                                          <p:attrName>ppt_x</p:attrName>
                                        </p:attrNameLst>
                                      </p:cBhvr>
                                      <p:tavLst>
                                        <p:tav tm="0">
                                          <p:val>
                                            <p:strVal val="#ppt_x"/>
                                          </p:val>
                                        </p:tav>
                                        <p:tav tm="100000">
                                          <p:val>
                                            <p:strVal val="#ppt_x"/>
                                          </p:val>
                                        </p:tav>
                                      </p:tavLst>
                                    </p:anim>
                                    <p:anim calcmode="lin" valueType="num">
                                      <p:cBhvr additive="base">
                                        <p:cTn id="8" dur="500" fill="hold"/>
                                        <p:tgtEl>
                                          <p:spTgt spid="23716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71663"/>
                                        </p:tgtEl>
                                        <p:attrNameLst>
                                          <p:attrName>style.visibility</p:attrName>
                                        </p:attrNameLst>
                                      </p:cBhvr>
                                      <p:to>
                                        <p:strVal val="visible"/>
                                      </p:to>
                                    </p:set>
                                    <p:anim calcmode="lin" valueType="num">
                                      <p:cBhvr additive="base">
                                        <p:cTn id="13" dur="500" fill="hold"/>
                                        <p:tgtEl>
                                          <p:spTgt spid="2371663"/>
                                        </p:tgtEl>
                                        <p:attrNameLst>
                                          <p:attrName>ppt_x</p:attrName>
                                        </p:attrNameLst>
                                      </p:cBhvr>
                                      <p:tavLst>
                                        <p:tav tm="0">
                                          <p:val>
                                            <p:strVal val="#ppt_x"/>
                                          </p:val>
                                        </p:tav>
                                        <p:tav tm="100000">
                                          <p:val>
                                            <p:strVal val="#ppt_x"/>
                                          </p:val>
                                        </p:tav>
                                      </p:tavLst>
                                    </p:anim>
                                    <p:anim calcmode="lin" valueType="num">
                                      <p:cBhvr additive="base">
                                        <p:cTn id="14" dur="500" fill="hold"/>
                                        <p:tgtEl>
                                          <p:spTgt spid="2371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1826" name="Text Box 2"/>
          <p:cNvSpPr txBox="1">
            <a:spLocks noChangeArrowheads="1"/>
          </p:cNvSpPr>
          <p:nvPr/>
        </p:nvSpPr>
        <p:spPr bwMode="auto">
          <a:xfrm>
            <a:off x="5111750" y="1309669"/>
            <a:ext cx="3582988" cy="2160588"/>
          </a:xfrm>
          <a:prstGeom prst="rect">
            <a:avLst/>
          </a:prstGeom>
          <a:noFill/>
          <a:ln w="28575">
            <a:solidFill>
              <a:srgbClr val="008000"/>
            </a:solidFill>
            <a:miter lim="800000"/>
            <a:headEnd/>
            <a:tailEnd/>
          </a:ln>
          <a:effectLst/>
        </p:spPr>
        <p:txBody>
          <a:bodyPr>
            <a:spAutoFit/>
          </a:bodyPr>
          <a:lstStyle/>
          <a:p>
            <a:pPr algn="l">
              <a:spcBef>
                <a:spcPct val="50000"/>
              </a:spcBef>
            </a:pPr>
            <a:r>
              <a:rPr lang="zh-CN" altLang="en-US" sz="2400" b="1">
                <a:solidFill>
                  <a:srgbClr val="000099"/>
                </a:solidFill>
                <a:latin typeface="Courier New" pitchFamily="49" charset="0"/>
                <a:ea typeface="黑体" pitchFamily="2" charset="-122"/>
              </a:rPr>
              <a:t>运行结果为</a:t>
            </a:r>
          </a:p>
          <a:p>
            <a:pPr algn="l"/>
            <a:r>
              <a:rPr lang="en-US" altLang="zh-CN">
                <a:ea typeface="宋体" pitchFamily="2" charset="-122"/>
              </a:rPr>
              <a:t> </a:t>
            </a:r>
            <a:r>
              <a:rPr lang="pt-BR" altLang="zh-CN">
                <a:ea typeface="宋体" pitchFamily="2" charset="-122"/>
              </a:rPr>
              <a:t>X =</a:t>
            </a:r>
          </a:p>
          <a:p>
            <a:pPr algn="l"/>
            <a:endParaRPr lang="pt-BR" altLang="zh-CN">
              <a:ea typeface="宋体" pitchFamily="2" charset="-122"/>
            </a:endParaRPr>
          </a:p>
          <a:p>
            <a:pPr algn="l"/>
            <a:r>
              <a:rPr lang="pt-BR" altLang="zh-CN">
                <a:ea typeface="宋体" pitchFamily="2" charset="-122"/>
              </a:rPr>
              <a:t>    1.0000</a:t>
            </a:r>
          </a:p>
          <a:p>
            <a:pPr algn="l"/>
            <a:r>
              <a:rPr lang="pt-BR" altLang="zh-CN">
                <a:ea typeface="宋体" pitchFamily="2" charset="-122"/>
              </a:rPr>
              <a:t>    0.0000</a:t>
            </a:r>
          </a:p>
          <a:p>
            <a:pPr algn="l"/>
            <a:r>
              <a:rPr lang="pt-BR" altLang="zh-CN">
                <a:ea typeface="宋体" pitchFamily="2" charset="-122"/>
              </a:rPr>
              <a:t>         0</a:t>
            </a:r>
            <a:endParaRPr lang="fr-FR" altLang="zh-CN">
              <a:ea typeface="宋体" pitchFamily="2" charset="-122"/>
            </a:endParaRPr>
          </a:p>
        </p:txBody>
      </p:sp>
      <p:sp>
        <p:nvSpPr>
          <p:cNvPr id="2381827" name="Text Box 3"/>
          <p:cNvSpPr txBox="1">
            <a:spLocks noChangeArrowheads="1"/>
          </p:cNvSpPr>
          <p:nvPr/>
        </p:nvSpPr>
        <p:spPr bwMode="auto">
          <a:xfrm>
            <a:off x="1439863" y="1344594"/>
            <a:ext cx="3598862" cy="2800350"/>
          </a:xfrm>
          <a:prstGeom prst="rect">
            <a:avLst/>
          </a:prstGeom>
          <a:noFill/>
          <a:ln w="28575">
            <a:solidFill>
              <a:schemeClr val="tx2"/>
            </a:solidFill>
            <a:miter lim="800000"/>
            <a:headEnd/>
            <a:tailEnd/>
          </a:ln>
          <a:effectLst/>
        </p:spPr>
        <p:txBody>
          <a:bodyPr>
            <a:spAutoFit/>
          </a:bodyPr>
          <a:lstStyle/>
          <a:p>
            <a:pPr algn="l"/>
            <a:r>
              <a:rPr lang="en-US" altLang="zh-CN">
                <a:ea typeface="宋体" pitchFamily="2" charset="-122"/>
              </a:rPr>
              <a:t>clear;</a:t>
            </a:r>
          </a:p>
          <a:p>
            <a:pPr algn="l"/>
            <a:r>
              <a:rPr lang="en-US" altLang="zh-CN">
                <a:ea typeface="宋体" pitchFamily="2" charset="-122"/>
              </a:rPr>
              <a:t>B=[1 1/2 0;0 1/2 0;0 0 0];</a:t>
            </a:r>
          </a:p>
          <a:p>
            <a:pPr algn="l"/>
            <a:r>
              <a:rPr lang="en-US" altLang="zh-CN">
                <a:ea typeface="宋体" pitchFamily="2" charset="-122"/>
              </a:rPr>
              <a:t>X=[0.85;0.15;0];</a:t>
            </a:r>
          </a:p>
          <a:p>
            <a:pPr algn="l"/>
            <a:r>
              <a:rPr lang="en-US" altLang="zh-CN">
                <a:ea typeface="宋体" pitchFamily="2" charset="-122"/>
              </a:rPr>
              <a:t>for i=1:20</a:t>
            </a:r>
          </a:p>
          <a:p>
            <a:pPr algn="l"/>
            <a:r>
              <a:rPr lang="en-US" altLang="zh-CN">
                <a:ea typeface="宋体" pitchFamily="2" charset="-122"/>
              </a:rPr>
              <a:t>      X=B*X;</a:t>
            </a:r>
          </a:p>
          <a:p>
            <a:pPr algn="l"/>
            <a:r>
              <a:rPr lang="en-US" altLang="zh-CN">
                <a:ea typeface="宋体" pitchFamily="2" charset="-122"/>
              </a:rPr>
              <a:t>end</a:t>
            </a:r>
          </a:p>
          <a:p>
            <a:pPr algn="l"/>
            <a:r>
              <a:rPr lang="en-US" altLang="zh-CN">
                <a:ea typeface="宋体" pitchFamily="2" charset="-122"/>
              </a:rPr>
              <a:t>format short;</a:t>
            </a:r>
          </a:p>
          <a:p>
            <a:pPr algn="l"/>
            <a:r>
              <a:rPr lang="en-US" altLang="zh-CN">
                <a:ea typeface="宋体" pitchFamily="2" charset="-122"/>
              </a:rPr>
              <a:t>X</a:t>
            </a:r>
          </a:p>
        </p:txBody>
      </p:sp>
      <p:sp>
        <p:nvSpPr>
          <p:cNvPr id="2381828" name="Text Box 4"/>
          <p:cNvSpPr txBox="1">
            <a:spLocks noChangeArrowheads="1"/>
          </p:cNvSpPr>
          <p:nvPr/>
        </p:nvSpPr>
        <p:spPr bwMode="auto">
          <a:xfrm>
            <a:off x="3019425" y="80963"/>
            <a:ext cx="5995988"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sp>
        <p:nvSpPr>
          <p:cNvPr id="2381829" name="Text Box 5"/>
          <p:cNvSpPr txBox="1">
            <a:spLocks noChangeArrowheads="1"/>
          </p:cNvSpPr>
          <p:nvPr/>
        </p:nvSpPr>
        <p:spPr bwMode="auto">
          <a:xfrm>
            <a:off x="847402" y="404664"/>
            <a:ext cx="8693150" cy="488950"/>
          </a:xfrm>
          <a:prstGeom prst="rect">
            <a:avLst/>
          </a:prstGeom>
          <a:noFill/>
          <a:ln w="12700">
            <a:noFill/>
            <a:miter lim="800000"/>
            <a:headEnd/>
            <a:tailEnd/>
          </a:ln>
          <a:effectLst/>
        </p:spPr>
        <p:txBody>
          <a:bodyPr>
            <a:spAutoFit/>
          </a:bodyPr>
          <a:lstStyle/>
          <a:p>
            <a:pPr algn="l">
              <a:spcBef>
                <a:spcPct val="50000"/>
              </a:spcBef>
            </a:pPr>
            <a:r>
              <a:rPr lang="zh-CN" altLang="en-US" sz="2600" b="1" dirty="0">
                <a:solidFill>
                  <a:schemeClr val="accent2"/>
                </a:solidFill>
                <a:latin typeface="黑体" pitchFamily="2" charset="-122"/>
                <a:ea typeface="黑体" pitchFamily="2" charset="-122"/>
              </a:rPr>
              <a:t>在第二种方式下模拟</a:t>
            </a:r>
            <a:r>
              <a:rPr lang="en-US" altLang="zh-CN" sz="2600" b="1" dirty="0">
                <a:solidFill>
                  <a:schemeClr val="accent2"/>
                </a:solidFill>
                <a:latin typeface="黑体" pitchFamily="2" charset="-122"/>
                <a:ea typeface="黑体" pitchFamily="2" charset="-122"/>
              </a:rPr>
              <a:t>20</a:t>
            </a:r>
            <a:r>
              <a:rPr lang="zh-CN" altLang="en-US" sz="2600" b="1" dirty="0">
                <a:solidFill>
                  <a:schemeClr val="accent2"/>
                </a:solidFill>
                <a:latin typeface="黑体" pitchFamily="2" charset="-122"/>
                <a:ea typeface="黑体" pitchFamily="2" charset="-122"/>
              </a:rPr>
              <a:t>代后该遗传病基因型的分布</a:t>
            </a:r>
          </a:p>
        </p:txBody>
      </p:sp>
      <p:sp>
        <p:nvSpPr>
          <p:cNvPr id="2381830" name="AutoShape 6"/>
          <p:cNvSpPr>
            <a:spLocks noChangeArrowheads="1"/>
          </p:cNvSpPr>
          <p:nvPr/>
        </p:nvSpPr>
        <p:spPr bwMode="auto">
          <a:xfrm>
            <a:off x="0" y="4065569"/>
            <a:ext cx="3627438" cy="2257425"/>
          </a:xfrm>
          <a:prstGeom prst="wedgeEllipseCallout">
            <a:avLst>
              <a:gd name="adj1" fmla="val 99278"/>
              <a:gd name="adj2" fmla="val -129676"/>
            </a:avLst>
          </a:prstGeom>
          <a:gradFill rotWithShape="1">
            <a:gsLst>
              <a:gs pos="0">
                <a:srgbClr val="E0E670"/>
              </a:gs>
              <a:gs pos="100000">
                <a:schemeClr val="bg1"/>
              </a:gs>
            </a:gsLst>
            <a:lin ang="5400000" scaled="1"/>
          </a:gradFill>
          <a:ln w="12700">
            <a:solidFill>
              <a:schemeClr val="tx1"/>
            </a:solidFill>
            <a:miter lim="800000"/>
            <a:headEnd/>
            <a:tailEnd/>
          </a:ln>
          <a:effectLst/>
        </p:spPr>
        <p:txBody>
          <a:bodyPr/>
          <a:lstStyle/>
          <a:p>
            <a:r>
              <a:rPr lang="zh-CN" altLang="en-US" b="1">
                <a:solidFill>
                  <a:schemeClr val="tx2"/>
                </a:solidFill>
                <a:latin typeface="黑体" pitchFamily="2" charset="-122"/>
                <a:ea typeface="黑体" pitchFamily="2" charset="-122"/>
              </a:rPr>
              <a:t>按第二种方式结合，第</a:t>
            </a:r>
            <a:r>
              <a:rPr lang="en-US" altLang="zh-CN" b="1">
                <a:solidFill>
                  <a:schemeClr val="tx2"/>
                </a:solidFill>
                <a:latin typeface="黑体" pitchFamily="2" charset="-122"/>
                <a:ea typeface="黑体" pitchFamily="2" charset="-122"/>
              </a:rPr>
              <a:t>20</a:t>
            </a:r>
            <a:r>
              <a:rPr lang="zh-CN" altLang="en-US" b="1">
                <a:solidFill>
                  <a:schemeClr val="tx2"/>
                </a:solidFill>
                <a:latin typeface="黑体" pitchFamily="2" charset="-122"/>
                <a:ea typeface="黑体" pitchFamily="2" charset="-122"/>
              </a:rPr>
              <a:t>代以后，不但不会出现显性患者，连隐性患者也趋于消失</a:t>
            </a:r>
          </a:p>
        </p:txBody>
      </p:sp>
      <p:sp>
        <p:nvSpPr>
          <p:cNvPr id="2381831" name="AutoShape 7"/>
          <p:cNvSpPr>
            <a:spLocks noChangeArrowheads="1"/>
          </p:cNvSpPr>
          <p:nvPr/>
        </p:nvSpPr>
        <p:spPr bwMode="auto">
          <a:xfrm>
            <a:off x="5565775" y="3724257"/>
            <a:ext cx="3346450" cy="1960562"/>
          </a:xfrm>
          <a:prstGeom prst="wedgeEllipseCallout">
            <a:avLst>
              <a:gd name="adj1" fmla="val -45208"/>
              <a:gd name="adj2" fmla="val -63278"/>
            </a:avLst>
          </a:prstGeom>
          <a:gradFill rotWithShape="1">
            <a:gsLst>
              <a:gs pos="0">
                <a:srgbClr val="E0E670"/>
              </a:gs>
              <a:gs pos="100000">
                <a:schemeClr val="bg1"/>
              </a:gs>
            </a:gsLst>
            <a:lin ang="5400000" scaled="1"/>
          </a:gradFill>
          <a:ln w="12700">
            <a:solidFill>
              <a:schemeClr val="tx1"/>
            </a:solidFill>
            <a:miter lim="800000"/>
            <a:headEnd/>
            <a:tailEnd/>
          </a:ln>
          <a:effectLst/>
        </p:spPr>
        <p:txBody>
          <a:bodyPr/>
          <a:lstStyle/>
          <a:p>
            <a:r>
              <a:rPr lang="zh-CN" altLang="en-US" b="1">
                <a:solidFill>
                  <a:schemeClr val="tx2"/>
                </a:solidFill>
                <a:latin typeface="黑体" pitchFamily="2" charset="-122"/>
                <a:ea typeface="黑体" pitchFamily="2" charset="-122"/>
              </a:rPr>
              <a:t>为避免某些遗传疾病的发生，最好采用一些控制结合的手段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1827"/>
                                        </p:tgtEl>
                                        <p:attrNameLst>
                                          <p:attrName>style.visibility</p:attrName>
                                        </p:attrNameLst>
                                      </p:cBhvr>
                                      <p:to>
                                        <p:strVal val="visible"/>
                                      </p:to>
                                    </p:set>
                                    <p:anim calcmode="lin" valueType="num">
                                      <p:cBhvr additive="base">
                                        <p:cTn id="7" dur="500" fill="hold"/>
                                        <p:tgtEl>
                                          <p:spTgt spid="2381827"/>
                                        </p:tgtEl>
                                        <p:attrNameLst>
                                          <p:attrName>ppt_x</p:attrName>
                                        </p:attrNameLst>
                                      </p:cBhvr>
                                      <p:tavLst>
                                        <p:tav tm="0">
                                          <p:val>
                                            <p:strVal val="#ppt_x"/>
                                          </p:val>
                                        </p:tav>
                                        <p:tav tm="100000">
                                          <p:val>
                                            <p:strVal val="#ppt_x"/>
                                          </p:val>
                                        </p:tav>
                                      </p:tavLst>
                                    </p:anim>
                                    <p:anim calcmode="lin" valueType="num">
                                      <p:cBhvr additive="base">
                                        <p:cTn id="8" dur="500" fill="hold"/>
                                        <p:tgtEl>
                                          <p:spTgt spid="23818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81826"/>
                                        </p:tgtEl>
                                        <p:attrNameLst>
                                          <p:attrName>style.visibility</p:attrName>
                                        </p:attrNameLst>
                                      </p:cBhvr>
                                      <p:to>
                                        <p:strVal val="visible"/>
                                      </p:to>
                                    </p:set>
                                    <p:anim calcmode="lin" valueType="num">
                                      <p:cBhvr additive="base">
                                        <p:cTn id="13" dur="500" fill="hold"/>
                                        <p:tgtEl>
                                          <p:spTgt spid="2381826"/>
                                        </p:tgtEl>
                                        <p:attrNameLst>
                                          <p:attrName>ppt_x</p:attrName>
                                        </p:attrNameLst>
                                      </p:cBhvr>
                                      <p:tavLst>
                                        <p:tav tm="0">
                                          <p:val>
                                            <p:strVal val="#ppt_x"/>
                                          </p:val>
                                        </p:tav>
                                        <p:tav tm="100000">
                                          <p:val>
                                            <p:strVal val="#ppt_x"/>
                                          </p:val>
                                        </p:tav>
                                      </p:tavLst>
                                    </p:anim>
                                    <p:anim calcmode="lin" valueType="num">
                                      <p:cBhvr additive="base">
                                        <p:cTn id="14" dur="500" fill="hold"/>
                                        <p:tgtEl>
                                          <p:spTgt spid="23818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81830"/>
                                        </p:tgtEl>
                                        <p:attrNameLst>
                                          <p:attrName>style.visibility</p:attrName>
                                        </p:attrNameLst>
                                      </p:cBhvr>
                                      <p:to>
                                        <p:strVal val="visible"/>
                                      </p:to>
                                    </p:set>
                                    <p:anim calcmode="lin" valueType="num">
                                      <p:cBhvr additive="base">
                                        <p:cTn id="19" dur="500" fill="hold"/>
                                        <p:tgtEl>
                                          <p:spTgt spid="2381830"/>
                                        </p:tgtEl>
                                        <p:attrNameLst>
                                          <p:attrName>ppt_x</p:attrName>
                                        </p:attrNameLst>
                                      </p:cBhvr>
                                      <p:tavLst>
                                        <p:tav tm="0">
                                          <p:val>
                                            <p:strVal val="#ppt_x"/>
                                          </p:val>
                                        </p:tav>
                                        <p:tav tm="100000">
                                          <p:val>
                                            <p:strVal val="#ppt_x"/>
                                          </p:val>
                                        </p:tav>
                                      </p:tavLst>
                                    </p:anim>
                                    <p:anim calcmode="lin" valueType="num">
                                      <p:cBhvr additive="base">
                                        <p:cTn id="20" dur="500" fill="hold"/>
                                        <p:tgtEl>
                                          <p:spTgt spid="23818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81831"/>
                                        </p:tgtEl>
                                        <p:attrNameLst>
                                          <p:attrName>style.visibility</p:attrName>
                                        </p:attrNameLst>
                                      </p:cBhvr>
                                      <p:to>
                                        <p:strVal val="visible"/>
                                      </p:to>
                                    </p:set>
                                    <p:anim calcmode="lin" valueType="num">
                                      <p:cBhvr additive="base">
                                        <p:cTn id="25" dur="500" fill="hold"/>
                                        <p:tgtEl>
                                          <p:spTgt spid="2381831"/>
                                        </p:tgtEl>
                                        <p:attrNameLst>
                                          <p:attrName>ppt_x</p:attrName>
                                        </p:attrNameLst>
                                      </p:cBhvr>
                                      <p:tavLst>
                                        <p:tav tm="0">
                                          <p:val>
                                            <p:strVal val="#ppt_x"/>
                                          </p:val>
                                        </p:tav>
                                        <p:tav tm="100000">
                                          <p:val>
                                            <p:strVal val="#ppt_x"/>
                                          </p:val>
                                        </p:tav>
                                      </p:tavLst>
                                    </p:anim>
                                    <p:anim calcmode="lin" valueType="num">
                                      <p:cBhvr additive="base">
                                        <p:cTn id="26" dur="500" fill="hold"/>
                                        <p:tgtEl>
                                          <p:spTgt spid="2381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1826" grpId="0" animBg="1"/>
      <p:bldP spid="2381827" grpId="0" animBg="1"/>
      <p:bldP spid="2381830" grpId="0" animBg="1"/>
      <p:bldP spid="2381831"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3874" name="Text Box 2"/>
          <p:cNvSpPr txBox="1">
            <a:spLocks noChangeArrowheads="1"/>
          </p:cNvSpPr>
          <p:nvPr/>
        </p:nvSpPr>
        <p:spPr bwMode="auto">
          <a:xfrm>
            <a:off x="5111750" y="1138253"/>
            <a:ext cx="3582988" cy="4505325"/>
          </a:xfrm>
          <a:prstGeom prst="rect">
            <a:avLst/>
          </a:prstGeom>
          <a:noFill/>
          <a:ln w="28575">
            <a:solidFill>
              <a:srgbClr val="008000"/>
            </a:solidFill>
            <a:miter lim="800000"/>
            <a:headEnd/>
            <a:tailEnd/>
          </a:ln>
          <a:effectLst/>
        </p:spPr>
        <p:txBody>
          <a:bodyPr>
            <a:spAutoFit/>
          </a:bodyPr>
          <a:lstStyle/>
          <a:p>
            <a:pPr algn="l">
              <a:spcBef>
                <a:spcPct val="50000"/>
              </a:spcBef>
            </a:pPr>
            <a:r>
              <a:rPr lang="zh-CN" altLang="en-US" sz="2400" b="1" dirty="0">
                <a:solidFill>
                  <a:srgbClr val="000099"/>
                </a:solidFill>
                <a:latin typeface="Courier New" pitchFamily="49" charset="0"/>
                <a:ea typeface="黑体" pitchFamily="2" charset="-122"/>
              </a:rPr>
              <a:t>运行结果为</a:t>
            </a:r>
          </a:p>
          <a:p>
            <a:pPr algn="l"/>
            <a:r>
              <a:rPr lang="en-US" altLang="zh-CN" dirty="0">
                <a:ea typeface="宋体" pitchFamily="2" charset="-122"/>
              </a:rPr>
              <a:t> </a:t>
            </a:r>
            <a:r>
              <a:rPr lang="pt-BR" altLang="zh-CN" dirty="0">
                <a:ea typeface="宋体" pitchFamily="2" charset="-122"/>
              </a:rPr>
              <a:t>P =</a:t>
            </a:r>
          </a:p>
          <a:p>
            <a:pPr algn="l"/>
            <a:endParaRPr lang="pt-BR" altLang="zh-CN" dirty="0">
              <a:ea typeface="宋体" pitchFamily="2" charset="-122"/>
            </a:endParaRPr>
          </a:p>
          <a:p>
            <a:pPr algn="l"/>
            <a:r>
              <a:rPr lang="pt-BR" altLang="zh-CN" dirty="0">
                <a:ea typeface="宋体" pitchFamily="2" charset="-122"/>
              </a:rPr>
              <a:t>    1.0000     0       -0.4082</a:t>
            </a:r>
          </a:p>
          <a:p>
            <a:pPr algn="l"/>
            <a:r>
              <a:rPr lang="pt-BR" altLang="zh-CN" dirty="0">
                <a:ea typeface="宋体" pitchFamily="2" charset="-122"/>
              </a:rPr>
              <a:t>         0         0        0.8165</a:t>
            </a:r>
          </a:p>
          <a:p>
            <a:pPr algn="l"/>
            <a:r>
              <a:rPr lang="pt-BR" altLang="zh-CN" dirty="0">
                <a:ea typeface="宋体" pitchFamily="2" charset="-122"/>
              </a:rPr>
              <a:t>         0    1.0000   -0.4082</a:t>
            </a:r>
          </a:p>
          <a:p>
            <a:pPr algn="l"/>
            <a:endParaRPr lang="pt-BR" altLang="zh-CN" dirty="0">
              <a:ea typeface="宋体" pitchFamily="2" charset="-122"/>
            </a:endParaRPr>
          </a:p>
          <a:p>
            <a:pPr algn="l"/>
            <a:endParaRPr lang="pt-BR" altLang="zh-CN" dirty="0">
              <a:ea typeface="宋体" pitchFamily="2" charset="-122"/>
            </a:endParaRPr>
          </a:p>
          <a:p>
            <a:pPr algn="l"/>
            <a:r>
              <a:rPr lang="pt-BR" altLang="zh-CN" dirty="0">
                <a:ea typeface="宋体" pitchFamily="2" charset="-122"/>
              </a:rPr>
              <a:t>T =</a:t>
            </a:r>
          </a:p>
          <a:p>
            <a:pPr algn="l"/>
            <a:endParaRPr lang="pt-BR" altLang="zh-CN" dirty="0">
              <a:ea typeface="宋体" pitchFamily="2" charset="-122"/>
            </a:endParaRPr>
          </a:p>
          <a:p>
            <a:pPr algn="l"/>
            <a:r>
              <a:rPr lang="pt-BR" altLang="zh-CN" dirty="0">
                <a:ea typeface="宋体" pitchFamily="2" charset="-122"/>
              </a:rPr>
              <a:t>    1.0000         0           0</a:t>
            </a:r>
          </a:p>
          <a:p>
            <a:pPr algn="l"/>
            <a:r>
              <a:rPr lang="pt-BR" altLang="zh-CN" dirty="0">
                <a:ea typeface="宋体" pitchFamily="2" charset="-122"/>
              </a:rPr>
              <a:t>         0      1.0000         0</a:t>
            </a:r>
          </a:p>
          <a:p>
            <a:pPr algn="l"/>
            <a:r>
              <a:rPr lang="pt-BR" altLang="zh-CN" dirty="0">
                <a:ea typeface="宋体" pitchFamily="2" charset="-122"/>
              </a:rPr>
              <a:t>         0             0      0.5000</a:t>
            </a:r>
          </a:p>
        </p:txBody>
      </p:sp>
      <p:sp>
        <p:nvSpPr>
          <p:cNvPr id="2383875" name="Text Box 3"/>
          <p:cNvSpPr txBox="1">
            <a:spLocks noChangeArrowheads="1"/>
          </p:cNvSpPr>
          <p:nvPr/>
        </p:nvSpPr>
        <p:spPr bwMode="auto">
          <a:xfrm>
            <a:off x="714348" y="1173178"/>
            <a:ext cx="3598863" cy="790575"/>
          </a:xfrm>
          <a:prstGeom prst="rect">
            <a:avLst/>
          </a:prstGeom>
          <a:noFill/>
          <a:ln w="28575">
            <a:solidFill>
              <a:schemeClr val="tx2"/>
            </a:solidFill>
            <a:miter lim="800000"/>
            <a:headEnd/>
            <a:tailEnd/>
          </a:ln>
          <a:effectLst/>
        </p:spPr>
        <p:txBody>
          <a:bodyPr>
            <a:spAutoFit/>
          </a:bodyPr>
          <a:lstStyle/>
          <a:p>
            <a:pPr algn="l"/>
            <a:r>
              <a:rPr lang="en-US" altLang="zh-CN">
                <a:ea typeface="宋体" pitchFamily="2" charset="-122"/>
              </a:rPr>
              <a:t>A=[1 1/4 0;0 1/2 0;0 1/4 1];</a:t>
            </a:r>
          </a:p>
          <a:p>
            <a:pPr algn="l"/>
            <a:r>
              <a:rPr lang="en-US" altLang="zh-CN">
                <a:ea typeface="宋体" pitchFamily="2" charset="-122"/>
              </a:rPr>
              <a:t>[P T]=eig(A)</a:t>
            </a:r>
          </a:p>
        </p:txBody>
      </p:sp>
      <p:sp>
        <p:nvSpPr>
          <p:cNvPr id="2383876" name="Text Box 4"/>
          <p:cNvSpPr txBox="1">
            <a:spLocks noChangeArrowheads="1"/>
          </p:cNvSpPr>
          <p:nvPr/>
        </p:nvSpPr>
        <p:spPr bwMode="auto">
          <a:xfrm>
            <a:off x="3019425" y="80963"/>
            <a:ext cx="5995988"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sp>
        <p:nvSpPr>
          <p:cNvPr id="2383877" name="Text Box 5"/>
          <p:cNvSpPr txBox="1">
            <a:spLocks noChangeArrowheads="1"/>
          </p:cNvSpPr>
          <p:nvPr/>
        </p:nvSpPr>
        <p:spPr bwMode="auto">
          <a:xfrm>
            <a:off x="0" y="457216"/>
            <a:ext cx="9144000" cy="492443"/>
          </a:xfrm>
          <a:prstGeom prst="rect">
            <a:avLst/>
          </a:prstGeom>
          <a:noFill/>
          <a:ln w="12700">
            <a:noFill/>
            <a:miter lim="800000"/>
            <a:headEnd/>
            <a:tailEnd/>
          </a:ln>
          <a:effectLst/>
        </p:spPr>
        <p:txBody>
          <a:bodyPr wrap="square">
            <a:spAutoFit/>
          </a:bodyPr>
          <a:lstStyle/>
          <a:p>
            <a:pPr algn="l">
              <a:spcBef>
                <a:spcPct val="50000"/>
              </a:spcBef>
            </a:pPr>
            <a:r>
              <a:rPr lang="zh-CN" altLang="en-US" sz="2600" b="1" dirty="0">
                <a:solidFill>
                  <a:schemeClr val="accent2"/>
                </a:solidFill>
                <a:latin typeface="黑体" pitchFamily="2" charset="-122"/>
                <a:ea typeface="黑体" pitchFamily="2" charset="-122"/>
              </a:rPr>
              <a:t>（</a:t>
            </a:r>
            <a:r>
              <a:rPr lang="en-US" altLang="zh-CN" sz="2600" b="1" dirty="0">
                <a:solidFill>
                  <a:schemeClr val="accent2"/>
                </a:solidFill>
                <a:latin typeface="黑体" pitchFamily="2" charset="-122"/>
                <a:ea typeface="黑体" pitchFamily="2" charset="-122"/>
              </a:rPr>
              <a:t>3</a:t>
            </a:r>
            <a:r>
              <a:rPr lang="zh-CN" altLang="en-US" sz="2600" b="1" dirty="0">
                <a:solidFill>
                  <a:schemeClr val="accent2"/>
                </a:solidFill>
                <a:latin typeface="黑体" pitchFamily="2" charset="-122"/>
                <a:ea typeface="黑体" pitchFamily="2" charset="-122"/>
              </a:rPr>
              <a:t>）用特征值和特征向量及相似对角矩阵理论作进一步分析</a:t>
            </a:r>
          </a:p>
        </p:txBody>
      </p:sp>
      <p:sp>
        <p:nvSpPr>
          <p:cNvPr id="2383880" name="Text Box 8"/>
          <p:cNvSpPr txBox="1">
            <a:spLocks noChangeArrowheads="1"/>
          </p:cNvSpPr>
          <p:nvPr/>
        </p:nvSpPr>
        <p:spPr bwMode="auto">
          <a:xfrm>
            <a:off x="196850" y="2357453"/>
            <a:ext cx="4165600" cy="427038"/>
          </a:xfrm>
          <a:prstGeom prst="rect">
            <a:avLst/>
          </a:prstGeom>
          <a:noFill/>
          <a:ln w="12700">
            <a:noFill/>
            <a:miter lim="800000"/>
            <a:headEnd/>
            <a:tailEnd/>
          </a:ln>
          <a:effectLst/>
        </p:spPr>
        <p:txBody>
          <a:bodyPr>
            <a:spAutoFit/>
          </a:bodyPr>
          <a:lstStyle/>
          <a:p>
            <a:pPr>
              <a:spcBef>
                <a:spcPct val="50000"/>
              </a:spcBef>
              <a:buFont typeface="Wingdings" pitchFamily="2" charset="2"/>
              <a:buChar char="u"/>
            </a:pPr>
            <a:r>
              <a:rPr lang="zh-CN" altLang="en-US" b="1">
                <a:solidFill>
                  <a:schemeClr val="tx2"/>
                </a:solidFill>
                <a:latin typeface="黑体" pitchFamily="2" charset="-122"/>
                <a:ea typeface="黑体" pitchFamily="2" charset="-122"/>
              </a:rPr>
              <a:t>三个特征值为：</a:t>
            </a:r>
            <a:r>
              <a:rPr lang="en-US" altLang="zh-CN" b="1">
                <a:solidFill>
                  <a:schemeClr val="tx2"/>
                </a:solidFill>
                <a:latin typeface="黑体" pitchFamily="2" charset="-122"/>
                <a:ea typeface="黑体" pitchFamily="2" charset="-122"/>
              </a:rPr>
              <a:t>1</a:t>
            </a:r>
            <a:r>
              <a:rPr lang="zh-CN" altLang="en-US" b="1">
                <a:solidFill>
                  <a:schemeClr val="tx2"/>
                </a:solidFill>
                <a:latin typeface="黑体" pitchFamily="2" charset="-122"/>
                <a:ea typeface="黑体" pitchFamily="2" charset="-122"/>
              </a:rPr>
              <a:t>，</a:t>
            </a:r>
            <a:r>
              <a:rPr lang="en-US" altLang="zh-CN" b="1">
                <a:solidFill>
                  <a:schemeClr val="tx2"/>
                </a:solidFill>
                <a:latin typeface="黑体" pitchFamily="2" charset="-122"/>
                <a:ea typeface="黑体" pitchFamily="2" charset="-122"/>
              </a:rPr>
              <a:t>1</a:t>
            </a:r>
            <a:r>
              <a:rPr lang="zh-CN" altLang="en-US" b="1">
                <a:solidFill>
                  <a:schemeClr val="tx2"/>
                </a:solidFill>
                <a:latin typeface="黑体" pitchFamily="2" charset="-122"/>
                <a:ea typeface="黑体" pitchFamily="2" charset="-122"/>
              </a:rPr>
              <a:t>，</a:t>
            </a:r>
            <a:r>
              <a:rPr lang="en-US" altLang="zh-CN" b="1">
                <a:solidFill>
                  <a:schemeClr val="tx2"/>
                </a:solidFill>
                <a:latin typeface="黑体" pitchFamily="2" charset="-122"/>
                <a:ea typeface="黑体" pitchFamily="2" charset="-122"/>
              </a:rPr>
              <a:t>0.5</a:t>
            </a:r>
          </a:p>
        </p:txBody>
      </p:sp>
      <p:sp>
        <p:nvSpPr>
          <p:cNvPr id="2383881" name="Text Box 9"/>
          <p:cNvSpPr txBox="1">
            <a:spLocks noChangeArrowheads="1"/>
          </p:cNvSpPr>
          <p:nvPr/>
        </p:nvSpPr>
        <p:spPr bwMode="auto">
          <a:xfrm>
            <a:off x="449263" y="3073416"/>
            <a:ext cx="5049837" cy="1433512"/>
          </a:xfrm>
          <a:prstGeom prst="rect">
            <a:avLst/>
          </a:prstGeom>
          <a:noFill/>
          <a:ln w="12700">
            <a:noFill/>
            <a:miter lim="800000"/>
            <a:headEnd/>
            <a:tailEnd/>
          </a:ln>
          <a:effectLst/>
        </p:spPr>
        <p:txBody>
          <a:bodyPr>
            <a:spAutoFit/>
          </a:bodyPr>
          <a:lstStyle/>
          <a:p>
            <a:pPr algn="l">
              <a:spcBef>
                <a:spcPct val="50000"/>
              </a:spcBef>
              <a:buFont typeface="Wingdings" pitchFamily="2" charset="2"/>
              <a:buChar char="u"/>
            </a:pPr>
            <a:r>
              <a:rPr lang="zh-CN" altLang="en-US" b="1">
                <a:latin typeface="黑体" pitchFamily="2" charset="-122"/>
                <a:ea typeface="黑体" pitchFamily="2" charset="-122"/>
              </a:rPr>
              <a:t>三个特征向量为</a:t>
            </a:r>
            <a:r>
              <a:rPr lang="en-US" altLang="zh-CN" b="1">
                <a:latin typeface="黑体" pitchFamily="2" charset="-122"/>
                <a:ea typeface="黑体" pitchFamily="2" charset="-122"/>
                <a:sym typeface="Wingdings" pitchFamily="2" charset="2"/>
              </a:rPr>
              <a:t>(1 0 0)</a:t>
            </a:r>
            <a:r>
              <a:rPr lang="en-US" altLang="zh-CN" b="1">
                <a:latin typeface="Arial"/>
                <a:ea typeface="黑体" pitchFamily="2" charset="-122"/>
                <a:sym typeface="Wingdings" pitchFamily="2" charset="2"/>
              </a:rPr>
              <a:t>’</a:t>
            </a:r>
            <a:r>
              <a:rPr lang="en-US" altLang="zh-CN" b="1">
                <a:latin typeface="黑体" pitchFamily="2" charset="-122"/>
                <a:ea typeface="黑体" pitchFamily="2" charset="-122"/>
                <a:sym typeface="Wingdings" pitchFamily="2" charset="2"/>
              </a:rPr>
              <a:t>, (0 0 1)</a:t>
            </a:r>
            <a:r>
              <a:rPr lang="en-US" altLang="zh-CN" b="1">
                <a:latin typeface="Arial"/>
                <a:ea typeface="黑体" pitchFamily="2" charset="-122"/>
                <a:sym typeface="Wingdings" pitchFamily="2" charset="2"/>
              </a:rPr>
              <a:t>’</a:t>
            </a:r>
            <a:r>
              <a:rPr lang="en-US" altLang="zh-CN" b="1">
                <a:latin typeface="黑体" pitchFamily="2" charset="-122"/>
                <a:ea typeface="黑体" pitchFamily="2" charset="-122"/>
                <a:sym typeface="Wingdings" pitchFamily="2" charset="2"/>
              </a:rPr>
              <a:t>, </a:t>
            </a:r>
          </a:p>
          <a:p>
            <a:pPr algn="l">
              <a:spcBef>
                <a:spcPct val="50000"/>
              </a:spcBef>
              <a:buFont typeface="Wingdings" pitchFamily="2" charset="2"/>
              <a:buNone/>
            </a:pPr>
            <a:r>
              <a:rPr lang="en-US" altLang="zh-CN" b="1">
                <a:latin typeface="黑体" pitchFamily="2" charset="-122"/>
                <a:ea typeface="黑体" pitchFamily="2" charset="-122"/>
                <a:sym typeface="Wingdings" pitchFamily="2" charset="2"/>
              </a:rPr>
              <a:t> (-0.4082</a:t>
            </a:r>
            <a:r>
              <a:rPr lang="zh-CN" altLang="en-US" b="1">
                <a:latin typeface="黑体" pitchFamily="2" charset="-122"/>
                <a:ea typeface="黑体" pitchFamily="2" charset="-122"/>
              </a:rPr>
              <a:t>，</a:t>
            </a:r>
            <a:r>
              <a:rPr lang="en-US" altLang="zh-CN" b="1">
                <a:latin typeface="黑体" pitchFamily="2" charset="-122"/>
                <a:ea typeface="黑体" pitchFamily="2" charset="-122"/>
              </a:rPr>
              <a:t>0.8165,-0.4082)</a:t>
            </a:r>
            <a:r>
              <a:rPr lang="en-US" altLang="zh-CN" b="1">
                <a:latin typeface="Arial"/>
                <a:ea typeface="黑体" pitchFamily="2" charset="-122"/>
              </a:rPr>
              <a:t>’</a:t>
            </a:r>
            <a:endParaRPr lang="en-US" altLang="zh-CN" b="1">
              <a:latin typeface="黑体" pitchFamily="2" charset="-122"/>
              <a:ea typeface="黑体" pitchFamily="2" charset="-122"/>
            </a:endParaRPr>
          </a:p>
          <a:p>
            <a:pPr>
              <a:spcBef>
                <a:spcPct val="50000"/>
              </a:spcBef>
              <a:buFont typeface="Wingdings" pitchFamily="2" charset="2"/>
              <a:buNone/>
            </a:pPr>
            <a:r>
              <a:rPr lang="en-US" altLang="zh-CN" b="1">
                <a:solidFill>
                  <a:schemeClr val="tx2"/>
                </a:solidFill>
                <a:latin typeface="Arial"/>
                <a:ea typeface="黑体" pitchFamily="2" charset="-122"/>
              </a:rPr>
              <a:t>——</a:t>
            </a:r>
            <a:r>
              <a:rPr lang="zh-CN" altLang="en-US" b="1">
                <a:solidFill>
                  <a:schemeClr val="tx2"/>
                </a:solidFill>
                <a:latin typeface="黑体" pitchFamily="2" charset="-122"/>
                <a:ea typeface="黑体" pitchFamily="2" charset="-122"/>
              </a:rPr>
              <a:t>线性无关，故</a:t>
            </a:r>
            <a:r>
              <a:rPr lang="en-US" altLang="zh-CN" b="1">
                <a:solidFill>
                  <a:schemeClr val="tx2"/>
                </a:solidFill>
                <a:latin typeface="黑体" pitchFamily="2" charset="-122"/>
                <a:ea typeface="黑体" pitchFamily="2" charset="-122"/>
              </a:rPr>
              <a:t>A</a:t>
            </a:r>
            <a:r>
              <a:rPr lang="zh-CN" altLang="en-US" b="1">
                <a:solidFill>
                  <a:schemeClr val="tx2"/>
                </a:solidFill>
                <a:latin typeface="黑体" pitchFamily="2" charset="-122"/>
                <a:ea typeface="黑体" pitchFamily="2" charset="-122"/>
              </a:rPr>
              <a:t>可对角化</a:t>
            </a:r>
          </a:p>
        </p:txBody>
      </p:sp>
      <p:graphicFrame>
        <p:nvGraphicFramePr>
          <p:cNvPr id="2383882" name="Object 10"/>
          <p:cNvGraphicFramePr>
            <a:graphicFrameLocks noGrp="1" noChangeAspect="1"/>
          </p:cNvGraphicFramePr>
          <p:nvPr>
            <p:ph sz="quarter" idx="3"/>
            <p:extLst>
              <p:ext uri="{D42A27DB-BD31-4B8C-83A1-F6EECF244321}">
                <p14:modId xmlns:p14="http://schemas.microsoft.com/office/powerpoint/2010/main" val="158611527"/>
              </p:ext>
            </p:extLst>
          </p:nvPr>
        </p:nvGraphicFramePr>
        <p:xfrm>
          <a:off x="683568" y="4509120"/>
          <a:ext cx="3759120" cy="964800"/>
        </p:xfrm>
        <a:graphic>
          <a:graphicData uri="http://schemas.openxmlformats.org/presentationml/2006/ole">
            <mc:AlternateContent xmlns:mc="http://schemas.openxmlformats.org/markup-compatibility/2006">
              <mc:Choice xmlns:v="urn:schemas-microsoft-com:vml" Requires="v">
                <p:oleObj name="Equation" r:id="rId3" imgW="1879560" imgH="482400" progId="Equation.DSMT4">
                  <p:embed/>
                </p:oleObj>
              </mc:Choice>
              <mc:Fallback>
                <p:oleObj name="Equation" r:id="rId3" imgW="1879560" imgH="482400" progId="Equation.DSMT4">
                  <p:embed/>
                  <p:pic>
                    <p:nvPicPr>
                      <p:cNvPr id="0" name="Picture 2"/>
                      <p:cNvPicPr>
                        <a:picLocks noChangeAspect="1" noChangeArrowheads="1"/>
                      </p:cNvPicPr>
                      <p:nvPr/>
                    </p:nvPicPr>
                    <p:blipFill>
                      <a:blip r:embed="rId4"/>
                      <a:srcRect/>
                      <a:stretch>
                        <a:fillRect/>
                      </a:stretch>
                    </p:blipFill>
                    <p:spPr bwMode="auto">
                      <a:xfrm>
                        <a:off x="683568" y="4509120"/>
                        <a:ext cx="3759120" cy="96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9">
            <a:extLst>
              <a:ext uri="{FF2B5EF4-FFF2-40B4-BE49-F238E27FC236}">
                <a16:creationId xmlns:a16="http://schemas.microsoft.com/office/drawing/2014/main" id="{E90796C1-B60B-4B81-9B4B-1D3D5AB89A5B}"/>
              </a:ext>
            </a:extLst>
          </p:cNvPr>
          <p:cNvGraphicFramePr>
            <a:graphicFrameLocks noChangeAspect="1"/>
          </p:cNvGraphicFramePr>
          <p:nvPr>
            <p:extLst>
              <p:ext uri="{D42A27DB-BD31-4B8C-83A1-F6EECF244321}">
                <p14:modId xmlns:p14="http://schemas.microsoft.com/office/powerpoint/2010/main" val="1242206633"/>
              </p:ext>
            </p:extLst>
          </p:nvPr>
        </p:nvGraphicFramePr>
        <p:xfrm>
          <a:off x="1187624" y="5890220"/>
          <a:ext cx="2012950" cy="419100"/>
        </p:xfrm>
        <a:graphic>
          <a:graphicData uri="http://schemas.openxmlformats.org/presentationml/2006/ole">
            <mc:AlternateContent xmlns:mc="http://schemas.openxmlformats.org/markup-compatibility/2006">
              <mc:Choice xmlns:v="urn:schemas-microsoft-com:vml" Requires="v">
                <p:oleObj name="Equation" r:id="rId5" imgW="914400" imgH="190440" progId="Equation.DSMT4">
                  <p:embed/>
                </p:oleObj>
              </mc:Choice>
              <mc:Fallback>
                <p:oleObj name="Equation" r:id="rId5" imgW="914400" imgH="190440" progId="Equation.DSMT4">
                  <p:embed/>
                  <p:pic>
                    <p:nvPicPr>
                      <p:cNvPr id="2371663" name="Object 79"/>
                      <p:cNvPicPr>
                        <a:picLocks noChangeAspect="1" noChangeArrowheads="1"/>
                      </p:cNvPicPr>
                      <p:nvPr/>
                    </p:nvPicPr>
                    <p:blipFill>
                      <a:blip r:embed="rId6"/>
                      <a:srcRect/>
                      <a:stretch>
                        <a:fillRect/>
                      </a:stretch>
                    </p:blipFill>
                    <p:spPr bwMode="auto">
                      <a:xfrm>
                        <a:off x="1187624" y="5890220"/>
                        <a:ext cx="20129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3875"/>
                                        </p:tgtEl>
                                        <p:attrNameLst>
                                          <p:attrName>style.visibility</p:attrName>
                                        </p:attrNameLst>
                                      </p:cBhvr>
                                      <p:to>
                                        <p:strVal val="visible"/>
                                      </p:to>
                                    </p:set>
                                    <p:anim calcmode="lin" valueType="num">
                                      <p:cBhvr additive="base">
                                        <p:cTn id="7" dur="500" fill="hold"/>
                                        <p:tgtEl>
                                          <p:spTgt spid="2383875"/>
                                        </p:tgtEl>
                                        <p:attrNameLst>
                                          <p:attrName>ppt_x</p:attrName>
                                        </p:attrNameLst>
                                      </p:cBhvr>
                                      <p:tavLst>
                                        <p:tav tm="0">
                                          <p:val>
                                            <p:strVal val="#ppt_x"/>
                                          </p:val>
                                        </p:tav>
                                        <p:tav tm="100000">
                                          <p:val>
                                            <p:strVal val="#ppt_x"/>
                                          </p:val>
                                        </p:tav>
                                      </p:tavLst>
                                    </p:anim>
                                    <p:anim calcmode="lin" valueType="num">
                                      <p:cBhvr additive="base">
                                        <p:cTn id="8" dur="500" fill="hold"/>
                                        <p:tgtEl>
                                          <p:spTgt spid="23838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83874"/>
                                        </p:tgtEl>
                                        <p:attrNameLst>
                                          <p:attrName>style.visibility</p:attrName>
                                        </p:attrNameLst>
                                      </p:cBhvr>
                                      <p:to>
                                        <p:strVal val="visible"/>
                                      </p:to>
                                    </p:set>
                                    <p:anim calcmode="lin" valueType="num">
                                      <p:cBhvr additive="base">
                                        <p:cTn id="13" dur="500" fill="hold"/>
                                        <p:tgtEl>
                                          <p:spTgt spid="2383874"/>
                                        </p:tgtEl>
                                        <p:attrNameLst>
                                          <p:attrName>ppt_x</p:attrName>
                                        </p:attrNameLst>
                                      </p:cBhvr>
                                      <p:tavLst>
                                        <p:tav tm="0">
                                          <p:val>
                                            <p:strVal val="#ppt_x"/>
                                          </p:val>
                                        </p:tav>
                                        <p:tav tm="100000">
                                          <p:val>
                                            <p:strVal val="#ppt_x"/>
                                          </p:val>
                                        </p:tav>
                                      </p:tavLst>
                                    </p:anim>
                                    <p:anim calcmode="lin" valueType="num">
                                      <p:cBhvr additive="base">
                                        <p:cTn id="14" dur="500" fill="hold"/>
                                        <p:tgtEl>
                                          <p:spTgt spid="23838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83880"/>
                                        </p:tgtEl>
                                        <p:attrNameLst>
                                          <p:attrName>style.visibility</p:attrName>
                                        </p:attrNameLst>
                                      </p:cBhvr>
                                      <p:to>
                                        <p:strVal val="visible"/>
                                      </p:to>
                                    </p:set>
                                    <p:anim calcmode="lin" valueType="num">
                                      <p:cBhvr additive="base">
                                        <p:cTn id="19" dur="500" fill="hold"/>
                                        <p:tgtEl>
                                          <p:spTgt spid="2383880"/>
                                        </p:tgtEl>
                                        <p:attrNameLst>
                                          <p:attrName>ppt_x</p:attrName>
                                        </p:attrNameLst>
                                      </p:cBhvr>
                                      <p:tavLst>
                                        <p:tav tm="0">
                                          <p:val>
                                            <p:strVal val="#ppt_x"/>
                                          </p:val>
                                        </p:tav>
                                        <p:tav tm="100000">
                                          <p:val>
                                            <p:strVal val="#ppt_x"/>
                                          </p:val>
                                        </p:tav>
                                      </p:tavLst>
                                    </p:anim>
                                    <p:anim calcmode="lin" valueType="num">
                                      <p:cBhvr additive="base">
                                        <p:cTn id="20" dur="500" fill="hold"/>
                                        <p:tgtEl>
                                          <p:spTgt spid="23838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83881"/>
                                        </p:tgtEl>
                                        <p:attrNameLst>
                                          <p:attrName>style.visibility</p:attrName>
                                        </p:attrNameLst>
                                      </p:cBhvr>
                                      <p:to>
                                        <p:strVal val="visible"/>
                                      </p:to>
                                    </p:set>
                                    <p:anim calcmode="lin" valueType="num">
                                      <p:cBhvr additive="base">
                                        <p:cTn id="25" dur="500" fill="hold"/>
                                        <p:tgtEl>
                                          <p:spTgt spid="2383881"/>
                                        </p:tgtEl>
                                        <p:attrNameLst>
                                          <p:attrName>ppt_x</p:attrName>
                                        </p:attrNameLst>
                                      </p:cBhvr>
                                      <p:tavLst>
                                        <p:tav tm="0">
                                          <p:val>
                                            <p:strVal val="#ppt_x"/>
                                          </p:val>
                                        </p:tav>
                                        <p:tav tm="100000">
                                          <p:val>
                                            <p:strVal val="#ppt_x"/>
                                          </p:val>
                                        </p:tav>
                                      </p:tavLst>
                                    </p:anim>
                                    <p:anim calcmode="lin" valueType="num">
                                      <p:cBhvr additive="base">
                                        <p:cTn id="26" dur="500" fill="hold"/>
                                        <p:tgtEl>
                                          <p:spTgt spid="238388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83882"/>
                                        </p:tgtEl>
                                        <p:attrNameLst>
                                          <p:attrName>style.visibility</p:attrName>
                                        </p:attrNameLst>
                                      </p:cBhvr>
                                      <p:to>
                                        <p:strVal val="visible"/>
                                      </p:to>
                                    </p:set>
                                    <p:anim calcmode="lin" valueType="num">
                                      <p:cBhvr additive="base">
                                        <p:cTn id="31" dur="500" fill="hold"/>
                                        <p:tgtEl>
                                          <p:spTgt spid="2383882"/>
                                        </p:tgtEl>
                                        <p:attrNameLst>
                                          <p:attrName>ppt_x</p:attrName>
                                        </p:attrNameLst>
                                      </p:cBhvr>
                                      <p:tavLst>
                                        <p:tav tm="0">
                                          <p:val>
                                            <p:strVal val="#ppt_x"/>
                                          </p:val>
                                        </p:tav>
                                        <p:tav tm="100000">
                                          <p:val>
                                            <p:strVal val="#ppt_x"/>
                                          </p:val>
                                        </p:tav>
                                      </p:tavLst>
                                    </p:anim>
                                    <p:anim calcmode="lin" valueType="num">
                                      <p:cBhvr additive="base">
                                        <p:cTn id="32" dur="500" fill="hold"/>
                                        <p:tgtEl>
                                          <p:spTgt spid="238388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3874" grpId="0" animBg="1"/>
      <p:bldP spid="2383875" grpId="0" animBg="1"/>
      <p:bldP spid="2383880" grpId="0"/>
      <p:bldP spid="2383881"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22" name="Text Box 2"/>
          <p:cNvSpPr txBox="1">
            <a:spLocks noChangeArrowheads="1"/>
          </p:cNvSpPr>
          <p:nvPr/>
        </p:nvSpPr>
        <p:spPr bwMode="auto">
          <a:xfrm>
            <a:off x="787400" y="3140098"/>
            <a:ext cx="4003675" cy="2160588"/>
          </a:xfrm>
          <a:prstGeom prst="rect">
            <a:avLst/>
          </a:prstGeom>
          <a:noFill/>
          <a:ln w="28575">
            <a:solidFill>
              <a:srgbClr val="008000"/>
            </a:solidFill>
            <a:miter lim="800000"/>
            <a:headEnd/>
            <a:tailEnd/>
          </a:ln>
          <a:effectLst/>
        </p:spPr>
        <p:txBody>
          <a:bodyPr>
            <a:spAutoFit/>
          </a:bodyPr>
          <a:lstStyle/>
          <a:p>
            <a:pPr algn="l">
              <a:spcBef>
                <a:spcPct val="50000"/>
              </a:spcBef>
            </a:pPr>
            <a:r>
              <a:rPr lang="zh-CN" altLang="en-US" sz="2400" b="1" dirty="0">
                <a:solidFill>
                  <a:srgbClr val="000099"/>
                </a:solidFill>
                <a:latin typeface="Courier New" pitchFamily="49" charset="0"/>
                <a:ea typeface="黑体" pitchFamily="2" charset="-122"/>
              </a:rPr>
              <a:t>运行结果为</a:t>
            </a:r>
          </a:p>
          <a:p>
            <a:pPr algn="l"/>
            <a:r>
              <a:rPr lang="en-US" altLang="zh-CN" dirty="0">
                <a:ea typeface="宋体" pitchFamily="2" charset="-122"/>
              </a:rPr>
              <a:t> </a:t>
            </a:r>
            <a:r>
              <a:rPr lang="pt-BR" altLang="zh-CN" dirty="0">
                <a:ea typeface="宋体" pitchFamily="2" charset="-122"/>
              </a:rPr>
              <a:t>D =</a:t>
            </a:r>
          </a:p>
          <a:p>
            <a:pPr algn="l"/>
            <a:endParaRPr lang="pt-BR" altLang="zh-CN" dirty="0">
              <a:ea typeface="宋体" pitchFamily="2" charset="-122"/>
            </a:endParaRPr>
          </a:p>
          <a:p>
            <a:pPr algn="l"/>
            <a:r>
              <a:rPr lang="pt-BR" altLang="zh-CN" dirty="0">
                <a:ea typeface="宋体" pitchFamily="2" charset="-122"/>
              </a:rPr>
              <a:t>    1.0000    0.5000         0</a:t>
            </a:r>
          </a:p>
          <a:p>
            <a:pPr algn="l"/>
            <a:r>
              <a:rPr lang="pt-BR" altLang="zh-CN" dirty="0">
                <a:ea typeface="宋体" pitchFamily="2" charset="-122"/>
              </a:rPr>
              <a:t>         0         0                 0</a:t>
            </a:r>
          </a:p>
          <a:p>
            <a:pPr algn="l"/>
            <a:r>
              <a:rPr lang="pt-BR" altLang="zh-CN" dirty="0">
                <a:ea typeface="宋体" pitchFamily="2" charset="-122"/>
              </a:rPr>
              <a:t>         0       0.5000    1.0000</a:t>
            </a:r>
          </a:p>
        </p:txBody>
      </p:sp>
      <p:sp>
        <p:nvSpPr>
          <p:cNvPr id="2385924" name="Text Box 4"/>
          <p:cNvSpPr txBox="1">
            <a:spLocks noChangeArrowheads="1"/>
          </p:cNvSpPr>
          <p:nvPr/>
        </p:nvSpPr>
        <p:spPr bwMode="auto">
          <a:xfrm>
            <a:off x="3148013" y="161925"/>
            <a:ext cx="5995987"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graphicFrame>
        <p:nvGraphicFramePr>
          <p:cNvPr id="2385928" name="Object 8"/>
          <p:cNvGraphicFramePr>
            <a:graphicFrameLocks noGrp="1" noChangeAspect="1"/>
          </p:cNvGraphicFramePr>
          <p:nvPr>
            <p:ph sz="half" idx="1"/>
          </p:nvPr>
        </p:nvGraphicFramePr>
        <p:xfrm>
          <a:off x="1036638" y="428604"/>
          <a:ext cx="3556000" cy="503237"/>
        </p:xfrm>
        <a:graphic>
          <a:graphicData uri="http://schemas.openxmlformats.org/presentationml/2006/ole">
            <mc:AlternateContent xmlns:mc="http://schemas.openxmlformats.org/markup-compatibility/2006">
              <mc:Choice xmlns:v="urn:schemas-microsoft-com:vml" Requires="v">
                <p:oleObj name="Equation" r:id="rId3" imgW="1612800" imgH="228600" progId="Equation.DSMT4">
                  <p:embed/>
                </p:oleObj>
              </mc:Choice>
              <mc:Fallback>
                <p:oleObj name="Equation" r:id="rId3" imgW="161280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638" y="428604"/>
                        <a:ext cx="35560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5929" name="Object 9"/>
          <p:cNvGraphicFramePr>
            <a:graphicFrameLocks noGrp="1" noChangeAspect="1"/>
          </p:cNvGraphicFramePr>
          <p:nvPr>
            <p:ph sz="quarter" idx="2"/>
            <p:extLst>
              <p:ext uri="{D42A27DB-BD31-4B8C-83A1-F6EECF244321}">
                <p14:modId xmlns:p14="http://schemas.microsoft.com/office/powerpoint/2010/main" val="826222397"/>
              </p:ext>
            </p:extLst>
          </p:nvPr>
        </p:nvGraphicFramePr>
        <p:xfrm>
          <a:off x="331788" y="582613"/>
          <a:ext cx="6453187" cy="1397000"/>
        </p:xfrm>
        <a:graphic>
          <a:graphicData uri="http://schemas.openxmlformats.org/presentationml/2006/ole">
            <mc:AlternateContent xmlns:mc="http://schemas.openxmlformats.org/markup-compatibility/2006">
              <mc:Choice xmlns:v="urn:schemas-microsoft-com:vml" Requires="v">
                <p:oleObj name="Equation" r:id="rId5" imgW="3225600" imgH="698400" progId="Equation.DSMT4">
                  <p:embed/>
                </p:oleObj>
              </mc:Choice>
              <mc:Fallback>
                <p:oleObj name="Equation" r:id="rId5" imgW="3225600" imgH="698400" progId="Equation.DSMT4">
                  <p:embed/>
                  <p:pic>
                    <p:nvPicPr>
                      <p:cNvPr id="0" name="Picture 3"/>
                      <p:cNvPicPr>
                        <a:picLocks noChangeAspect="1" noChangeArrowheads="1"/>
                      </p:cNvPicPr>
                      <p:nvPr/>
                    </p:nvPicPr>
                    <p:blipFill>
                      <a:blip r:embed="rId6"/>
                      <a:srcRect/>
                      <a:stretch>
                        <a:fillRect/>
                      </a:stretch>
                    </p:blipFill>
                    <p:spPr bwMode="auto">
                      <a:xfrm>
                        <a:off x="331788" y="582613"/>
                        <a:ext cx="6453187"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5932" name="Text Box 12"/>
          <p:cNvSpPr txBox="1">
            <a:spLocks noChangeArrowheads="1"/>
          </p:cNvSpPr>
          <p:nvPr/>
        </p:nvSpPr>
        <p:spPr bwMode="auto">
          <a:xfrm>
            <a:off x="801688" y="2336822"/>
            <a:ext cx="3598862" cy="455612"/>
          </a:xfrm>
          <a:prstGeom prst="rect">
            <a:avLst/>
          </a:prstGeom>
          <a:noFill/>
          <a:ln w="28575">
            <a:solidFill>
              <a:schemeClr val="tx2"/>
            </a:solidFill>
            <a:miter lim="800000"/>
            <a:headEnd/>
            <a:tailEnd/>
          </a:ln>
          <a:effectLst/>
        </p:spPr>
        <p:txBody>
          <a:bodyPr>
            <a:spAutoFit/>
          </a:bodyPr>
          <a:lstStyle/>
          <a:p>
            <a:pPr algn="l"/>
            <a:r>
              <a:rPr lang="en-US" altLang="zh-CN">
                <a:ea typeface="宋体" pitchFamily="2" charset="-122"/>
              </a:rPr>
              <a:t>D=p*diag([1,1,0])*inv(p)</a:t>
            </a:r>
          </a:p>
        </p:txBody>
      </p:sp>
      <p:graphicFrame>
        <p:nvGraphicFramePr>
          <p:cNvPr id="2385933" name="Object 13"/>
          <p:cNvGraphicFramePr>
            <a:graphicFrameLocks noGrp="1" noChangeAspect="1"/>
          </p:cNvGraphicFramePr>
          <p:nvPr>
            <p:ph sz="quarter" idx="3"/>
          </p:nvPr>
        </p:nvGraphicFramePr>
        <p:xfrm>
          <a:off x="4967288" y="2295547"/>
          <a:ext cx="3933825" cy="641350"/>
        </p:xfrm>
        <a:graphic>
          <a:graphicData uri="http://schemas.openxmlformats.org/presentationml/2006/ole">
            <mc:AlternateContent xmlns:mc="http://schemas.openxmlformats.org/markup-compatibility/2006">
              <mc:Choice xmlns:v="urn:schemas-microsoft-com:vml" Requires="v">
                <p:oleObj name="Equation" r:id="rId7" imgW="1790640" imgH="291960" progId="Equation.DSMT4">
                  <p:embed/>
                </p:oleObj>
              </mc:Choice>
              <mc:Fallback>
                <p:oleObj name="Equation" r:id="rId7" imgW="1790640" imgH="2919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7288" y="2295547"/>
                        <a:ext cx="393382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5936" name="Text Box 16"/>
          <p:cNvSpPr txBox="1">
            <a:spLocks noChangeArrowheads="1"/>
          </p:cNvSpPr>
          <p:nvPr/>
        </p:nvSpPr>
        <p:spPr bwMode="auto">
          <a:xfrm>
            <a:off x="5183188" y="3240111"/>
            <a:ext cx="2393950" cy="790575"/>
          </a:xfrm>
          <a:prstGeom prst="rect">
            <a:avLst/>
          </a:prstGeom>
          <a:noFill/>
          <a:ln w="28575">
            <a:solidFill>
              <a:schemeClr val="tx2"/>
            </a:solidFill>
            <a:miter lim="800000"/>
            <a:headEnd/>
            <a:tailEnd/>
          </a:ln>
          <a:effectLst/>
        </p:spPr>
        <p:txBody>
          <a:bodyPr>
            <a:spAutoFit/>
          </a:bodyPr>
          <a:lstStyle/>
          <a:p>
            <a:pPr algn="l"/>
            <a:r>
              <a:rPr lang="en-US" altLang="zh-CN" dirty="0" err="1">
                <a:ea typeface="宋体" pitchFamily="2" charset="-122"/>
              </a:rPr>
              <a:t>syms</a:t>
            </a:r>
            <a:r>
              <a:rPr lang="en-US" altLang="zh-CN" dirty="0">
                <a:ea typeface="宋体" pitchFamily="2" charset="-122"/>
              </a:rPr>
              <a:t> x1 x2 x3;</a:t>
            </a:r>
          </a:p>
          <a:p>
            <a:pPr algn="l"/>
            <a:r>
              <a:rPr lang="en-US" altLang="zh-CN" dirty="0">
                <a:ea typeface="宋体" pitchFamily="2" charset="-122"/>
              </a:rPr>
              <a:t>D*[x1;x2;x3]</a:t>
            </a:r>
          </a:p>
        </p:txBody>
      </p:sp>
      <p:sp>
        <p:nvSpPr>
          <p:cNvPr id="2385937" name="Text Box 17"/>
          <p:cNvSpPr txBox="1">
            <a:spLocks noChangeArrowheads="1"/>
          </p:cNvSpPr>
          <p:nvPr/>
        </p:nvSpPr>
        <p:spPr bwMode="auto">
          <a:xfrm>
            <a:off x="5140325" y="4149748"/>
            <a:ext cx="2522538" cy="2160588"/>
          </a:xfrm>
          <a:prstGeom prst="rect">
            <a:avLst/>
          </a:prstGeom>
          <a:noFill/>
          <a:ln w="28575">
            <a:solidFill>
              <a:srgbClr val="008000"/>
            </a:solidFill>
            <a:miter lim="800000"/>
            <a:headEnd/>
            <a:tailEnd/>
          </a:ln>
          <a:effectLst/>
        </p:spPr>
        <p:txBody>
          <a:bodyPr>
            <a:spAutoFit/>
          </a:bodyPr>
          <a:lstStyle/>
          <a:p>
            <a:pPr algn="l">
              <a:spcBef>
                <a:spcPct val="50000"/>
              </a:spcBef>
            </a:pPr>
            <a:r>
              <a:rPr lang="zh-CN" altLang="en-US" sz="2400" b="1" dirty="0">
                <a:solidFill>
                  <a:srgbClr val="000099"/>
                </a:solidFill>
                <a:latin typeface="Courier New" pitchFamily="49" charset="0"/>
                <a:ea typeface="黑体" pitchFamily="2" charset="-122"/>
              </a:rPr>
              <a:t>运行结果为</a:t>
            </a:r>
          </a:p>
          <a:p>
            <a:pPr algn="l"/>
            <a:r>
              <a:rPr lang="en-US" altLang="zh-CN" dirty="0">
                <a:ea typeface="宋体" pitchFamily="2" charset="-122"/>
              </a:rPr>
              <a:t> </a:t>
            </a:r>
            <a:r>
              <a:rPr lang="pt-BR" altLang="zh-CN" dirty="0">
                <a:ea typeface="宋体" pitchFamily="2" charset="-122"/>
              </a:rPr>
              <a:t>ans =</a:t>
            </a:r>
          </a:p>
          <a:p>
            <a:pPr algn="l"/>
            <a:r>
              <a:rPr lang="pt-BR" altLang="zh-CN" dirty="0">
                <a:ea typeface="宋体" pitchFamily="2" charset="-122"/>
              </a:rPr>
              <a:t> </a:t>
            </a:r>
          </a:p>
          <a:p>
            <a:pPr algn="l"/>
            <a:r>
              <a:rPr lang="pt-BR" altLang="zh-CN" dirty="0">
                <a:ea typeface="宋体" pitchFamily="2" charset="-122"/>
              </a:rPr>
              <a:t>         [ x1+1/2*x2]</a:t>
            </a:r>
          </a:p>
          <a:p>
            <a:pPr algn="l"/>
            <a:r>
              <a:rPr lang="pt-BR" altLang="zh-CN" dirty="0">
                <a:ea typeface="宋体" pitchFamily="2" charset="-122"/>
              </a:rPr>
              <a:t>         [         0]</a:t>
            </a:r>
          </a:p>
          <a:p>
            <a:pPr algn="l"/>
            <a:r>
              <a:rPr lang="pt-BR" altLang="zh-CN" dirty="0">
                <a:ea typeface="宋体" pitchFamily="2" charset="-122"/>
              </a:rPr>
              <a:t>         [ 1/2*x2+x3]</a:t>
            </a:r>
          </a:p>
        </p:txBody>
      </p:sp>
      <mc:AlternateContent xmlns:mc="http://schemas.openxmlformats.org/markup-compatibility/2006" xmlns:a14="http://schemas.microsoft.com/office/drawing/2010/main">
        <mc:Choice Requires="a14">
          <p:sp>
            <p:nvSpPr>
              <p:cNvPr id="11" name="Object 79">
                <a:extLst>
                  <a:ext uri="{FF2B5EF4-FFF2-40B4-BE49-F238E27FC236}">
                    <a16:creationId xmlns:a16="http://schemas.microsoft.com/office/drawing/2014/main" id="{8D69ABC3-CE63-4565-A6D5-4685837778FA}"/>
                  </a:ext>
                </a:extLst>
              </p:cNvPr>
              <p:cNvSpPr txBox="1"/>
              <p:nvPr/>
            </p:nvSpPr>
            <p:spPr bwMode="auto">
              <a:xfrm>
                <a:off x="6935470" y="162422"/>
                <a:ext cx="2012950" cy="9779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𝑋</m:t>
                          </m:r>
                        </m:e>
                        <m: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𝑛</m:t>
                          </m:r>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𝑛</m:t>
                          </m:r>
                        </m:sup>
                      </m:sSup>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𝑋</m:t>
                          </m:r>
                        </m:e>
                        <m:sup>
                          <m:r>
                            <a:rPr lang="zh-CN" altLang="en-US" sz="2200" i="1">
                              <a:solidFill>
                                <a:srgbClr val="000000"/>
                              </a:solidFill>
                              <a:latin typeface="Cambria Math" panose="02040503050406030204" pitchFamily="18" charset="0"/>
                            </a:rPr>
                            <m:t>(0)</m:t>
                          </m:r>
                        </m:sup>
                      </m:sSup>
                    </m:oMath>
                    <m:oMath xmlns:m="http://schemas.openxmlformats.org/officeDocument/2006/math">
                      <m:r>
                        <m:rPr>
                          <m:nor/>
                        </m:rPr>
                        <a:rPr lang="zh-CN" altLang="en-US" sz="2200" i="0">
                          <a:solidFill>
                            <a:srgbClr val="000000"/>
                          </a:solidFill>
                          <a:latin typeface="Cambria Math" panose="02040503050406030204" pitchFamily="18" charset="0"/>
                        </a:rPr>
                        <m:t>       </m:t>
                      </m:r>
                      <m:r>
                        <a:rPr lang="zh-CN" altLang="en-US" sz="2200" i="1" smtClean="0">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𝐷</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𝑋</m:t>
                          </m:r>
                        </m:e>
                        <m:sup>
                          <m:r>
                            <a:rPr lang="zh-CN" altLang="en-US" sz="2200" i="1">
                              <a:solidFill>
                                <a:srgbClr val="000000"/>
                              </a:solidFill>
                              <a:latin typeface="Cambria Math" panose="02040503050406030204" pitchFamily="18" charset="0"/>
                            </a:rPr>
                            <m:t>(0)</m:t>
                          </m:r>
                        </m:sup>
                      </m:sSup>
                    </m:oMath>
                  </m:oMathPara>
                </a14:m>
                <a:endParaRPr lang="zh-CN" altLang="en-US" sz="2200" dirty="0"/>
              </a:p>
            </p:txBody>
          </p:sp>
        </mc:Choice>
        <mc:Fallback xmlns="">
          <p:sp>
            <p:nvSpPr>
              <p:cNvPr id="11" name="Object 79">
                <a:extLst>
                  <a:ext uri="{FF2B5EF4-FFF2-40B4-BE49-F238E27FC236}">
                    <a16:creationId xmlns:a16="http://schemas.microsoft.com/office/drawing/2014/main" id="{8D69ABC3-CE63-4565-A6D5-4685837778FA}"/>
                  </a:ext>
                </a:extLst>
              </p:cNvPr>
              <p:cNvSpPr txBox="1">
                <a:spLocks noRot="1" noChangeAspect="1" noMove="1" noResize="1" noEditPoints="1" noAdjustHandles="1" noChangeArrowheads="1" noChangeShapeType="1" noTextEdit="1"/>
              </p:cNvSpPr>
              <p:nvPr/>
            </p:nvSpPr>
            <p:spPr bwMode="auto">
              <a:xfrm>
                <a:off x="6935470" y="162422"/>
                <a:ext cx="2012950" cy="977900"/>
              </a:xfrm>
              <a:prstGeom prst="rect">
                <a:avLst/>
              </a:prstGeom>
              <a:blipFill>
                <a:blip r:embed="rId10"/>
                <a:stretch>
                  <a:fillRect l="-30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85929"/>
                                        </p:tgtEl>
                                        <p:attrNameLst>
                                          <p:attrName>style.visibility</p:attrName>
                                        </p:attrNameLst>
                                      </p:cBhvr>
                                      <p:to>
                                        <p:strVal val="visible"/>
                                      </p:to>
                                    </p:set>
                                    <p:anim calcmode="lin" valueType="num">
                                      <p:cBhvr additive="base">
                                        <p:cTn id="7" dur="500" fill="hold"/>
                                        <p:tgtEl>
                                          <p:spTgt spid="2385929"/>
                                        </p:tgtEl>
                                        <p:attrNameLst>
                                          <p:attrName>ppt_x</p:attrName>
                                        </p:attrNameLst>
                                      </p:cBhvr>
                                      <p:tavLst>
                                        <p:tav tm="0">
                                          <p:val>
                                            <p:strVal val="#ppt_x"/>
                                          </p:val>
                                        </p:tav>
                                        <p:tav tm="100000">
                                          <p:val>
                                            <p:strVal val="#ppt_x"/>
                                          </p:val>
                                        </p:tav>
                                      </p:tavLst>
                                    </p:anim>
                                    <p:anim calcmode="lin" valueType="num">
                                      <p:cBhvr additive="base">
                                        <p:cTn id="8" dur="500" fill="hold"/>
                                        <p:tgtEl>
                                          <p:spTgt spid="23859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85932"/>
                                        </p:tgtEl>
                                        <p:attrNameLst>
                                          <p:attrName>style.visibility</p:attrName>
                                        </p:attrNameLst>
                                      </p:cBhvr>
                                      <p:to>
                                        <p:strVal val="visible"/>
                                      </p:to>
                                    </p:set>
                                    <p:anim calcmode="lin" valueType="num">
                                      <p:cBhvr additive="base">
                                        <p:cTn id="13" dur="500" fill="hold"/>
                                        <p:tgtEl>
                                          <p:spTgt spid="2385932"/>
                                        </p:tgtEl>
                                        <p:attrNameLst>
                                          <p:attrName>ppt_x</p:attrName>
                                        </p:attrNameLst>
                                      </p:cBhvr>
                                      <p:tavLst>
                                        <p:tav tm="0">
                                          <p:val>
                                            <p:strVal val="#ppt_x"/>
                                          </p:val>
                                        </p:tav>
                                        <p:tav tm="100000">
                                          <p:val>
                                            <p:strVal val="#ppt_x"/>
                                          </p:val>
                                        </p:tav>
                                      </p:tavLst>
                                    </p:anim>
                                    <p:anim calcmode="lin" valueType="num">
                                      <p:cBhvr additive="base">
                                        <p:cTn id="14" dur="500" fill="hold"/>
                                        <p:tgtEl>
                                          <p:spTgt spid="23859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85922"/>
                                        </p:tgtEl>
                                        <p:attrNameLst>
                                          <p:attrName>style.visibility</p:attrName>
                                        </p:attrNameLst>
                                      </p:cBhvr>
                                      <p:to>
                                        <p:strVal val="visible"/>
                                      </p:to>
                                    </p:set>
                                    <p:anim calcmode="lin" valueType="num">
                                      <p:cBhvr additive="base">
                                        <p:cTn id="19" dur="500" fill="hold"/>
                                        <p:tgtEl>
                                          <p:spTgt spid="2385922"/>
                                        </p:tgtEl>
                                        <p:attrNameLst>
                                          <p:attrName>ppt_x</p:attrName>
                                        </p:attrNameLst>
                                      </p:cBhvr>
                                      <p:tavLst>
                                        <p:tav tm="0">
                                          <p:val>
                                            <p:strVal val="#ppt_x"/>
                                          </p:val>
                                        </p:tav>
                                        <p:tav tm="100000">
                                          <p:val>
                                            <p:strVal val="#ppt_x"/>
                                          </p:val>
                                        </p:tav>
                                      </p:tavLst>
                                    </p:anim>
                                    <p:anim calcmode="lin" valueType="num">
                                      <p:cBhvr additive="base">
                                        <p:cTn id="20" dur="500" fill="hold"/>
                                        <p:tgtEl>
                                          <p:spTgt spid="23859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85933"/>
                                        </p:tgtEl>
                                        <p:attrNameLst>
                                          <p:attrName>style.visibility</p:attrName>
                                        </p:attrNameLst>
                                      </p:cBhvr>
                                      <p:to>
                                        <p:strVal val="visible"/>
                                      </p:to>
                                    </p:set>
                                    <p:anim calcmode="lin" valueType="num">
                                      <p:cBhvr additive="base">
                                        <p:cTn id="25" dur="500" fill="hold"/>
                                        <p:tgtEl>
                                          <p:spTgt spid="2385933"/>
                                        </p:tgtEl>
                                        <p:attrNameLst>
                                          <p:attrName>ppt_x</p:attrName>
                                        </p:attrNameLst>
                                      </p:cBhvr>
                                      <p:tavLst>
                                        <p:tav tm="0">
                                          <p:val>
                                            <p:strVal val="#ppt_x"/>
                                          </p:val>
                                        </p:tav>
                                        <p:tav tm="100000">
                                          <p:val>
                                            <p:strVal val="#ppt_x"/>
                                          </p:val>
                                        </p:tav>
                                      </p:tavLst>
                                    </p:anim>
                                    <p:anim calcmode="lin" valueType="num">
                                      <p:cBhvr additive="base">
                                        <p:cTn id="26" dur="500" fill="hold"/>
                                        <p:tgtEl>
                                          <p:spTgt spid="23859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85936"/>
                                        </p:tgtEl>
                                        <p:attrNameLst>
                                          <p:attrName>style.visibility</p:attrName>
                                        </p:attrNameLst>
                                      </p:cBhvr>
                                      <p:to>
                                        <p:strVal val="visible"/>
                                      </p:to>
                                    </p:set>
                                    <p:anim calcmode="lin" valueType="num">
                                      <p:cBhvr additive="base">
                                        <p:cTn id="31" dur="500" fill="hold"/>
                                        <p:tgtEl>
                                          <p:spTgt spid="2385936"/>
                                        </p:tgtEl>
                                        <p:attrNameLst>
                                          <p:attrName>ppt_x</p:attrName>
                                        </p:attrNameLst>
                                      </p:cBhvr>
                                      <p:tavLst>
                                        <p:tav tm="0">
                                          <p:val>
                                            <p:strVal val="#ppt_x"/>
                                          </p:val>
                                        </p:tav>
                                        <p:tav tm="100000">
                                          <p:val>
                                            <p:strVal val="#ppt_x"/>
                                          </p:val>
                                        </p:tav>
                                      </p:tavLst>
                                    </p:anim>
                                    <p:anim calcmode="lin" valueType="num">
                                      <p:cBhvr additive="base">
                                        <p:cTn id="32" dur="500" fill="hold"/>
                                        <p:tgtEl>
                                          <p:spTgt spid="23859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85937"/>
                                        </p:tgtEl>
                                        <p:attrNameLst>
                                          <p:attrName>style.visibility</p:attrName>
                                        </p:attrNameLst>
                                      </p:cBhvr>
                                      <p:to>
                                        <p:strVal val="visible"/>
                                      </p:to>
                                    </p:set>
                                    <p:anim calcmode="lin" valueType="num">
                                      <p:cBhvr additive="base">
                                        <p:cTn id="37" dur="500" fill="hold"/>
                                        <p:tgtEl>
                                          <p:spTgt spid="2385937"/>
                                        </p:tgtEl>
                                        <p:attrNameLst>
                                          <p:attrName>ppt_x</p:attrName>
                                        </p:attrNameLst>
                                      </p:cBhvr>
                                      <p:tavLst>
                                        <p:tav tm="0">
                                          <p:val>
                                            <p:strVal val="#ppt_x"/>
                                          </p:val>
                                        </p:tav>
                                        <p:tav tm="100000">
                                          <p:val>
                                            <p:strVal val="#ppt_x"/>
                                          </p:val>
                                        </p:tav>
                                      </p:tavLst>
                                    </p:anim>
                                    <p:anim calcmode="lin" valueType="num">
                                      <p:cBhvr additive="base">
                                        <p:cTn id="38" dur="500" fill="hold"/>
                                        <p:tgtEl>
                                          <p:spTgt spid="23859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22" grpId="0" animBg="1"/>
      <p:bldP spid="2385932" grpId="0" animBg="1"/>
      <p:bldP spid="2385936" grpId="0" animBg="1"/>
      <p:bldP spid="2385937"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24" name="Text Box 4"/>
          <p:cNvSpPr txBox="1">
            <a:spLocks noChangeArrowheads="1"/>
          </p:cNvSpPr>
          <p:nvPr/>
        </p:nvSpPr>
        <p:spPr bwMode="auto">
          <a:xfrm>
            <a:off x="3148013" y="161925"/>
            <a:ext cx="5995987" cy="609600"/>
          </a:xfrm>
          <a:prstGeom prst="rect">
            <a:avLst/>
          </a:prstGeom>
          <a:noFill/>
          <a:ln w="12700">
            <a:noFill/>
            <a:miter lim="800000"/>
            <a:headEnd/>
            <a:tailEnd/>
          </a:ln>
          <a:effectLst/>
        </p:spPr>
        <p:txBody>
          <a:bodyPr>
            <a:spAutoFit/>
          </a:bodyPr>
          <a:lstStyle/>
          <a:p>
            <a:pPr>
              <a:spcBef>
                <a:spcPct val="50000"/>
              </a:spcBef>
            </a:pPr>
            <a:r>
              <a:rPr lang="zh-CN" altLang="en-US" sz="3400" b="1">
                <a:solidFill>
                  <a:schemeClr val="bg1"/>
                </a:solidFill>
                <a:ea typeface="宋体" pitchFamily="2" charset="-122"/>
              </a:rPr>
              <a:t>应用</a:t>
            </a:r>
            <a:r>
              <a:rPr lang="en-US" altLang="zh-CN" sz="3400" b="1">
                <a:solidFill>
                  <a:schemeClr val="bg1"/>
                </a:solidFill>
                <a:ea typeface="宋体" pitchFamily="2" charset="-122"/>
              </a:rPr>
              <a:t>—</a:t>
            </a:r>
            <a:r>
              <a:rPr lang="zh-CN" altLang="en-US" sz="3400" b="1">
                <a:solidFill>
                  <a:schemeClr val="bg1"/>
                </a:solidFill>
                <a:ea typeface="宋体" pitchFamily="2" charset="-122"/>
              </a:rPr>
              <a:t>常染色体的隐性病遗传</a:t>
            </a:r>
          </a:p>
        </p:txBody>
      </p:sp>
      <p:sp>
        <p:nvSpPr>
          <p:cNvPr id="2385937" name="Text Box 17"/>
          <p:cNvSpPr txBox="1">
            <a:spLocks noChangeArrowheads="1"/>
          </p:cNvSpPr>
          <p:nvPr/>
        </p:nvSpPr>
        <p:spPr bwMode="auto">
          <a:xfrm>
            <a:off x="2843808" y="2132856"/>
            <a:ext cx="2522538" cy="2160588"/>
          </a:xfrm>
          <a:prstGeom prst="rect">
            <a:avLst/>
          </a:prstGeom>
          <a:noFill/>
          <a:ln w="28575">
            <a:solidFill>
              <a:srgbClr val="008000"/>
            </a:solidFill>
            <a:miter lim="800000"/>
            <a:headEnd/>
            <a:tailEnd/>
          </a:ln>
          <a:effectLst/>
        </p:spPr>
        <p:txBody>
          <a:bodyPr>
            <a:spAutoFit/>
          </a:bodyPr>
          <a:lstStyle/>
          <a:p>
            <a:pPr algn="l">
              <a:spcBef>
                <a:spcPct val="50000"/>
              </a:spcBef>
            </a:pPr>
            <a:r>
              <a:rPr lang="zh-CN" altLang="en-US" sz="2400" b="1" dirty="0">
                <a:solidFill>
                  <a:srgbClr val="000099"/>
                </a:solidFill>
                <a:latin typeface="Courier New" pitchFamily="49" charset="0"/>
                <a:ea typeface="黑体" pitchFamily="2" charset="-122"/>
              </a:rPr>
              <a:t>运行结果为</a:t>
            </a:r>
          </a:p>
          <a:p>
            <a:pPr algn="l"/>
            <a:r>
              <a:rPr lang="en-US" altLang="zh-CN" dirty="0">
                <a:ea typeface="宋体" pitchFamily="2" charset="-122"/>
              </a:rPr>
              <a:t> </a:t>
            </a:r>
            <a:r>
              <a:rPr lang="pt-BR" altLang="zh-CN" dirty="0">
                <a:ea typeface="宋体" pitchFamily="2" charset="-122"/>
              </a:rPr>
              <a:t>ans =</a:t>
            </a:r>
          </a:p>
          <a:p>
            <a:pPr algn="l"/>
            <a:r>
              <a:rPr lang="pt-BR" altLang="zh-CN" dirty="0">
                <a:ea typeface="宋体" pitchFamily="2" charset="-122"/>
              </a:rPr>
              <a:t> </a:t>
            </a:r>
          </a:p>
          <a:p>
            <a:pPr algn="l"/>
            <a:r>
              <a:rPr lang="pt-BR" altLang="zh-CN" dirty="0">
                <a:ea typeface="宋体" pitchFamily="2" charset="-122"/>
              </a:rPr>
              <a:t>         [ x1+1/2*x2]</a:t>
            </a:r>
          </a:p>
          <a:p>
            <a:pPr algn="l"/>
            <a:r>
              <a:rPr lang="pt-BR" altLang="zh-CN" dirty="0">
                <a:ea typeface="宋体" pitchFamily="2" charset="-122"/>
              </a:rPr>
              <a:t>         [         0]</a:t>
            </a:r>
          </a:p>
          <a:p>
            <a:pPr algn="l"/>
            <a:r>
              <a:rPr lang="pt-BR" altLang="zh-CN" dirty="0">
                <a:ea typeface="宋体" pitchFamily="2" charset="-122"/>
              </a:rPr>
              <a:t>         [ 1/2*x2+x3]</a:t>
            </a:r>
          </a:p>
        </p:txBody>
      </p:sp>
      <p:sp>
        <p:nvSpPr>
          <p:cNvPr id="2385938" name="AutoShape 18"/>
          <p:cNvSpPr>
            <a:spLocks noChangeArrowheads="1"/>
          </p:cNvSpPr>
          <p:nvPr/>
        </p:nvSpPr>
        <p:spPr bwMode="auto">
          <a:xfrm flipH="1">
            <a:off x="1187624" y="5373216"/>
            <a:ext cx="3633787" cy="1393825"/>
          </a:xfrm>
          <a:prstGeom prst="wedgeEllipseCallout">
            <a:avLst>
              <a:gd name="adj1" fmla="val -78528"/>
              <a:gd name="adj2" fmla="val -15949"/>
            </a:avLst>
          </a:prstGeom>
          <a:gradFill rotWithShape="1">
            <a:gsLst>
              <a:gs pos="0">
                <a:srgbClr val="E0E670"/>
              </a:gs>
              <a:gs pos="100000">
                <a:schemeClr val="bg1"/>
              </a:gs>
            </a:gsLst>
            <a:lin ang="5400000" scaled="1"/>
          </a:gradFill>
          <a:ln w="12700">
            <a:solidFill>
              <a:schemeClr val="tx1"/>
            </a:solidFill>
            <a:miter lim="800000"/>
            <a:headEnd/>
            <a:tailEnd/>
          </a:ln>
          <a:effectLst/>
        </p:spPr>
        <p:txBody>
          <a:bodyPr/>
          <a:lstStyle/>
          <a:p>
            <a:r>
              <a:rPr lang="zh-CN" altLang="en-US" b="1">
                <a:solidFill>
                  <a:schemeClr val="tx2"/>
                </a:solidFill>
                <a:latin typeface="黑体" pitchFamily="2" charset="-122"/>
                <a:ea typeface="黑体" pitchFamily="2" charset="-122"/>
              </a:rPr>
              <a:t>从理论上讲，第一种结合方式下，隐性患者最终会消失</a:t>
            </a:r>
          </a:p>
        </p:txBody>
      </p:sp>
      <p:graphicFrame>
        <p:nvGraphicFramePr>
          <p:cNvPr id="18" name="Object 57">
            <a:extLst>
              <a:ext uri="{FF2B5EF4-FFF2-40B4-BE49-F238E27FC236}">
                <a16:creationId xmlns:a16="http://schemas.microsoft.com/office/drawing/2014/main" id="{242EB86C-9CF1-4515-A332-4F3D5F39D17D}"/>
              </a:ext>
            </a:extLst>
          </p:cNvPr>
          <p:cNvGraphicFramePr>
            <a:graphicFrameLocks noChangeAspect="1"/>
          </p:cNvGraphicFramePr>
          <p:nvPr>
            <p:extLst>
              <p:ext uri="{D42A27DB-BD31-4B8C-83A1-F6EECF244321}">
                <p14:modId xmlns:p14="http://schemas.microsoft.com/office/powerpoint/2010/main" val="3606756493"/>
              </p:ext>
            </p:extLst>
          </p:nvPr>
        </p:nvGraphicFramePr>
        <p:xfrm>
          <a:off x="1475656" y="260648"/>
          <a:ext cx="2036762" cy="1535113"/>
        </p:xfrm>
        <a:graphic>
          <a:graphicData uri="http://schemas.openxmlformats.org/presentationml/2006/ole">
            <mc:AlternateContent xmlns:mc="http://schemas.openxmlformats.org/markup-compatibility/2006">
              <mc:Choice xmlns:v="urn:schemas-microsoft-com:vml" Requires="v">
                <p:oleObj name="Equation" r:id="rId3" imgW="927000" imgH="698400" progId="Equation.DSMT4">
                  <p:embed/>
                </p:oleObj>
              </mc:Choice>
              <mc:Fallback>
                <p:oleObj name="Equation" r:id="rId3" imgW="927000" imgH="698400" progId="Equation.DSMT4">
                  <p:embed/>
                  <p:pic>
                    <p:nvPicPr>
                      <p:cNvPr id="2371641" name="Object 57"/>
                      <p:cNvPicPr>
                        <a:picLocks noChangeAspect="1" noChangeArrowheads="1"/>
                      </p:cNvPicPr>
                      <p:nvPr/>
                    </p:nvPicPr>
                    <p:blipFill>
                      <a:blip r:embed="rId4"/>
                      <a:srcRect/>
                      <a:stretch>
                        <a:fillRect/>
                      </a:stretch>
                    </p:blipFill>
                    <p:spPr bwMode="auto">
                      <a:xfrm>
                        <a:off x="1475656" y="260648"/>
                        <a:ext cx="2036762" cy="153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1" name="Object 57">
                <a:extLst>
                  <a:ext uri="{FF2B5EF4-FFF2-40B4-BE49-F238E27FC236}">
                    <a16:creationId xmlns:a16="http://schemas.microsoft.com/office/drawing/2014/main" id="{79826ADC-C89B-4813-B3F1-FC6D86635A67}"/>
                  </a:ext>
                </a:extLst>
              </p:cNvPr>
              <p:cNvSpPr txBox="1"/>
              <p:nvPr/>
            </p:nvSpPr>
            <p:spPr bwMode="auto">
              <a:xfrm>
                <a:off x="5868144" y="4535016"/>
                <a:ext cx="2880320" cy="15351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𝑋</m:t>
                          </m:r>
                        </m:e>
                        <m:sup>
                          <m:r>
                            <a:rPr lang="zh-CN" altLang="en-US" sz="2400" i="1">
                              <a:solidFill>
                                <a:srgbClr val="000000"/>
                              </a:solidFill>
                              <a:latin typeface="Cambria Math" panose="02040503050406030204" pitchFamily="18" charset="0"/>
                            </a:rPr>
                            <m:t>(∞)</m:t>
                          </m:r>
                        </m:sup>
                      </m:sSup>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eqArr>
                            <m:eqArrPr>
                              <m:ctrlPr>
                                <a:rPr lang="zh-CN" altLang="en-US" sz="2400" i="1">
                                  <a:solidFill>
                                    <a:srgbClr val="000000"/>
                                  </a:solidFill>
                                  <a:latin typeface="Cambria Math" panose="02040503050406030204" pitchFamily="18" charset="0"/>
                                </a:rPr>
                              </m:ctrlPr>
                            </m:eqArrPr>
                            <m:e>
                              <m:r>
                                <a:rPr lang="zh-CN" altLang="en-US" sz="2400" i="1">
                                  <a:solidFill>
                                    <a:srgbClr val="000000"/>
                                  </a:solidFill>
                                  <a:latin typeface="Cambria Math" panose="02040503050406030204" pitchFamily="18" charset="0"/>
                                </a:rPr>
                                <m:t>&amp;92.5%</m:t>
                              </m:r>
                            </m:e>
                            <m:e>
                              <m:r>
                                <a:rPr lang="zh-CN" altLang="en-US" sz="2400" i="1">
                                  <a:solidFill>
                                    <a:srgbClr val="000000"/>
                                  </a:solidFill>
                                  <a:latin typeface="Cambria Math" panose="02040503050406030204" pitchFamily="18" charset="0"/>
                                </a:rPr>
                                <m:t>&amp;</m:t>
                              </m:r>
                              <m:r>
                                <a:rPr lang="en-US" altLang="zh-CN" sz="2400" i="1">
                                  <a:solidFill>
                                    <a:srgbClr val="000000"/>
                                  </a:solidFill>
                                  <a:latin typeface="Cambria Math" panose="02040503050406030204" pitchFamily="18" charset="0"/>
                                </a:rPr>
                                <m:t>0</m:t>
                              </m:r>
                            </m:e>
                            <m:e>
                              <m:r>
                                <a:rPr lang="zh-CN" altLang="en-US" sz="2400" i="1">
                                  <a:solidFill>
                                    <a:srgbClr val="000000"/>
                                  </a:solidFill>
                                  <a:latin typeface="Cambria Math" panose="02040503050406030204" pitchFamily="18" charset="0"/>
                                </a:rPr>
                                <m:t>&amp;7.5%</m:t>
                              </m:r>
                            </m:e>
                          </m:eqArr>
                        </m:e>
                      </m:d>
                    </m:oMath>
                  </m:oMathPara>
                </a14:m>
                <a:endParaRPr lang="zh-CN" altLang="en-US" sz="2400" dirty="0"/>
              </a:p>
            </p:txBody>
          </p:sp>
        </mc:Choice>
        <mc:Fallback xmlns="">
          <p:sp>
            <p:nvSpPr>
              <p:cNvPr id="21" name="Object 57">
                <a:extLst>
                  <a:ext uri="{FF2B5EF4-FFF2-40B4-BE49-F238E27FC236}">
                    <a16:creationId xmlns:a16="http://schemas.microsoft.com/office/drawing/2014/main" id="{79826ADC-C89B-4813-B3F1-FC6D86635A67}"/>
                  </a:ext>
                </a:extLst>
              </p:cNvPr>
              <p:cNvSpPr txBox="1">
                <a:spLocks noRot="1" noChangeAspect="1" noMove="1" noResize="1" noEditPoints="1" noAdjustHandles="1" noChangeArrowheads="1" noChangeShapeType="1" noTextEdit="1"/>
              </p:cNvSpPr>
              <p:nvPr/>
            </p:nvSpPr>
            <p:spPr bwMode="auto">
              <a:xfrm>
                <a:off x="5868144" y="4535016"/>
                <a:ext cx="2880320" cy="153511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164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5938"/>
                                        </p:tgtEl>
                                        <p:attrNameLst>
                                          <p:attrName>style.visibility</p:attrName>
                                        </p:attrNameLst>
                                      </p:cBhvr>
                                      <p:to>
                                        <p:strVal val="visible"/>
                                      </p:to>
                                    </p:set>
                                    <p:anim calcmode="lin" valueType="num">
                                      <p:cBhvr additive="base">
                                        <p:cTn id="7" dur="500" fill="hold"/>
                                        <p:tgtEl>
                                          <p:spTgt spid="2385938"/>
                                        </p:tgtEl>
                                        <p:attrNameLst>
                                          <p:attrName>ppt_x</p:attrName>
                                        </p:attrNameLst>
                                      </p:cBhvr>
                                      <p:tavLst>
                                        <p:tav tm="0">
                                          <p:val>
                                            <p:strVal val="#ppt_x"/>
                                          </p:val>
                                        </p:tav>
                                        <p:tav tm="100000">
                                          <p:val>
                                            <p:strVal val="#ppt_x"/>
                                          </p:val>
                                        </p:tav>
                                      </p:tavLst>
                                    </p:anim>
                                    <p:anim calcmode="lin" valueType="num">
                                      <p:cBhvr additive="base">
                                        <p:cTn id="8" dur="500" fill="hold"/>
                                        <p:tgtEl>
                                          <p:spTgt spid="2385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3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0019" name="Text Box 3"/>
          <p:cNvSpPr txBox="1">
            <a:spLocks noChangeArrowheads="1"/>
          </p:cNvSpPr>
          <p:nvPr/>
        </p:nvSpPr>
        <p:spPr bwMode="auto">
          <a:xfrm>
            <a:off x="2484314" y="-109538"/>
            <a:ext cx="5995987" cy="1066801"/>
          </a:xfrm>
          <a:prstGeom prst="rect">
            <a:avLst/>
          </a:prstGeom>
          <a:noFill/>
          <a:ln w="12700">
            <a:noFill/>
            <a:miter lim="800000"/>
            <a:headEnd/>
            <a:tailEnd/>
          </a:ln>
          <a:effectLst/>
        </p:spPr>
        <p:txBody>
          <a:bodyPr>
            <a:spAutoFit/>
          </a:bodyPr>
          <a:lstStyle/>
          <a:p>
            <a:pPr>
              <a:spcBef>
                <a:spcPct val="50000"/>
              </a:spcBef>
            </a:pPr>
            <a:r>
              <a:rPr lang="zh-CN" altLang="en-US" sz="3200" b="1" dirty="0">
                <a:solidFill>
                  <a:schemeClr val="bg1"/>
                </a:solidFill>
                <a:ea typeface="宋体" pitchFamily="2" charset="-122"/>
              </a:rPr>
              <a:t>作业</a:t>
            </a:r>
            <a:r>
              <a:rPr lang="en-US" altLang="zh-CN" sz="3200" b="1" dirty="0">
                <a:solidFill>
                  <a:schemeClr val="bg1"/>
                </a:solidFill>
                <a:ea typeface="宋体" pitchFamily="2" charset="-122"/>
              </a:rPr>
              <a:t>——</a:t>
            </a:r>
            <a:r>
              <a:rPr lang="zh-CN" altLang="en-US" sz="3200" b="1" dirty="0">
                <a:solidFill>
                  <a:schemeClr val="bg1"/>
                </a:solidFill>
                <a:ea typeface="宋体" pitchFamily="2" charset="-122"/>
              </a:rPr>
              <a:t>植物基因的分布、杂交育种问题</a:t>
            </a:r>
          </a:p>
        </p:txBody>
      </p:sp>
      <p:sp>
        <p:nvSpPr>
          <p:cNvPr id="5" name="内容占位符 4"/>
          <p:cNvSpPr>
            <a:spLocks noGrp="1"/>
          </p:cNvSpPr>
          <p:nvPr>
            <p:ph/>
          </p:nvPr>
        </p:nvSpPr>
        <p:spPr>
          <a:xfrm>
            <a:off x="-252536" y="190500"/>
            <a:ext cx="8656637" cy="5905500"/>
          </a:xfrm>
        </p:spPr>
        <p:txBody>
          <a:bodyPr/>
          <a:lstStyle/>
          <a:p>
            <a:pPr algn="ctr">
              <a:buNone/>
            </a:pPr>
            <a:endParaRPr lang="en-US" altLang="zh-CN" dirty="0"/>
          </a:p>
          <a:p>
            <a:pPr algn="ctr">
              <a:buNone/>
            </a:pPr>
            <a:r>
              <a:rPr lang="zh-CN" altLang="en-US" sz="3600" b="1" dirty="0"/>
              <a:t>作业</a:t>
            </a:r>
            <a:endParaRPr lang="en-US" altLang="zh-CN" sz="3600" b="1" dirty="0"/>
          </a:p>
          <a:p>
            <a:pPr algn="ctr">
              <a:buNone/>
            </a:pPr>
            <a:endParaRPr lang="en-US" altLang="zh-CN" sz="3600" b="1" dirty="0"/>
          </a:p>
          <a:p>
            <a:pPr algn="ctr">
              <a:buNone/>
            </a:pPr>
            <a:r>
              <a:rPr lang="en-US" altLang="zh-CN" sz="3600" b="1" dirty="0"/>
              <a:t>P123-124</a:t>
            </a:r>
            <a:r>
              <a:rPr lang="zh-CN" altLang="en-US" sz="3600" b="1" dirty="0"/>
              <a:t>：</a:t>
            </a:r>
            <a:r>
              <a:rPr lang="en-US" altLang="zh-CN" sz="3600" b="1" dirty="0"/>
              <a:t> 1</a:t>
            </a:r>
            <a:r>
              <a:rPr lang="zh-CN" altLang="en-US" sz="3600" b="1" dirty="0"/>
              <a:t>，</a:t>
            </a:r>
            <a:r>
              <a:rPr lang="en-US" altLang="zh-CN" sz="3600" b="1" dirty="0"/>
              <a:t> 3</a:t>
            </a:r>
            <a:endParaRPr lang="zh-CN" alt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矩形 1"/>
          <p:cNvSpPr>
            <a:spLocks noChangeArrowheads="1"/>
          </p:cNvSpPr>
          <p:nvPr/>
        </p:nvSpPr>
        <p:spPr bwMode="auto">
          <a:xfrm>
            <a:off x="142844" y="571480"/>
            <a:ext cx="4714908" cy="492443"/>
          </a:xfrm>
          <a:prstGeom prst="rect">
            <a:avLst/>
          </a:prstGeom>
          <a:noFill/>
          <a:ln w="9525">
            <a:noFill/>
            <a:miter lim="800000"/>
            <a:headEnd/>
            <a:tailEnd/>
          </a:ln>
        </p:spPr>
        <p:txBody>
          <a:bodyPr wrap="square">
            <a:spAutoFit/>
          </a:bodyPr>
          <a:lstStyle/>
          <a:p>
            <a:r>
              <a:rPr lang="en-US" altLang="zh-CN" sz="2600" b="1" dirty="0">
                <a:latin typeface="华文楷体" pitchFamily="2" charset="-122"/>
                <a:ea typeface="华文楷体" pitchFamily="2" charset="-122"/>
              </a:rPr>
              <a:t>3</a:t>
            </a:r>
            <a:r>
              <a:rPr lang="zh-CN" altLang="en-US" sz="2600" b="1" dirty="0">
                <a:latin typeface="华文楷体" pitchFamily="2" charset="-122"/>
                <a:ea typeface="华文楷体" pitchFamily="2" charset="-122"/>
              </a:rPr>
              <a:t>、矩阵的对角化</a:t>
            </a:r>
          </a:p>
        </p:txBody>
      </p:sp>
      <p:pic>
        <p:nvPicPr>
          <p:cNvPr id="49154" name="Picture 2"/>
          <p:cNvPicPr>
            <a:picLocks noChangeAspect="1" noChangeArrowheads="1"/>
          </p:cNvPicPr>
          <p:nvPr/>
        </p:nvPicPr>
        <p:blipFill>
          <a:blip r:embed="rId2"/>
          <a:srcRect/>
          <a:stretch>
            <a:fillRect/>
          </a:stretch>
        </p:blipFill>
        <p:spPr bwMode="auto">
          <a:xfrm>
            <a:off x="71406" y="1071546"/>
            <a:ext cx="8298656" cy="2643188"/>
          </a:xfrm>
          <a:prstGeom prst="rect">
            <a:avLst/>
          </a:prstGeom>
          <a:noFill/>
          <a:ln w="9525">
            <a:noFill/>
            <a:miter lim="800000"/>
            <a:headEnd/>
            <a:tailEnd/>
          </a:ln>
          <a:effectLst/>
        </p:spPr>
      </p:pic>
      <p:pic>
        <p:nvPicPr>
          <p:cNvPr id="49155" name="Picture 3"/>
          <p:cNvPicPr>
            <a:picLocks noChangeAspect="1" noChangeArrowheads="1"/>
          </p:cNvPicPr>
          <p:nvPr/>
        </p:nvPicPr>
        <p:blipFill>
          <a:blip r:embed="rId3"/>
          <a:srcRect/>
          <a:stretch>
            <a:fillRect/>
          </a:stretch>
        </p:blipFill>
        <p:spPr bwMode="auto">
          <a:xfrm>
            <a:off x="285720" y="3786190"/>
            <a:ext cx="7989094" cy="30003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ppt_x"/>
                                          </p:val>
                                        </p:tav>
                                        <p:tav tm="100000">
                                          <p:val>
                                            <p:strVal val="#ppt_x"/>
                                          </p:val>
                                        </p:tav>
                                      </p:tavLst>
                                    </p:anim>
                                    <p:anim calcmode="lin" valueType="num">
                                      <p:cBhvr additive="base">
                                        <p:cTn id="8" dur="500" fill="hold"/>
                                        <p:tgtEl>
                                          <p:spTgt spid="491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gtEl>
                                        <p:attrNameLst>
                                          <p:attrName>style.visibility</p:attrName>
                                        </p:attrNameLst>
                                      </p:cBhvr>
                                      <p:to>
                                        <p:strVal val="visible"/>
                                      </p:to>
                                    </p:set>
                                    <p:anim calcmode="lin" valueType="num">
                                      <p:cBhvr additive="base">
                                        <p:cTn id="13" dur="500" fill="hold"/>
                                        <p:tgtEl>
                                          <p:spTgt spid="49155"/>
                                        </p:tgtEl>
                                        <p:attrNameLst>
                                          <p:attrName>ppt_x</p:attrName>
                                        </p:attrNameLst>
                                      </p:cBhvr>
                                      <p:tavLst>
                                        <p:tav tm="0">
                                          <p:val>
                                            <p:strVal val="#ppt_x"/>
                                          </p:val>
                                        </p:tav>
                                        <p:tav tm="100000">
                                          <p:val>
                                            <p:strVal val="#ppt_x"/>
                                          </p:val>
                                        </p:tav>
                                      </p:tavLst>
                                    </p:anim>
                                    <p:anim calcmode="lin" valueType="num">
                                      <p:cBhvr additive="base">
                                        <p:cTn id="14"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矩形 1"/>
          <p:cNvSpPr>
            <a:spLocks noChangeArrowheads="1"/>
          </p:cNvSpPr>
          <p:nvPr/>
        </p:nvSpPr>
        <p:spPr bwMode="auto">
          <a:xfrm>
            <a:off x="142844" y="507665"/>
            <a:ext cx="4714908" cy="492443"/>
          </a:xfrm>
          <a:prstGeom prst="rect">
            <a:avLst/>
          </a:prstGeom>
          <a:noFill/>
          <a:ln w="9525">
            <a:noFill/>
            <a:miter lim="800000"/>
            <a:headEnd/>
            <a:tailEnd/>
          </a:ln>
        </p:spPr>
        <p:txBody>
          <a:bodyPr wrap="square">
            <a:spAutoFit/>
          </a:bodyPr>
          <a:lstStyle/>
          <a:p>
            <a:r>
              <a:rPr lang="en-US" altLang="zh-CN" sz="2600" b="1" dirty="0">
                <a:latin typeface="华文楷体" pitchFamily="2" charset="-122"/>
                <a:ea typeface="华文楷体" pitchFamily="2" charset="-122"/>
              </a:rPr>
              <a:t>4</a:t>
            </a:r>
            <a:r>
              <a:rPr lang="zh-CN" altLang="en-US" sz="2600" b="1" dirty="0">
                <a:latin typeface="华文楷体" pitchFamily="2" charset="-122"/>
                <a:ea typeface="华文楷体" pitchFamily="2" charset="-122"/>
              </a:rPr>
              <a:t>、离散线性动态系统</a:t>
            </a:r>
          </a:p>
        </p:txBody>
      </p:sp>
      <p:pic>
        <p:nvPicPr>
          <p:cNvPr id="50178" name="Picture 2"/>
          <p:cNvPicPr>
            <a:picLocks noChangeAspect="1" noChangeArrowheads="1"/>
          </p:cNvPicPr>
          <p:nvPr/>
        </p:nvPicPr>
        <p:blipFill>
          <a:blip r:embed="rId2"/>
          <a:srcRect/>
          <a:stretch>
            <a:fillRect/>
          </a:stretch>
        </p:blipFill>
        <p:spPr bwMode="auto">
          <a:xfrm>
            <a:off x="71406" y="1136341"/>
            <a:ext cx="8934450" cy="3507105"/>
          </a:xfrm>
          <a:prstGeom prst="rect">
            <a:avLst/>
          </a:prstGeom>
          <a:noFill/>
          <a:ln w="9525">
            <a:noFill/>
            <a:miter lim="800000"/>
            <a:headEnd/>
            <a:tailEnd/>
          </a:ln>
          <a:effectLst/>
        </p:spPr>
      </p:pic>
      <p:pic>
        <p:nvPicPr>
          <p:cNvPr id="48129" name="Picture 1"/>
          <p:cNvPicPr>
            <a:picLocks noChangeAspect="1" noChangeArrowheads="1"/>
          </p:cNvPicPr>
          <p:nvPr/>
        </p:nvPicPr>
        <p:blipFill>
          <a:blip r:embed="rId3"/>
          <a:srcRect/>
          <a:stretch>
            <a:fillRect/>
          </a:stretch>
        </p:blipFill>
        <p:spPr bwMode="auto">
          <a:xfrm>
            <a:off x="124809" y="4857760"/>
            <a:ext cx="8947785" cy="98679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additive="base">
                                        <p:cTn id="7" dur="500" fill="hold"/>
                                        <p:tgtEl>
                                          <p:spTgt spid="50178"/>
                                        </p:tgtEl>
                                        <p:attrNameLst>
                                          <p:attrName>ppt_x</p:attrName>
                                        </p:attrNameLst>
                                      </p:cBhvr>
                                      <p:tavLst>
                                        <p:tav tm="0">
                                          <p:val>
                                            <p:strVal val="#ppt_x"/>
                                          </p:val>
                                        </p:tav>
                                        <p:tav tm="100000">
                                          <p:val>
                                            <p:strVal val="#ppt_x"/>
                                          </p:val>
                                        </p:tav>
                                      </p:tavLst>
                                    </p:anim>
                                    <p:anim calcmode="lin" valueType="num">
                                      <p:cBhvr additive="base">
                                        <p:cTn id="8"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29"/>
                                        </p:tgtEl>
                                        <p:attrNameLst>
                                          <p:attrName>style.visibility</p:attrName>
                                        </p:attrNameLst>
                                      </p:cBhvr>
                                      <p:to>
                                        <p:strVal val="visible"/>
                                      </p:to>
                                    </p:set>
                                    <p:anim calcmode="lin" valueType="num">
                                      <p:cBhvr additive="base">
                                        <p:cTn id="13" dur="500" fill="hold"/>
                                        <p:tgtEl>
                                          <p:spTgt spid="48129"/>
                                        </p:tgtEl>
                                        <p:attrNameLst>
                                          <p:attrName>ppt_x</p:attrName>
                                        </p:attrNameLst>
                                      </p:cBhvr>
                                      <p:tavLst>
                                        <p:tav tm="0">
                                          <p:val>
                                            <p:strVal val="#ppt_x"/>
                                          </p:val>
                                        </p:tav>
                                        <p:tav tm="100000">
                                          <p:val>
                                            <p:strVal val="#ppt_x"/>
                                          </p:val>
                                        </p:tav>
                                      </p:tavLst>
                                    </p:anim>
                                    <p:anim calcmode="lin" valueType="num">
                                      <p:cBhvr additive="base">
                                        <p:cTn id="14" dur="500" fill="hold"/>
                                        <p:tgtEl>
                                          <p:spTgt spid="48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rotWithShape="1">
          <a:blip r:embed="rId2"/>
          <a:srcRect b="76645"/>
          <a:stretch/>
        </p:blipFill>
        <p:spPr bwMode="auto">
          <a:xfrm>
            <a:off x="357158" y="500043"/>
            <a:ext cx="8296275" cy="1344782"/>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BD1DC248-3EB1-4804-B811-19C960DB9647}"/>
              </a:ext>
            </a:extLst>
          </p:cNvPr>
          <p:cNvPicPr>
            <a:picLocks noChangeAspect="1" noChangeArrowheads="1"/>
          </p:cNvPicPr>
          <p:nvPr/>
        </p:nvPicPr>
        <p:blipFill rotWithShape="1">
          <a:blip r:embed="rId2"/>
          <a:srcRect t="25012" b="52477"/>
          <a:stretch/>
        </p:blipFill>
        <p:spPr bwMode="auto">
          <a:xfrm>
            <a:off x="357158" y="1988841"/>
            <a:ext cx="8296275" cy="1296144"/>
          </a:xfrm>
          <a:prstGeom prst="rect">
            <a:avLst/>
          </a:prstGeom>
          <a:noFill/>
          <a:ln w="9525">
            <a:noFill/>
            <a:miter lim="800000"/>
            <a:headEnd/>
            <a:tailEnd/>
          </a:ln>
          <a:effectLst/>
        </p:spPr>
      </p:pic>
      <p:pic>
        <p:nvPicPr>
          <p:cNvPr id="5" name="Picture 2">
            <a:extLst>
              <a:ext uri="{FF2B5EF4-FFF2-40B4-BE49-F238E27FC236}">
                <a16:creationId xmlns:a16="http://schemas.microsoft.com/office/drawing/2014/main" id="{15F3B46B-33DA-4AE1-BEDA-19176E479B5A}"/>
              </a:ext>
            </a:extLst>
          </p:cNvPr>
          <p:cNvPicPr>
            <a:picLocks noChangeAspect="1" noChangeArrowheads="1"/>
          </p:cNvPicPr>
          <p:nvPr/>
        </p:nvPicPr>
        <p:blipFill rotWithShape="1">
          <a:blip r:embed="rId2"/>
          <a:srcRect t="48725" b="36268"/>
          <a:stretch/>
        </p:blipFill>
        <p:spPr bwMode="auto">
          <a:xfrm>
            <a:off x="357158" y="3429000"/>
            <a:ext cx="8296275" cy="864096"/>
          </a:xfrm>
          <a:prstGeom prst="rect">
            <a:avLst/>
          </a:prstGeom>
          <a:noFill/>
          <a:ln w="9525">
            <a:noFill/>
            <a:miter lim="800000"/>
            <a:headEnd/>
            <a:tailEnd/>
          </a:ln>
          <a:effectLst/>
        </p:spPr>
      </p:pic>
      <p:pic>
        <p:nvPicPr>
          <p:cNvPr id="6" name="Picture 2">
            <a:extLst>
              <a:ext uri="{FF2B5EF4-FFF2-40B4-BE49-F238E27FC236}">
                <a16:creationId xmlns:a16="http://schemas.microsoft.com/office/drawing/2014/main" id="{22C88B5F-0F77-45A6-A694-E54261ED874C}"/>
              </a:ext>
            </a:extLst>
          </p:cNvPr>
          <p:cNvPicPr>
            <a:picLocks noChangeAspect="1" noChangeArrowheads="1"/>
          </p:cNvPicPr>
          <p:nvPr/>
        </p:nvPicPr>
        <p:blipFill rotWithShape="1">
          <a:blip r:embed="rId2"/>
          <a:srcRect t="64626"/>
          <a:stretch/>
        </p:blipFill>
        <p:spPr bwMode="auto">
          <a:xfrm>
            <a:off x="357158" y="4344511"/>
            <a:ext cx="8296275" cy="203681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rotWithShape="1">
          <a:blip r:embed="rId2"/>
          <a:srcRect r="50119" b="54018"/>
          <a:stretch/>
        </p:blipFill>
        <p:spPr bwMode="auto">
          <a:xfrm>
            <a:off x="1763688" y="692696"/>
            <a:ext cx="5102752" cy="3976846"/>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FC45590E-6447-4882-8E68-A82365D83C52}"/>
              </a:ext>
            </a:extLst>
          </p:cNvPr>
          <p:cNvPicPr>
            <a:picLocks noChangeAspect="1" noChangeArrowheads="1"/>
          </p:cNvPicPr>
          <p:nvPr/>
        </p:nvPicPr>
        <p:blipFill rotWithShape="1">
          <a:blip r:embed="rId2"/>
          <a:srcRect t="93963" r="37933" b="1279"/>
          <a:stretch/>
        </p:blipFill>
        <p:spPr bwMode="auto">
          <a:xfrm>
            <a:off x="2195736" y="5013176"/>
            <a:ext cx="4444544" cy="288032"/>
          </a:xfrm>
          <a:prstGeom prst="rect">
            <a:avLst/>
          </a:prstGeom>
          <a:noFill/>
          <a:ln w="9525">
            <a:noFill/>
            <a:miter lim="800000"/>
            <a:headEnd/>
            <a:tailEnd/>
          </a:ln>
          <a:effectLst/>
        </p:spPr>
      </p:pic>
    </p:spTree>
    <p:extLst>
      <p:ext uri="{BB962C8B-B14F-4D97-AF65-F5344CB8AC3E}">
        <p14:creationId xmlns:p14="http://schemas.microsoft.com/office/powerpoint/2010/main" val="403626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E3E9A67-DF72-4C44-82E6-BBD17E11F179}"/>
                  </a:ext>
                </a:extLst>
              </p:cNvPr>
              <p:cNvSpPr txBox="1"/>
              <p:nvPr>
                <p:custDataLst>
                  <p:tags r:id="rId2"/>
                </p:custDataLst>
              </p:nvPr>
            </p:nvSpPr>
            <p:spPr>
              <a:xfrm>
                <a:off x="539552" y="198884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a:t>
                </a:r>
                <a14:m>
                  <m:oMath xmlns:m="http://schemas.openxmlformats.org/officeDocument/2006/math">
                    <m:d>
                      <m:dPr>
                        <m:begChr m:val="|"/>
                        <m:endChr m:val="|"/>
                        <m:ctrlP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dPr>
                      <m:e>
                        <m:r>
                          <m:rPr>
                            <m:sty m:val="p"/>
                          </m:rPr>
                          <a:rPr lang="el-GR"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λ</m:t>
                        </m:r>
                      </m:e>
                    </m:d>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&gt;1,</m:t>
                    </m:r>
                    <m:d>
                      <m:dPr>
                        <m:begChr m:val="|"/>
                        <m:endChr m:val="|"/>
                        <m:ctrlP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ctrlPr>
                      </m:dPr>
                      <m:e>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𝑢</m:t>
                        </m:r>
                      </m:e>
                    </m:d>
                    <m:r>
                      <a:rPr lang="en-US" altLang="zh-CN" sz="2600" b="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&gt;1</m:t>
                    </m:r>
                    <m:r>
                      <a:rPr lang="zh-CN" altLang="en-US" sz="2600" i="1">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时</m:t>
                    </m:r>
                    <m:r>
                      <a:rPr lang="zh-CN" altLang="en-US" sz="2600" i="1" smtClean="0">
                        <a:solidFill>
                          <a:srgbClr val="000000"/>
                        </a:solidFill>
                        <a:latin typeface="Cambria Math" panose="02040503050406030204" pitchFamily="18" charset="0"/>
                        <a:ea typeface="Cambria Math" panose="02040503050406030204" pitchFamily="18" charset="0"/>
                        <a:sym typeface="Microsoft Yahei" panose="020B0503020204020204" pitchFamily="34" charset="-122"/>
                      </a:rPr>
                      <m:t>，</m:t>
                    </m:r>
                  </m:oMath>
                </a14:m>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系统会怎么演化？</a:t>
                </a:r>
              </a:p>
            </p:txBody>
          </p:sp>
        </mc:Choice>
        <mc:Fallback xmlns="">
          <p:sp>
            <p:nvSpPr>
              <p:cNvPr id="6" name="文本框 5">
                <a:extLst>
                  <a:ext uri="{FF2B5EF4-FFF2-40B4-BE49-F238E27FC236}">
                    <a16:creationId xmlns:a16="http://schemas.microsoft.com/office/drawing/2014/main" id="{9E3E9A67-DF72-4C44-82E6-BBD17E11F179}"/>
                  </a:ext>
                </a:extLst>
              </p:cNvPr>
              <p:cNvSpPr txBox="1">
                <a:spLocks noRot="1" noChangeAspect="1" noMove="1" noResize="1" noEditPoints="1" noAdjustHandles="1" noChangeArrowheads="1" noChangeShapeType="1" noTextEdit="1"/>
              </p:cNvSpPr>
              <p:nvPr>
                <p:custDataLst>
                  <p:tags r:id="rId12"/>
                </p:custDataLst>
              </p:nvPr>
            </p:nvSpPr>
            <p:spPr>
              <a:xfrm>
                <a:off x="539552" y="1988840"/>
                <a:ext cx="7315200" cy="2143125"/>
              </a:xfrm>
              <a:prstGeom prst="rect">
                <a:avLst/>
              </a:prstGeom>
              <a:blipFill>
                <a:blip r:embed="rId13"/>
                <a:stretch>
                  <a:fillRect l="-1500"/>
                </a:stretch>
              </a:blipFill>
            </p:spPr>
            <p:txBody>
              <a:bodyPr/>
              <a:lstStyle/>
              <a:p>
                <a:r>
                  <a:rPr lang="zh-CN" altLang="en-US">
                    <a:noFill/>
                  </a:rPr>
                  <a:t> </a:t>
                </a:r>
              </a:p>
            </p:txBody>
          </p:sp>
        </mc:Fallback>
      </mc:AlternateContent>
      <p:sp>
        <p:nvSpPr>
          <p:cNvPr id="7" name="矩形: 圆角 6">
            <a:extLst>
              <a:ext uri="{FF2B5EF4-FFF2-40B4-BE49-F238E27FC236}">
                <a16:creationId xmlns:a16="http://schemas.microsoft.com/office/drawing/2014/main" id="{D07D49A6-2C27-4AD5-9169-6C51FCCFD866}"/>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3E114F46-A557-45FA-ADBD-C895A777B285}"/>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Picture 2">
            <a:extLst>
              <a:ext uri="{FF2B5EF4-FFF2-40B4-BE49-F238E27FC236}">
                <a16:creationId xmlns:a16="http://schemas.microsoft.com/office/drawing/2014/main" id="{5EF96836-C419-4A5A-A2AC-D6DAC268AF06}"/>
              </a:ext>
            </a:extLst>
          </p:cNvPr>
          <p:cNvPicPr>
            <a:picLocks noChangeAspect="1" noChangeArrowheads="1"/>
          </p:cNvPicPr>
          <p:nvPr/>
        </p:nvPicPr>
        <p:blipFill rotWithShape="1">
          <a:blip r:embed="rId14"/>
          <a:srcRect t="48725" b="36268"/>
          <a:stretch/>
        </p:blipFill>
        <p:spPr bwMode="auto">
          <a:xfrm>
            <a:off x="481880" y="1285394"/>
            <a:ext cx="10210800" cy="1063486"/>
          </a:xfrm>
          <a:prstGeom prst="rect">
            <a:avLst/>
          </a:prstGeom>
          <a:noFill/>
          <a:ln w="9525">
            <a:noFill/>
            <a:miter lim="800000"/>
            <a:headEnd/>
            <a:tailEnd/>
          </a:ln>
          <a:effectLst/>
        </p:spPr>
      </p:pic>
      <p:grpSp>
        <p:nvGrpSpPr>
          <p:cNvPr id="12" name="组合 11">
            <a:extLst>
              <a:ext uri="{FF2B5EF4-FFF2-40B4-BE49-F238E27FC236}">
                <a16:creationId xmlns:a16="http://schemas.microsoft.com/office/drawing/2014/main" id="{0001BB10-4C56-467E-9847-91FB407BE102}"/>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4D8F9DFC-440D-4241-88C8-3FF508BEFAE7}"/>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AC24981F-4DE5-438C-ADE4-3CB8D4EF62EE}"/>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FE408AEE-AED1-4605-A5A6-3B7F948B654A}"/>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DECF3191-AC4D-41EC-9B6E-E6AE0314B44C}"/>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036E7776-938D-432E-A66A-6FC738AA6C92}"/>
              </a:ext>
            </a:extLst>
          </p:cNvPr>
          <p:cNvPicPr>
            <a:picLocks/>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397650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TotalTime>
  <Words>2066</Words>
  <Application>Microsoft Office PowerPoint</Application>
  <PresentationFormat>全屏显示(4:3)</PresentationFormat>
  <Paragraphs>450</Paragraphs>
  <Slides>48</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0" baseType="lpstr">
      <vt:lpstr>黑体</vt:lpstr>
      <vt:lpstr>华文楷体</vt:lpstr>
      <vt:lpstr>宋体</vt:lpstr>
      <vt:lpstr>Microsoft Yahei</vt:lpstr>
      <vt:lpstr>Arial</vt:lpstr>
      <vt:lpstr>Calibri</vt:lpstr>
      <vt:lpstr>Cambria Math</vt:lpstr>
      <vt:lpstr>Courier New</vt:lpstr>
      <vt:lpstr>Times New Roman</vt:lpstr>
      <vt:lpstr>Wingdings</vt:lpstr>
      <vt:lpstr>Office 主题</vt:lpstr>
      <vt:lpstr>Equation</vt:lpstr>
      <vt:lpstr>特征值与特征向量</vt:lpstr>
      <vt:lpstr>一、实验目的</vt:lpstr>
      <vt:lpstr>二、基本概念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三、捕食者-被捕食者问题描述</vt:lpstr>
      <vt:lpstr>四、问题分析和实验过程</vt:lpstr>
      <vt:lpstr>PowerPoint 演示文稿</vt:lpstr>
      <vt:lpstr>PowerPoint 演示文稿</vt:lpstr>
      <vt:lpstr>PowerPoint 演示文稿</vt:lpstr>
      <vt:lpstr>PowerPoint 演示文稿</vt:lpstr>
      <vt:lpstr>PowerPoint 演示文稿</vt:lpstr>
      <vt:lpstr>五、斑点猫头鹰的生存问题描述</vt:lpstr>
      <vt:lpstr>PowerPoint 演示文稿</vt:lpstr>
      <vt:lpstr>六、问题分析和实验过程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七、结论与启示</vt:lpstr>
      <vt:lpstr>PowerPoint 演示文稿</vt:lpstr>
      <vt:lpstr>课后习题讲解：书P124  4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线性相关性</dc:title>
  <dc:creator>snow</dc:creator>
  <cp:lastModifiedBy>yao wenqi</cp:lastModifiedBy>
  <cp:revision>119</cp:revision>
  <cp:lastPrinted>2019-05-05T04:57:34Z</cp:lastPrinted>
  <dcterms:created xsi:type="dcterms:W3CDTF">2015-03-27T05:51:33Z</dcterms:created>
  <dcterms:modified xsi:type="dcterms:W3CDTF">2024-05-14T07:21:13Z</dcterms:modified>
</cp:coreProperties>
</file>