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C1D0-7173-4E44-BC49-FFC9B6AA7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75EA5-DA0E-4A8F-97DC-853C65627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2224-7E23-43C4-8C15-4B5D45CE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4EAA7-CBE6-47C5-B1BD-631BC54D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91EA9-BEA3-4AEF-9C15-FD514045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0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4950-5948-4AE1-8CF4-7FD07BF2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8B41-27C5-4F24-AF7D-7DEB99796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E7C32-1390-4592-ADA6-5C8CB11E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5B07-C2A5-406D-A55B-1BDD8FCC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8944A-8CA2-4818-AFE0-8DFD95E8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1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925AE-461C-4CD6-8D2B-730BFEBF2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1AA4C-69C6-485C-AC90-4059EB454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1753-8806-4DC9-9FC5-6B99234F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A41FA-DABB-472E-81E0-3EA26962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F29D-EA44-4910-8267-0BAE350B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8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05CA-2D67-4E29-B660-646E6D78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0F68-C1EE-4EB3-B4D9-5F1BC6BB8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B8BD-8537-43CA-B8DE-8C565227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50019-B1FE-4F9C-9EC4-6DD34822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CB205-CE3D-4E19-8AA4-5E568A53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03A-E4D0-4240-B8FC-018FB3C9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4C91-7B1E-40DE-949D-537A39B6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F430-9DF2-4180-B8FC-589F2DAF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E2096-B06F-42FE-B458-29D5D6C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33E28-78D6-4547-95A5-447464BC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73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A21B-A0E6-41A2-9BBA-66B710F1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8F843-934D-4D93-AC6B-A080796A2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71AAA-114B-41BC-9D74-31E3CBA4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06E30-3FB9-4B38-B602-1FCC2A37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FFCA1-515E-436E-85A5-DBC1DC50A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23529-2306-4870-A0D0-5612F527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3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E37D-CC5B-4B67-AA19-98651F29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AEB7-5558-451B-8062-1DC3E5940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B6D7-0572-4877-B6A7-DB054CFB1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C92E-16EC-45BC-A7C5-B8F37743A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86B0C-1EA0-4E5B-981B-A644ECE44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3E237-C433-4E82-8692-8B504102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5AF84-484F-45E0-BE7E-F771E28C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8F317-EB3B-4EFB-91C3-2175203B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91EAE-E4F0-4539-AD48-54F59EE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650B9-A207-4C4C-A14C-2C623AE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B0705-4180-4D39-BAAB-FDF3A007B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98E46-B341-4E67-92B1-F53623BF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7B847-CBFC-416B-850F-214F587BF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8A315-53E8-4973-A98B-39CA9F0F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1E4DE-6677-4C41-AA7B-5707DE99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E56B-2D88-4C0D-A350-01CFEC3C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AE95-2F6D-4513-84F5-E09F27C2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538A6-AEA7-45BB-BB7D-F6473B47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9B4BC-A170-4276-A906-0B64997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72BE4-90C9-43F4-9276-31AC77B3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CAB25-AE7A-42A3-8A7B-B0FE88FC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1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06C4-4B4F-4DF0-AA9C-41638DD3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8F78E-C0A6-43D6-BFD2-9EE461151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69CEF-5C3B-4277-AE8A-1C5514618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67C87-D8D1-499C-BBF7-65EBBFE5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77BB-E0BA-4965-82D0-B8516DF0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1F598-D790-46DF-B44C-5C930521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8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75C65-8715-4B31-BA0B-9B56CAE0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56A79-792B-4495-BFA5-94C1453AF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E976-B593-469D-921E-4DE49673F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98C27-FD67-416A-B156-D1185170C31C}" type="datetimeFigureOut">
              <a:rPr lang="en-US" smtClean="0"/>
              <a:t>22-Jun-21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F2CD3-5D6C-425D-B348-701C1FD29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A6BA-1211-4897-8758-C1E63B16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BC20B-BE17-4663-9DC8-66582EAD5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D1E9870-C753-42E6-AF46-E79367C0AC69}"/>
              </a:ext>
            </a:extLst>
          </p:cNvPr>
          <p:cNvGrpSpPr/>
          <p:nvPr/>
        </p:nvGrpSpPr>
        <p:grpSpPr>
          <a:xfrm>
            <a:off x="2248084" y="1739154"/>
            <a:ext cx="7695830" cy="3379694"/>
            <a:chOff x="3285806" y="2194878"/>
            <a:chExt cx="5620386" cy="246824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3AE7FF3-C1F0-4E37-87C5-6F609B1394F1}"/>
                </a:ext>
              </a:extLst>
            </p:cNvPr>
            <p:cNvGrpSpPr/>
            <p:nvPr/>
          </p:nvGrpSpPr>
          <p:grpSpPr>
            <a:xfrm>
              <a:off x="3285806" y="2194878"/>
              <a:ext cx="5620386" cy="2423160"/>
              <a:chOff x="0" y="0"/>
              <a:chExt cx="5623316" cy="242388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59C4D27-977B-4A69-96CD-A428194289A2}"/>
                  </a:ext>
                </a:extLst>
              </p:cNvPr>
              <p:cNvSpPr/>
              <p:nvPr/>
            </p:nvSpPr>
            <p:spPr>
              <a:xfrm>
                <a:off x="3817711" y="595086"/>
                <a:ext cx="1805605" cy="1828800"/>
              </a:xfrm>
              <a:prstGeom prst="rect">
                <a:avLst/>
              </a:prstGeom>
              <a:noFill/>
              <a:ln w="952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GB" sz="14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Autonomy  </a:t>
                </a:r>
                <a:endParaRPr lang="en-US" sz="12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230F5E9-6845-42F5-A1D5-E1E4AFF969C9}"/>
                  </a:ext>
                </a:extLst>
              </p:cNvPr>
              <p:cNvSpPr/>
              <p:nvPr/>
            </p:nvSpPr>
            <p:spPr>
              <a:xfrm>
                <a:off x="1785223" y="0"/>
                <a:ext cx="2227943" cy="43542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GB" sz="12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WP1</a:t>
                </a:r>
                <a:r>
                  <a:rPr lang="en-GB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Definitions and requirements </a:t>
                </a:r>
                <a:endParaRPr lang="en-US" sz="12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B9AA0F0-4346-4664-96F1-E9881D42BE9F}"/>
                  </a:ext>
                </a:extLst>
              </p:cNvPr>
              <p:cNvSpPr/>
              <p:nvPr/>
            </p:nvSpPr>
            <p:spPr>
              <a:xfrm>
                <a:off x="3947934" y="965221"/>
                <a:ext cx="1553028" cy="43542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GB" sz="12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WP3.1</a:t>
                </a:r>
                <a:r>
                  <a:rPr lang="en-GB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12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System-compliant motion planning</a:t>
                </a:r>
                <a:endParaRPr lang="en-US" sz="12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96B0652-50C6-470C-9FF4-3D4FC6059BC7}"/>
                  </a:ext>
                </a:extLst>
              </p:cNvPr>
              <p:cNvSpPr/>
              <p:nvPr/>
            </p:nvSpPr>
            <p:spPr>
              <a:xfrm>
                <a:off x="0" y="587829"/>
                <a:ext cx="1843529" cy="1828800"/>
              </a:xfrm>
              <a:prstGeom prst="rect">
                <a:avLst/>
              </a:prstGeom>
              <a:noFill/>
              <a:ln w="952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ts val="1300"/>
                  </a:lnSpc>
                </a:pPr>
                <a:r>
                  <a:rPr lang="en-GB" sz="14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Fleet management </a:t>
                </a:r>
                <a:endParaRPr lang="en-US" sz="12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5C01090-F198-4186-8B79-A07B7DF4ED26}"/>
                  </a:ext>
                </a:extLst>
              </p:cNvPr>
              <p:cNvSpPr/>
              <p:nvPr/>
            </p:nvSpPr>
            <p:spPr>
              <a:xfrm>
                <a:off x="3947934" y="1836606"/>
                <a:ext cx="1553028" cy="435429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GB" sz="12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WP3.2</a:t>
                </a:r>
                <a:r>
                  <a:rPr lang="en-GB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  <a:r>
                  <a:rPr lang="en-GB" sz="12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 </a:t>
                </a:r>
                <a:r>
                  <a:rPr lang="en-US" sz="1200" i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SimSun" panose="02010600030101010101" pitchFamily="2" charset="-122"/>
                    <a:cs typeface="Arial" panose="020B0604020202020204" pitchFamily="34" charset="0"/>
                  </a:rPr>
                  <a:t>Interactive data-driven navigation</a:t>
                </a:r>
                <a:r>
                  <a:rPr lang="en-US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2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646EE1C-73DA-44BA-9CF1-2D3D37EF7837}"/>
                  </a:ext>
                </a:extLst>
              </p:cNvPr>
              <p:cNvSpPr/>
              <p:nvPr/>
            </p:nvSpPr>
            <p:spPr>
              <a:xfrm>
                <a:off x="130603" y="950686"/>
                <a:ext cx="1552575" cy="434975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GB" sz="12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WP2.1</a:t>
                </a:r>
                <a:r>
                  <a:rPr lang="en-GB" sz="12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Strategic fleet management</a:t>
                </a:r>
                <a:endParaRPr lang="en-US" sz="12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8615202-7D15-41DD-A8A9-7E584F64F928}"/>
                  </a:ext>
                </a:extLst>
              </p:cNvPr>
              <p:cNvSpPr/>
              <p:nvPr/>
            </p:nvSpPr>
            <p:spPr>
              <a:xfrm>
                <a:off x="2221390" y="1008759"/>
                <a:ext cx="1248322" cy="827847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GB" sz="12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WP4</a:t>
                </a:r>
                <a:r>
                  <a:rPr lang="en-GB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Coordination between fleet management and autonomy</a:t>
                </a:r>
                <a:endParaRPr lang="en-US" sz="12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A81D8E4-790F-4A1C-A562-0192E1235766}"/>
                  </a:ext>
                </a:extLst>
              </p:cNvPr>
              <p:cNvSpPr/>
              <p:nvPr/>
            </p:nvSpPr>
            <p:spPr>
              <a:xfrm>
                <a:off x="130603" y="1790283"/>
                <a:ext cx="1552575" cy="434975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en-GB" sz="1200" b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WP2.2</a:t>
                </a:r>
                <a:r>
                  <a:rPr lang="en-GB" sz="12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Operational fleet management</a:t>
                </a:r>
                <a:endParaRPr lang="en-US" sz="120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Down Arrow 15">
              <a:extLst>
                <a:ext uri="{FF2B5EF4-FFF2-40B4-BE49-F238E27FC236}">
                  <a16:creationId xmlns:a16="http://schemas.microsoft.com/office/drawing/2014/main" id="{69F87C65-8AF8-4CFF-BC94-290622F6EB42}"/>
                </a:ext>
              </a:extLst>
            </p:cNvPr>
            <p:cNvSpPr/>
            <p:nvPr/>
          </p:nvSpPr>
          <p:spPr>
            <a:xfrm rot="17803024">
              <a:off x="7555229" y="2292986"/>
              <a:ext cx="45085" cy="598170"/>
            </a:xfrm>
            <a:prstGeom prst="downArrow">
              <a:avLst>
                <a:gd name="adj1" fmla="val 50000"/>
                <a:gd name="adj2" fmla="val 395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Down Arrow 16">
              <a:extLst>
                <a:ext uri="{FF2B5EF4-FFF2-40B4-BE49-F238E27FC236}">
                  <a16:creationId xmlns:a16="http://schemas.microsoft.com/office/drawing/2014/main" id="{5C9094E5-CEB8-441C-9E9D-72D91B81B156}"/>
                </a:ext>
              </a:extLst>
            </p:cNvPr>
            <p:cNvSpPr/>
            <p:nvPr/>
          </p:nvSpPr>
          <p:spPr>
            <a:xfrm rot="3552904">
              <a:off x="4782819" y="2275841"/>
              <a:ext cx="45085" cy="598170"/>
            </a:xfrm>
            <a:prstGeom prst="downArrow">
              <a:avLst>
                <a:gd name="adj1" fmla="val 50000"/>
                <a:gd name="adj2" fmla="val 395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527A4-184D-4147-8B0C-7A5807615A46}"/>
                </a:ext>
              </a:extLst>
            </p:cNvPr>
            <p:cNvSpPr/>
            <p:nvPr/>
          </p:nvSpPr>
          <p:spPr>
            <a:xfrm>
              <a:off x="5491162" y="4184968"/>
              <a:ext cx="1255395" cy="47815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800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GB" sz="1200" b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WP5</a:t>
              </a:r>
              <a:r>
                <a:rPr lang="en-GB" sz="120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: Dissemination </a:t>
              </a:r>
              <a:endParaRPr lang="en-US" sz="1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eft-Right Arrow 22">
              <a:extLst>
                <a:ext uri="{FF2B5EF4-FFF2-40B4-BE49-F238E27FC236}">
                  <a16:creationId xmlns:a16="http://schemas.microsoft.com/office/drawing/2014/main" id="{CC5F904A-302B-4106-ACD2-8B001924977B}"/>
                </a:ext>
              </a:extLst>
            </p:cNvPr>
            <p:cNvSpPr/>
            <p:nvPr/>
          </p:nvSpPr>
          <p:spPr>
            <a:xfrm>
              <a:off x="5157787" y="4228148"/>
              <a:ext cx="333375" cy="781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eft-Right Arrow 24">
              <a:extLst>
                <a:ext uri="{FF2B5EF4-FFF2-40B4-BE49-F238E27FC236}">
                  <a16:creationId xmlns:a16="http://schemas.microsoft.com/office/drawing/2014/main" id="{1B997410-197B-4F42-A0A1-A453F88B64C7}"/>
                </a:ext>
              </a:extLst>
            </p:cNvPr>
            <p:cNvSpPr/>
            <p:nvPr/>
          </p:nvSpPr>
          <p:spPr>
            <a:xfrm>
              <a:off x="6754812" y="4236403"/>
              <a:ext cx="333375" cy="781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eft-Right Arrow 25">
              <a:extLst>
                <a:ext uri="{FF2B5EF4-FFF2-40B4-BE49-F238E27FC236}">
                  <a16:creationId xmlns:a16="http://schemas.microsoft.com/office/drawing/2014/main" id="{0FC7FBD3-6AAC-42D6-A835-4DE1F961BC37}"/>
                </a:ext>
              </a:extLst>
            </p:cNvPr>
            <p:cNvSpPr/>
            <p:nvPr/>
          </p:nvSpPr>
          <p:spPr>
            <a:xfrm>
              <a:off x="5155247" y="3372168"/>
              <a:ext cx="333375" cy="781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eft-Right Arrow 26">
              <a:extLst>
                <a:ext uri="{FF2B5EF4-FFF2-40B4-BE49-F238E27FC236}">
                  <a16:creationId xmlns:a16="http://schemas.microsoft.com/office/drawing/2014/main" id="{41D95220-CD40-444C-9FDA-8DCB5AE728D3}"/>
                </a:ext>
              </a:extLst>
            </p:cNvPr>
            <p:cNvSpPr/>
            <p:nvPr/>
          </p:nvSpPr>
          <p:spPr>
            <a:xfrm>
              <a:off x="6767512" y="3380423"/>
              <a:ext cx="333375" cy="781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Down Arrow 27">
              <a:extLst>
                <a:ext uri="{FF2B5EF4-FFF2-40B4-BE49-F238E27FC236}">
                  <a16:creationId xmlns:a16="http://schemas.microsoft.com/office/drawing/2014/main" id="{5B66B41D-4F60-4FFD-BD11-AC7AD961D75E}"/>
                </a:ext>
              </a:extLst>
            </p:cNvPr>
            <p:cNvSpPr/>
            <p:nvPr/>
          </p:nvSpPr>
          <p:spPr>
            <a:xfrm>
              <a:off x="6129972" y="2674938"/>
              <a:ext cx="45085" cy="485775"/>
            </a:xfrm>
            <a:prstGeom prst="downArrow">
              <a:avLst>
                <a:gd name="adj1" fmla="val 50000"/>
                <a:gd name="adj2" fmla="val 395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eft-Right Arrow 28">
              <a:extLst>
                <a:ext uri="{FF2B5EF4-FFF2-40B4-BE49-F238E27FC236}">
                  <a16:creationId xmlns:a16="http://schemas.microsoft.com/office/drawing/2014/main" id="{F9AB9D4C-7789-46D6-AA7B-A06905E368DB}"/>
                </a:ext>
              </a:extLst>
            </p:cNvPr>
            <p:cNvSpPr/>
            <p:nvPr/>
          </p:nvSpPr>
          <p:spPr>
            <a:xfrm rot="16200000">
              <a:off x="6033770" y="4051300"/>
              <a:ext cx="201930" cy="7302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Left-Right Arrow 20">
              <a:extLst>
                <a:ext uri="{FF2B5EF4-FFF2-40B4-BE49-F238E27FC236}">
                  <a16:creationId xmlns:a16="http://schemas.microsoft.com/office/drawing/2014/main" id="{DE02F047-4E52-47CA-B43B-0B511DA46E37}"/>
                </a:ext>
              </a:extLst>
            </p:cNvPr>
            <p:cNvSpPr/>
            <p:nvPr/>
          </p:nvSpPr>
          <p:spPr>
            <a:xfrm rot="16200000">
              <a:off x="7857172" y="3762058"/>
              <a:ext cx="333375" cy="7810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3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555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39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Breno Beirigo</dc:creator>
  <cp:lastModifiedBy>Breno Beirigo</cp:lastModifiedBy>
  <cp:revision>2</cp:revision>
  <dcterms:created xsi:type="dcterms:W3CDTF">2021-06-16T07:20:46Z</dcterms:created>
  <dcterms:modified xsi:type="dcterms:W3CDTF">2021-06-23T15:16:21Z</dcterms:modified>
</cp:coreProperties>
</file>