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8" r:id="rId4"/>
    <p:sldId id="259" r:id="rId5"/>
    <p:sldId id="260" r:id="rId6"/>
    <p:sldId id="276" r:id="rId7"/>
    <p:sldId id="261" r:id="rId8"/>
    <p:sldId id="262" r:id="rId9"/>
    <p:sldId id="264" r:id="rId10"/>
    <p:sldId id="265" r:id="rId11"/>
    <p:sldId id="263" r:id="rId12"/>
    <p:sldId id="266" r:id="rId13"/>
    <p:sldId id="267" r:id="rId14"/>
    <p:sldId id="268" r:id="rId15"/>
    <p:sldId id="269" r:id="rId16"/>
    <p:sldId id="270" r:id="rId17"/>
    <p:sldId id="271"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Untitled Section" id="{D41BC58C-2D33-4CAD-A54D-8A9FEFD4F4E3}">
          <p14:sldIdLst>
            <p14:sldId id="256"/>
            <p14:sldId id="257"/>
            <p14:sldId id="258"/>
            <p14:sldId id="259"/>
            <p14:sldId id="260"/>
            <p14:sldId id="276"/>
            <p14:sldId id="261"/>
            <p14:sldId id="262"/>
            <p14:sldId id="264"/>
            <p14:sldId id="265"/>
            <p14:sldId id="263"/>
            <p14:sldId id="266"/>
            <p14:sldId id="267"/>
            <p14:sldId id="268"/>
            <p14:sldId id="269"/>
            <p14:sldId id="270"/>
            <p14:sldId id="271"/>
            <p14:sldId id="273"/>
            <p14:sldId id="274"/>
            <p14:sldId id="275"/>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LOK DEWANGAN" initials="TD" lastIdx="3" clrIdx="0">
    <p:extLst>
      <p:ext uri="{19B8F6BF-5375-455C-9EA6-DF929625EA0E}">
        <p15:presenceInfo xmlns="" xmlns:p15="http://schemas.microsoft.com/office/powerpoint/2012/main" userId="08f157c099d781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1"/>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905" autoAdjust="0"/>
    <p:restoredTop sz="94720" autoAdjust="0"/>
  </p:normalViewPr>
  <p:slideViewPr>
    <p:cSldViewPr>
      <p:cViewPr varScale="1">
        <p:scale>
          <a:sx n="69" d="100"/>
          <a:sy n="69" d="100"/>
        </p:scale>
        <p:origin x="-15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4B0BE0-22BD-4370-BBAD-016B882591EF}"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695367652"/>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3578700201"/>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768801703"/>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3836041544"/>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646266937"/>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2358074786"/>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B0BE0-22BD-4370-BBAD-016B882591EF}"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1088306822"/>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B0BE0-22BD-4370-BBAD-016B882591EF}"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503494829"/>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B0BE0-22BD-4370-BBAD-016B882591EF}"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3311884140"/>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B0BE0-22BD-4370-BBAD-016B882591EF}"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792545571"/>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4B0BE0-22BD-4370-BBAD-016B882591EF}" type="datetimeFigureOut">
              <a:rPr lang="en-US" smtClean="0"/>
              <a:pPr/>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4265003187"/>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B0BE0-22BD-4370-BBAD-016B882591EF}" type="datetimeFigureOut">
              <a:rPr lang="en-US" smtClean="0"/>
              <a:pPr/>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716758297"/>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4B0BE0-22BD-4370-BBAD-016B882591EF}" type="datetimeFigureOut">
              <a:rPr lang="en-US" smtClean="0"/>
              <a:pPr/>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933913519"/>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B0BE0-22BD-4370-BBAD-016B882591EF}" type="datetimeFigureOut">
              <a:rPr lang="en-US" smtClean="0"/>
              <a:pPr/>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4193860852"/>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A4B0BE0-22BD-4370-BBAD-016B882591EF}" type="datetimeFigureOut">
              <a:rPr lang="en-US" smtClean="0"/>
              <a:pPr/>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7617369"/>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4B0BE0-22BD-4370-BBAD-016B882591EF}" type="datetimeFigureOut">
              <a:rPr lang="en-US" smtClean="0"/>
              <a:pPr/>
              <a:t>8/21/2021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572155077"/>
      </p:ext>
    </p:extLst>
  </p:cSld>
  <p:clrMapOvr>
    <a:masterClrMapping/>
  </p:clrMapOvr>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4B0BE0-22BD-4370-BBAD-016B882591EF}" type="datetimeFigureOut">
              <a:rPr lang="en-US" smtClean="0"/>
              <a:pPr/>
              <a:t>8/21/2021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479487F-82EE-4591-8B59-E162D7050664}" type="slidenum">
              <a:rPr lang="en-US" smtClean="0"/>
              <a:pPr/>
              <a:t>‹#›</a:t>
            </a:fld>
            <a:endParaRPr lang="en-US"/>
          </a:p>
        </p:txBody>
      </p:sp>
    </p:spTree>
    <p:extLst>
      <p:ext uri="{BB962C8B-B14F-4D97-AF65-F5344CB8AC3E}">
        <p14:creationId xmlns="" xmlns:p14="http://schemas.microsoft.com/office/powerpoint/2010/main" val="3826256792"/>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mc:AlternateContent xmlns:mc="http://schemas.openxmlformats.org/markup-compatibility/2006">
    <mc:Choice xmlns="" xmlns:p14="http://schemas.microsoft.com/office/powerpoint/2010/main" Requires="p14">
      <p:transition p14:dur="10" advClick="0">
        <p:push dir="u"/>
      </p:transition>
    </mc:Choice>
    <mc:Fallback>
      <p:transition advClick="0">
        <p:push dir="u"/>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85728"/>
            <a:ext cx="7851648" cy="2114528"/>
          </a:xfrm>
        </p:spPr>
        <p:txBody>
          <a:bodyPr>
            <a:no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GURU GHASIDAS VISHWAVIDYALAYA BILASPUR (C.G)</a:t>
            </a:r>
            <a:br>
              <a:rPr lang="en-US" sz="2400" b="1" dirty="0">
                <a:solidFill>
                  <a:srgbClr val="C00000"/>
                </a:solidFill>
                <a:latin typeface="Times New Roman" panose="02020603050405020304" pitchFamily="18" charset="0"/>
                <a:cs typeface="Times New Roman" panose="02020603050405020304" pitchFamily="18" charset="0"/>
              </a:rPr>
            </a:br>
            <a:r>
              <a:rPr lang="en-US" sz="2400" b="1" dirty="0">
                <a:solidFill>
                  <a:srgbClr val="C00000"/>
                </a:solidFill>
                <a:latin typeface="Times New Roman" panose="02020603050405020304" pitchFamily="18" charset="0"/>
                <a:cs typeface="Times New Roman" panose="02020603050405020304" pitchFamily="18" charset="0"/>
              </a:rPr>
              <a:t>(A CENTRAL UNIVERSITY)</a:t>
            </a:r>
            <a:r>
              <a:rPr lang="en-US" sz="2400" dirty="0">
                <a:solidFill>
                  <a:srgbClr val="C00000"/>
                </a:solidFill>
                <a:latin typeface="Times New Roman" panose="02020603050405020304" pitchFamily="18" charset="0"/>
                <a:cs typeface="Times New Roman" panose="02020603050405020304" pitchFamily="18" charset="0"/>
              </a:rPr>
              <a:t/>
            </a:r>
            <a:br>
              <a:rPr lang="en-US" sz="2400" dirty="0">
                <a:solidFill>
                  <a:srgbClr val="C00000"/>
                </a:solidFill>
                <a:latin typeface="Times New Roman" panose="02020603050405020304" pitchFamily="18" charset="0"/>
                <a:cs typeface="Times New Roman" panose="02020603050405020304" pitchFamily="18" charset="0"/>
              </a:rPr>
            </a:br>
            <a:r>
              <a:rPr lang="en-US" sz="2400" dirty="0">
                <a:solidFill>
                  <a:schemeClr val="accent6">
                    <a:lumMod val="50000"/>
                  </a:schemeClr>
                </a:solidFill>
              </a:rPr>
              <a:t>Dept. of Computer Science And Information Technology (CSIT)</a:t>
            </a:r>
            <a:br>
              <a:rPr lang="en-US" sz="2400" dirty="0">
                <a:solidFill>
                  <a:schemeClr val="accent6">
                    <a:lumMod val="50000"/>
                  </a:schemeClr>
                </a:solidFill>
              </a:rPr>
            </a:br>
            <a:endParaRPr lang="en-US" sz="2400" dirty="0">
              <a:solidFill>
                <a:schemeClr val="accent6">
                  <a:lumMod val="50000"/>
                </a:schemeClr>
              </a:solidFill>
            </a:endParaRPr>
          </a:p>
        </p:txBody>
      </p:sp>
      <p:sp>
        <p:nvSpPr>
          <p:cNvPr id="3" name="Subtitle 2"/>
          <p:cNvSpPr>
            <a:spLocks noGrp="1"/>
          </p:cNvSpPr>
          <p:nvPr>
            <p:ph type="subTitle" idx="1"/>
          </p:nvPr>
        </p:nvSpPr>
        <p:spPr>
          <a:xfrm>
            <a:off x="500034" y="4429132"/>
            <a:ext cx="3214710" cy="1752600"/>
          </a:xfrm>
        </p:spPr>
        <p:txBody>
          <a:bodyPr>
            <a:normAutofit/>
          </a:bodyPr>
          <a:lstStyle/>
          <a:p>
            <a:pPr algn="ctr"/>
            <a:r>
              <a:rPr lang="en-IN" sz="2400" b="1" dirty="0">
                <a:solidFill>
                  <a:srgbClr val="002060"/>
                </a:solidFill>
              </a:rPr>
              <a:t>GUIDED BY </a:t>
            </a:r>
          </a:p>
          <a:p>
            <a:pPr algn="ctr"/>
            <a:r>
              <a:rPr lang="en-IN" sz="2400" b="1" dirty="0">
                <a:solidFill>
                  <a:srgbClr val="002060"/>
                </a:solidFill>
              </a:rPr>
              <a:t>MR. </a:t>
            </a:r>
            <a:r>
              <a:rPr lang="en-IN" sz="2800" b="1" dirty="0">
                <a:solidFill>
                  <a:srgbClr val="002060"/>
                </a:solidFill>
              </a:rPr>
              <a:t>VIVEK SARATHE SIR</a:t>
            </a:r>
            <a:endParaRPr lang="en-US" sz="2400" b="1" dirty="0">
              <a:solidFill>
                <a:srgbClr val="002060"/>
              </a:solidFill>
            </a:endParaRPr>
          </a:p>
        </p:txBody>
      </p:sp>
      <p:pic>
        <p:nvPicPr>
          <p:cNvPr id="4" name="Picture 3">
            <a:extLst>
              <a:ext uri="{FF2B5EF4-FFF2-40B4-BE49-F238E27FC236}">
                <a16:creationId xmlns="" xmlns:a16="http://schemas.microsoft.com/office/drawing/2014/main" id="{25E782D8-16A4-4C27-9F72-994CB1353958}"/>
              </a:ext>
            </a:extLst>
          </p:cNvPr>
          <p:cNvPicPr>
            <a:picLocks noChangeAspect="1"/>
          </p:cNvPicPr>
          <p:nvPr/>
        </p:nvPicPr>
        <p:blipFill>
          <a:blip r:embed="rId2"/>
          <a:stretch>
            <a:fillRect/>
          </a:stretch>
        </p:blipFill>
        <p:spPr>
          <a:xfrm>
            <a:off x="3714744" y="2079947"/>
            <a:ext cx="1463167" cy="1420491"/>
          </a:xfrm>
          <a:prstGeom prst="rect">
            <a:avLst/>
          </a:prstGeom>
        </p:spPr>
      </p:pic>
      <p:sp>
        <p:nvSpPr>
          <p:cNvPr id="5" name="Rectangle 4"/>
          <p:cNvSpPr/>
          <p:nvPr/>
        </p:nvSpPr>
        <p:spPr>
          <a:xfrm>
            <a:off x="785786" y="3559734"/>
            <a:ext cx="7643866" cy="369332"/>
          </a:xfrm>
          <a:prstGeom prst="rect">
            <a:avLst/>
          </a:prstGeom>
        </p:spPr>
        <p:txBody>
          <a:bodyPr wrap="square">
            <a:spAutoFit/>
          </a:bodyPr>
          <a:lstStyle/>
          <a:p>
            <a:pPr algn="ctr"/>
            <a:r>
              <a:rPr lang="en-US" b="1" dirty="0">
                <a:solidFill>
                  <a:srgbClr val="C00000"/>
                </a:solidFill>
              </a:rPr>
              <a:t>A </a:t>
            </a:r>
            <a:r>
              <a:rPr lang="en-US" b="1" dirty="0" smtClean="0">
                <a:solidFill>
                  <a:srgbClr val="C00000"/>
                </a:solidFill>
              </a:rPr>
              <a:t>MINOR </a:t>
            </a:r>
            <a:r>
              <a:rPr lang="en-US" b="1" dirty="0">
                <a:solidFill>
                  <a:srgbClr val="C00000"/>
                </a:solidFill>
              </a:rPr>
              <a:t>PROJECT ON ONLINE VOTING  SYSTEM</a:t>
            </a:r>
          </a:p>
        </p:txBody>
      </p:sp>
      <p:sp>
        <p:nvSpPr>
          <p:cNvPr id="6" name="Rectangle 5"/>
          <p:cNvSpPr/>
          <p:nvPr/>
        </p:nvSpPr>
        <p:spPr>
          <a:xfrm>
            <a:off x="2286000" y="-13606432"/>
            <a:ext cx="4572000" cy="2529923"/>
          </a:xfrm>
          <a:prstGeom prst="rect">
            <a:avLst/>
          </a:prstGeom>
        </p:spPr>
        <p:txBody>
          <a:bodyPr>
            <a:spAutoFit/>
          </a:bodyPr>
          <a:lstStyle/>
          <a:p>
            <a:pPr>
              <a:lnSpc>
                <a:spcPct val="120000"/>
              </a:lnSpc>
            </a:pPr>
            <a:r>
              <a:rPr lang="en-IN" dirty="0"/>
              <a:t> Guided By                                         Submitted By                                                                Mr. </a:t>
            </a:r>
            <a:r>
              <a:rPr lang="en-IN" dirty="0" err="1"/>
              <a:t>Nripedra</a:t>
            </a:r>
            <a:r>
              <a:rPr lang="en-IN" dirty="0"/>
              <a:t> sir                                      </a:t>
            </a:r>
            <a:r>
              <a:rPr lang="en-IN" dirty="0" err="1"/>
              <a:t>Hari</a:t>
            </a:r>
            <a:r>
              <a:rPr lang="en-IN" dirty="0"/>
              <a:t> Ram</a:t>
            </a:r>
          </a:p>
          <a:p>
            <a:r>
              <a:rPr lang="en-IN" dirty="0"/>
              <a:t>Assistant Professor	                      BSc 5th         				      </a:t>
            </a:r>
          </a:p>
          <a:p>
            <a:r>
              <a:rPr lang="en-IN" dirty="0"/>
              <a:t>   CSIT,GGV                                             17207225</a:t>
            </a:r>
            <a:endParaRPr lang="en-US" dirty="0"/>
          </a:p>
        </p:txBody>
      </p:sp>
      <p:sp>
        <p:nvSpPr>
          <p:cNvPr id="7" name="Subtitle 2"/>
          <p:cNvSpPr txBox="1">
            <a:spLocks/>
          </p:cNvSpPr>
          <p:nvPr/>
        </p:nvSpPr>
        <p:spPr>
          <a:xfrm>
            <a:off x="5214942" y="4429132"/>
            <a:ext cx="3214710" cy="1752600"/>
          </a:xfrm>
          <a:prstGeom prst="rect">
            <a:avLst/>
          </a:prstGeom>
        </p:spPr>
        <p:txBody>
          <a:bodyPr vert="horz" lIns="0" rIns="18288">
            <a:normAutofit fontScale="92500" lnSpcReduction="10000"/>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600" b="1" dirty="0">
                <a:solidFill>
                  <a:srgbClr val="002060"/>
                </a:solidFill>
              </a:rPr>
              <a:t>SUBMITTED BY</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600" b="1" dirty="0" smtClean="0">
                <a:solidFill>
                  <a:srgbClr val="002060"/>
                </a:solidFill>
              </a:rPr>
              <a:t>DURGA</a:t>
            </a:r>
            <a:r>
              <a:rPr kumimoji="0" lang="en-IN" sz="2600" b="1" i="0" u="none" strike="noStrike" kern="1200" cap="none" spc="0" normalizeH="0" noProof="0" dirty="0" smtClean="0">
                <a:ln>
                  <a:noFill/>
                </a:ln>
                <a:solidFill>
                  <a:srgbClr val="002060"/>
                </a:solidFill>
                <a:effectLst/>
                <a:uLnTx/>
                <a:uFillTx/>
                <a:latin typeface="+mn-lt"/>
                <a:ea typeface="+mn-ea"/>
                <a:cs typeface="+mn-cs"/>
              </a:rPr>
              <a:t> </a:t>
            </a:r>
            <a:r>
              <a:rPr kumimoji="0" lang="en-IN" sz="2600" b="1" i="0" u="none" strike="noStrike" kern="1200" cap="none" spc="0" normalizeH="0" noProof="0" dirty="0">
                <a:ln>
                  <a:noFill/>
                </a:ln>
                <a:solidFill>
                  <a:srgbClr val="002060"/>
                </a:solidFill>
                <a:effectLst/>
                <a:uLnTx/>
                <a:uFillTx/>
                <a:latin typeface="+mn-lt"/>
                <a:ea typeface="+mn-ea"/>
                <a:cs typeface="+mn-cs"/>
              </a:rPr>
              <a:t>DEWANGAN</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600" b="1" dirty="0" smtClean="0">
                <a:solidFill>
                  <a:srgbClr val="002060"/>
                </a:solidFill>
              </a:rPr>
              <a:t>MCA 2nd </a:t>
            </a:r>
            <a:r>
              <a:rPr lang="en-IN" sz="2600" b="1" dirty="0" smtClean="0">
                <a:solidFill>
                  <a:srgbClr val="002060"/>
                </a:solidFill>
              </a:rPr>
              <a:t>SEM</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IN" sz="2600" b="1" dirty="0" smtClean="0">
                <a:solidFill>
                  <a:srgbClr val="002060"/>
                </a:solidFill>
              </a:rPr>
              <a:t>20606069</a:t>
            </a:r>
            <a:endParaRPr lang="en-IN" sz="2600" b="1" dirty="0">
              <a:solidFill>
                <a:srgbClr val="002060"/>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191DD9DF-FA98-4DF0-8C31-CF00B60A9813}"/>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23528" y="1412776"/>
            <a:ext cx="8192911" cy="4608512"/>
          </a:xfrm>
        </p:spPr>
      </p:pic>
      <p:sp>
        <p:nvSpPr>
          <p:cNvPr id="9" name="TextBox 8">
            <a:extLst>
              <a:ext uri="{FF2B5EF4-FFF2-40B4-BE49-F238E27FC236}">
                <a16:creationId xmlns="" xmlns:a16="http://schemas.microsoft.com/office/drawing/2014/main" id="{62644CE6-5F6A-4A9D-A757-AC3336F5FA22}"/>
              </a:ext>
            </a:extLst>
          </p:cNvPr>
          <p:cNvSpPr txBox="1"/>
          <p:nvPr/>
        </p:nvSpPr>
        <p:spPr>
          <a:xfrm>
            <a:off x="467544" y="980728"/>
            <a:ext cx="3807453" cy="461665"/>
          </a:xfrm>
          <a:prstGeom prst="rect">
            <a:avLst/>
          </a:prstGeom>
          <a:noFill/>
        </p:spPr>
        <p:txBody>
          <a:bodyPr wrap="none" rtlCol="0">
            <a:spAutoFit/>
          </a:bodyPr>
          <a:lstStyle/>
          <a:p>
            <a:r>
              <a:rPr lang="en-IN" sz="2400" b="1" dirty="0">
                <a:solidFill>
                  <a:srgbClr val="002060"/>
                </a:solidFill>
                <a:latin typeface="Aparajita" panose="02020603050405020304" pitchFamily="18" charset="0"/>
                <a:cs typeface="Aparajita" panose="02020603050405020304" pitchFamily="18" charset="0"/>
              </a:rPr>
              <a:t>VOTER REGISTRATION PAGE</a:t>
            </a:r>
            <a:endParaRPr lang="hi-IN" sz="2400" b="1" dirty="0">
              <a:solidFill>
                <a:srgbClr val="002060"/>
              </a:solidFill>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advClick="0">
        <p:fade/>
      </p:transition>
    </mc:Choice>
    <mc:Fallback>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7D1BA6D-2DC9-43A4-81E1-2EB11E96D738}"/>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9512" y="1268760"/>
            <a:ext cx="8568952" cy="4820035"/>
          </a:xfrm>
        </p:spPr>
      </p:pic>
      <p:sp>
        <p:nvSpPr>
          <p:cNvPr id="8" name="TextBox 7">
            <a:extLst>
              <a:ext uri="{FF2B5EF4-FFF2-40B4-BE49-F238E27FC236}">
                <a16:creationId xmlns="" xmlns:a16="http://schemas.microsoft.com/office/drawing/2014/main" id="{A7505FC8-6886-4290-8EA4-7C3FE39FD29E}"/>
              </a:ext>
            </a:extLst>
          </p:cNvPr>
          <p:cNvSpPr txBox="1"/>
          <p:nvPr/>
        </p:nvSpPr>
        <p:spPr>
          <a:xfrm>
            <a:off x="179512" y="332656"/>
            <a:ext cx="6264696" cy="461665"/>
          </a:xfrm>
          <a:prstGeom prst="rect">
            <a:avLst/>
          </a:prstGeom>
          <a:noFill/>
        </p:spPr>
        <p:txBody>
          <a:bodyPr wrap="square" rtlCol="0">
            <a:spAutoFit/>
          </a:bodyPr>
          <a:lstStyle/>
          <a:p>
            <a:r>
              <a:rPr lang="en-IN" sz="2400" b="1" dirty="0">
                <a:solidFill>
                  <a:srgbClr val="002060"/>
                </a:solidFill>
                <a:latin typeface="Aparajita" panose="02020603050405020304" pitchFamily="18" charset="0"/>
                <a:cs typeface="Aparajita" panose="02020603050405020304" pitchFamily="18" charset="0"/>
              </a:rPr>
              <a:t>DATABASE INTERFACE AFTER REGISTRATION</a:t>
            </a:r>
            <a:endParaRPr lang="hi-IN" sz="2400" b="1" dirty="0">
              <a:solidFill>
                <a:srgbClr val="002060"/>
              </a:solidFill>
              <a:latin typeface="Aparajita" panose="02020603050405020304" pitchFamily="18" charset="0"/>
              <a:cs typeface="Aparajita" panose="02020603050405020304" pitchFamily="18" charset="0"/>
            </a:endParaRPr>
          </a:p>
        </p:txBody>
      </p:sp>
    </p:spTree>
  </p:cSld>
  <p:clrMapOvr>
    <a:masterClrMapping/>
  </p:clrMapOvr>
  <p:transition spd="slow" advClick="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 xmlns:a16="http://schemas.microsoft.com/office/drawing/2014/main" id="{A16DC01D-31E9-4834-A5DF-44A3C4C621EC}"/>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9512" y="1484784"/>
            <a:ext cx="8576954" cy="4824536"/>
          </a:xfrm>
        </p:spPr>
      </p:pic>
      <p:sp>
        <p:nvSpPr>
          <p:cNvPr id="12" name="TextBox 11">
            <a:extLst>
              <a:ext uri="{FF2B5EF4-FFF2-40B4-BE49-F238E27FC236}">
                <a16:creationId xmlns="" xmlns:a16="http://schemas.microsoft.com/office/drawing/2014/main" id="{6EAD9605-305A-49CB-BFF1-6A74035F99B0}"/>
              </a:ext>
            </a:extLst>
          </p:cNvPr>
          <p:cNvSpPr txBox="1"/>
          <p:nvPr/>
        </p:nvSpPr>
        <p:spPr>
          <a:xfrm>
            <a:off x="323528" y="764704"/>
            <a:ext cx="2677336" cy="461665"/>
          </a:xfrm>
          <a:prstGeom prst="rect">
            <a:avLst/>
          </a:prstGeom>
          <a:noFill/>
        </p:spPr>
        <p:txBody>
          <a:bodyPr wrap="none" rtlCol="0">
            <a:spAutoFit/>
          </a:bodyPr>
          <a:lstStyle/>
          <a:p>
            <a:r>
              <a:rPr lang="en-IN" sz="2400" b="1" dirty="0">
                <a:solidFill>
                  <a:srgbClr val="002060"/>
                </a:solidFill>
                <a:latin typeface="Aparajita" panose="02020603050405020304" pitchFamily="18" charset="0"/>
                <a:cs typeface="Aparajita" panose="02020603050405020304" pitchFamily="18" charset="0"/>
              </a:rPr>
              <a:t>PARTY LOGIN PAGE</a:t>
            </a:r>
            <a:endParaRPr lang="hi-IN" sz="2400" b="1" dirty="0">
              <a:solidFill>
                <a:srgbClr val="002060"/>
              </a:solidFill>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3400" advClick="0">
        <p14:reveal/>
      </p:transition>
    </mc:Choice>
    <mc:Fallback>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5717EEC4-41F4-4885-943F-E69E626A6785}"/>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19516" y="1484784"/>
            <a:ext cx="8704968" cy="4896544"/>
          </a:xfrm>
        </p:spPr>
      </p:pic>
      <p:sp>
        <p:nvSpPr>
          <p:cNvPr id="8" name="TextBox 7">
            <a:extLst>
              <a:ext uri="{FF2B5EF4-FFF2-40B4-BE49-F238E27FC236}">
                <a16:creationId xmlns="" xmlns:a16="http://schemas.microsoft.com/office/drawing/2014/main" id="{774B69E5-A6A1-4E47-B76A-6F0D2A578779}"/>
              </a:ext>
            </a:extLst>
          </p:cNvPr>
          <p:cNvSpPr txBox="1"/>
          <p:nvPr/>
        </p:nvSpPr>
        <p:spPr>
          <a:xfrm>
            <a:off x="467544" y="980728"/>
            <a:ext cx="3780202" cy="461665"/>
          </a:xfrm>
          <a:prstGeom prst="rect">
            <a:avLst/>
          </a:prstGeom>
          <a:noFill/>
        </p:spPr>
        <p:txBody>
          <a:bodyPr wrap="none" rtlCol="0">
            <a:spAutoFit/>
          </a:bodyPr>
          <a:lstStyle/>
          <a:p>
            <a:r>
              <a:rPr lang="en-IN" sz="2400" b="1" dirty="0">
                <a:solidFill>
                  <a:srgbClr val="002060"/>
                </a:solidFill>
                <a:latin typeface="Aparajita" panose="02020603050405020304" pitchFamily="18" charset="0"/>
                <a:cs typeface="Aparajita" panose="02020603050405020304" pitchFamily="18" charset="0"/>
              </a:rPr>
              <a:t>PARTY REGISTRATION PAGE</a:t>
            </a:r>
            <a:endParaRPr lang="hi-IN" sz="2400" b="1" dirty="0">
              <a:solidFill>
                <a:srgbClr val="002060"/>
              </a:solidFill>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p:split orient="vert"/>
      </p:transition>
    </mc:Choice>
    <mc:Fallback>
      <p:transition spd="slow" advClick="0">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861613DD-B78C-4AC8-8A07-E81E8E803A13}"/>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83523" y="1484784"/>
            <a:ext cx="8576954" cy="4824536"/>
          </a:xfrm>
        </p:spPr>
      </p:pic>
      <p:sp>
        <p:nvSpPr>
          <p:cNvPr id="6" name="TextBox 5">
            <a:extLst>
              <a:ext uri="{FF2B5EF4-FFF2-40B4-BE49-F238E27FC236}">
                <a16:creationId xmlns="" xmlns:a16="http://schemas.microsoft.com/office/drawing/2014/main" id="{BF70F6D7-D8B5-4B2A-AFB6-9A48B9FF5FC1}"/>
              </a:ext>
            </a:extLst>
          </p:cNvPr>
          <p:cNvSpPr txBox="1"/>
          <p:nvPr/>
        </p:nvSpPr>
        <p:spPr>
          <a:xfrm>
            <a:off x="467544" y="980728"/>
            <a:ext cx="3058851" cy="461665"/>
          </a:xfrm>
          <a:prstGeom prst="rect">
            <a:avLst/>
          </a:prstGeom>
          <a:noFill/>
        </p:spPr>
        <p:txBody>
          <a:bodyPr wrap="none" rtlCol="0">
            <a:spAutoFit/>
          </a:bodyPr>
          <a:lstStyle/>
          <a:p>
            <a:r>
              <a:rPr lang="en-IN" sz="2400" b="1" dirty="0">
                <a:solidFill>
                  <a:srgbClr val="002060"/>
                </a:solidFill>
                <a:latin typeface="Aparajita" panose="02020603050405020304" pitchFamily="18" charset="0"/>
                <a:cs typeface="Aparajita" panose="02020603050405020304" pitchFamily="18" charset="0"/>
              </a:rPr>
              <a:t>DATABASE INTERFACE</a:t>
            </a:r>
            <a:endParaRPr lang="hi-IN" sz="2400" b="1" dirty="0">
              <a:solidFill>
                <a:srgbClr val="002060"/>
              </a:solidFill>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p:split orient="vert"/>
      </p:transition>
    </mc:Choice>
    <mc:Fallback>
      <p:transition spd="slow" advClick="0">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5B33C02F-BAB3-4CD0-BC9B-468C1B8ED684}"/>
              </a:ext>
            </a:extLst>
          </p:cNvPr>
          <p:cNvSpPr txBox="1"/>
          <p:nvPr/>
        </p:nvSpPr>
        <p:spPr>
          <a:xfrm>
            <a:off x="323528" y="404664"/>
            <a:ext cx="2786213" cy="461665"/>
          </a:xfrm>
          <a:prstGeom prst="rect">
            <a:avLst/>
          </a:prstGeom>
          <a:noFill/>
        </p:spPr>
        <p:txBody>
          <a:bodyPr wrap="square" rtlCol="0">
            <a:spAutoFit/>
          </a:bodyPr>
          <a:lstStyle/>
          <a:p>
            <a:r>
              <a:rPr lang="en-IN" sz="2400" b="1" dirty="0">
                <a:solidFill>
                  <a:srgbClr val="002060"/>
                </a:solidFill>
                <a:latin typeface="Aparajita" panose="02020603050405020304" pitchFamily="18" charset="0"/>
                <a:cs typeface="Aparajita" panose="02020603050405020304" pitchFamily="18" charset="0"/>
              </a:rPr>
              <a:t>VOTER DASHBOARD</a:t>
            </a:r>
            <a:endParaRPr lang="hi-IN" sz="2400" b="1" dirty="0">
              <a:solidFill>
                <a:srgbClr val="002060"/>
              </a:solidFill>
              <a:latin typeface="Aparajita" panose="02020603050405020304" pitchFamily="18" charset="0"/>
              <a:cs typeface="Aparajita" panose="02020603050405020304"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243386" y="1371600"/>
            <a:ext cx="8385430" cy="4724400"/>
          </a:xfrm>
          <a:prstGeom prst="rect">
            <a:avLst/>
          </a:prstGeom>
          <a:noFill/>
          <a:ln w="9525">
            <a:noFill/>
            <a:miter lim="800000"/>
            <a:headEnd/>
            <a:tailEnd/>
          </a:ln>
          <a:effectLst/>
        </p:spPr>
      </p:pic>
    </p:spTree>
  </p:cSld>
  <p:clrMapOvr>
    <a:masterClrMapping/>
  </p:clrMapOvr>
  <p:transition spd="slow" advClick="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5A75F2D-AF09-4107-8E1A-164CB7EC17CC}"/>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9512" y="1268760"/>
            <a:ext cx="8448939" cy="4752528"/>
          </a:xfrm>
        </p:spPr>
      </p:pic>
      <p:sp>
        <p:nvSpPr>
          <p:cNvPr id="6" name="TextBox 5">
            <a:extLst>
              <a:ext uri="{FF2B5EF4-FFF2-40B4-BE49-F238E27FC236}">
                <a16:creationId xmlns="" xmlns:a16="http://schemas.microsoft.com/office/drawing/2014/main" id="{8E3020BB-B9A6-4A80-B75B-3BFAE70AC8C8}"/>
              </a:ext>
            </a:extLst>
          </p:cNvPr>
          <p:cNvSpPr txBox="1"/>
          <p:nvPr/>
        </p:nvSpPr>
        <p:spPr>
          <a:xfrm>
            <a:off x="395536" y="548680"/>
            <a:ext cx="2686954" cy="461665"/>
          </a:xfrm>
          <a:prstGeom prst="rect">
            <a:avLst/>
          </a:prstGeom>
          <a:noFill/>
        </p:spPr>
        <p:txBody>
          <a:bodyPr wrap="none" rtlCol="0">
            <a:spAutoFit/>
          </a:bodyPr>
          <a:lstStyle/>
          <a:p>
            <a:r>
              <a:rPr lang="en-IN" sz="2400" b="1" dirty="0">
                <a:solidFill>
                  <a:srgbClr val="002060"/>
                </a:solidFill>
                <a:latin typeface="Aparajita" panose="02020603050405020304" pitchFamily="18" charset="0"/>
                <a:cs typeface="Aparajita" panose="02020603050405020304" pitchFamily="18" charset="0"/>
              </a:rPr>
              <a:t>PARTY DASHBOARD</a:t>
            </a:r>
            <a:endParaRPr lang="hi-IN" sz="2400" b="1" dirty="0">
              <a:solidFill>
                <a:srgbClr val="002060"/>
              </a:solidFill>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p:split orient="vert"/>
      </p:transition>
    </mc:Choice>
    <mc:Fallback>
      <p:transition spd="slow" advClick="0">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72BDA623-BC56-4555-8F21-29033D6A8316}"/>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11537" y="1380190"/>
            <a:ext cx="8320925" cy="4680520"/>
          </a:xfrm>
        </p:spPr>
      </p:pic>
      <p:sp>
        <p:nvSpPr>
          <p:cNvPr id="6" name="TextBox 5">
            <a:extLst>
              <a:ext uri="{FF2B5EF4-FFF2-40B4-BE49-F238E27FC236}">
                <a16:creationId xmlns="" xmlns:a16="http://schemas.microsoft.com/office/drawing/2014/main" id="{B2C73C8F-E1CC-4162-8EE6-32164E21B661}"/>
              </a:ext>
            </a:extLst>
          </p:cNvPr>
          <p:cNvSpPr txBox="1"/>
          <p:nvPr/>
        </p:nvSpPr>
        <p:spPr>
          <a:xfrm>
            <a:off x="411537" y="476672"/>
            <a:ext cx="3970607" cy="461665"/>
          </a:xfrm>
          <a:prstGeom prst="rect">
            <a:avLst/>
          </a:prstGeom>
          <a:noFill/>
        </p:spPr>
        <p:txBody>
          <a:bodyPr wrap="square" rtlCol="0">
            <a:spAutoFit/>
          </a:bodyPr>
          <a:lstStyle/>
          <a:p>
            <a:r>
              <a:rPr lang="en-IN" sz="2400" b="1" dirty="0">
                <a:solidFill>
                  <a:srgbClr val="002060"/>
                </a:solidFill>
                <a:latin typeface="Aparajita" panose="02020603050405020304" pitchFamily="18" charset="0"/>
                <a:cs typeface="Aparajita" panose="02020603050405020304" pitchFamily="18" charset="0"/>
              </a:rPr>
              <a:t>HOME PAGE AFTER LOGOUT</a:t>
            </a:r>
            <a:endParaRPr lang="hi-IN" sz="2400" b="1" dirty="0">
              <a:solidFill>
                <a:srgbClr val="002060"/>
              </a:solidFill>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3400" advClick="0">
        <p14:reveal/>
      </p:transition>
    </mc:Choice>
    <mc:Fallback>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332656"/>
            <a:ext cx="6561776" cy="1597744"/>
          </a:xfrm>
        </p:spPr>
        <p:txBody>
          <a:bodyPr/>
          <a:lstStyle/>
          <a:p>
            <a:r>
              <a:rPr lang="en-IN" dirty="0">
                <a:solidFill>
                  <a:srgbClr val="C00000"/>
                </a:solidFill>
                <a:latin typeface="Algerian" panose="04020705040A02060702" pitchFamily="82" charset="0"/>
              </a:rPr>
              <a:t>FUTURE ENHANCEMENT</a:t>
            </a:r>
            <a:endParaRPr lang="en-US" dirty="0">
              <a:solidFill>
                <a:srgbClr val="C00000"/>
              </a:solidFill>
              <a:latin typeface="Algerian" panose="04020705040A02060702" pitchFamily="82" charset="0"/>
            </a:endParaRPr>
          </a:p>
        </p:txBody>
      </p:sp>
      <p:sp>
        <p:nvSpPr>
          <p:cNvPr id="3" name="Content Placeholder 2"/>
          <p:cNvSpPr>
            <a:spLocks noGrp="1"/>
          </p:cNvSpPr>
          <p:nvPr>
            <p:ph idx="1"/>
          </p:nvPr>
        </p:nvSpPr>
        <p:spPr>
          <a:xfrm>
            <a:off x="323528" y="1124744"/>
            <a:ext cx="7488832" cy="5400600"/>
          </a:xfrm>
        </p:spPr>
        <p:txBody>
          <a:bodyPr>
            <a:normAutofit fontScale="92500" lnSpcReduction="10000"/>
          </a:bodyPr>
          <a:lstStyle/>
          <a:p>
            <a:r>
              <a:rPr lang="en-IN" sz="2800" b="1" dirty="0">
                <a:solidFill>
                  <a:srgbClr val="002060"/>
                </a:solidFill>
                <a:latin typeface="Aparajita" panose="02020603050405020304" pitchFamily="18" charset="0"/>
                <a:cs typeface="Aparajita" panose="02020603050405020304" pitchFamily="18" charset="0"/>
              </a:rPr>
              <a:t>There is no any feature of forgot password in situation of forgot password by any user, so this feature can be add in future by developer.</a:t>
            </a:r>
          </a:p>
          <a:p>
            <a:r>
              <a:rPr lang="en-IN" sz="2800" b="1" dirty="0">
                <a:solidFill>
                  <a:srgbClr val="002060"/>
                </a:solidFill>
                <a:latin typeface="Aparajita" panose="02020603050405020304" pitchFamily="18" charset="0"/>
                <a:cs typeface="Aparajita" panose="02020603050405020304" pitchFamily="18" charset="0"/>
              </a:rPr>
              <a:t>In this project there is no any option of modify the profile and delete the profile by candidate and voters, both this option can be add in future.</a:t>
            </a:r>
          </a:p>
          <a:p>
            <a:r>
              <a:rPr lang="en-IN" sz="2800" b="1" dirty="0">
                <a:solidFill>
                  <a:srgbClr val="002060"/>
                </a:solidFill>
                <a:latin typeface="Aparajita" panose="02020603050405020304" pitchFamily="18" charset="0"/>
                <a:cs typeface="Aparajita" panose="02020603050405020304" pitchFamily="18" charset="0"/>
              </a:rPr>
              <a:t>There is no any admin option who can handle and manage all information of candidate and voter, this feature can be also add in future.</a:t>
            </a:r>
          </a:p>
          <a:p>
            <a:r>
              <a:rPr lang="en-IN" sz="2800" b="1" dirty="0">
                <a:solidFill>
                  <a:srgbClr val="002060"/>
                </a:solidFill>
                <a:latin typeface="Aparajita" panose="02020603050405020304" pitchFamily="18" charset="0"/>
                <a:cs typeface="Aparajita" panose="02020603050405020304" pitchFamily="18" charset="0"/>
              </a:rPr>
              <a:t>There are lots of data field that not available on registration page, that also can be add in future accordingly.</a:t>
            </a:r>
          </a:p>
          <a:p>
            <a:endParaRPr lang="en-IN" sz="2800" b="1" dirty="0">
              <a:solidFill>
                <a:srgbClr val="002060"/>
              </a:solidFill>
              <a:latin typeface="Aparajita" panose="02020603050405020304" pitchFamily="18" charset="0"/>
              <a:cs typeface="Aparajita" panose="02020603050405020304" pitchFamily="18" charset="0"/>
            </a:endParaRPr>
          </a:p>
          <a:p>
            <a:endParaRPr lang="en-US" dirty="0">
              <a:solidFill>
                <a:srgbClr val="002060"/>
              </a:solidFill>
            </a:endParaRPr>
          </a:p>
        </p:txBody>
      </p:sp>
    </p:spTree>
  </p:cSld>
  <p:clrMapOvr>
    <a:masterClrMapping/>
  </p:clrMapOvr>
  <p:transition spd="slow" advClick="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188640"/>
            <a:ext cx="6561776" cy="627997"/>
          </a:xfrm>
        </p:spPr>
        <p:txBody>
          <a:bodyPr>
            <a:normAutofit fontScale="90000"/>
          </a:bodyPr>
          <a:lstStyle/>
          <a:p>
            <a:r>
              <a:rPr lang="en-IN" dirty="0">
                <a:solidFill>
                  <a:srgbClr val="C00000"/>
                </a:solidFill>
                <a:latin typeface="Algerian" panose="04020705040A02060702" pitchFamily="82" charset="0"/>
              </a:rPr>
              <a:t>CONCLUSION</a:t>
            </a:r>
            <a:endParaRPr lang="en-US" dirty="0">
              <a:solidFill>
                <a:srgbClr val="C00000"/>
              </a:solidFill>
              <a:latin typeface="Algerian" panose="04020705040A02060702" pitchFamily="82" charset="0"/>
            </a:endParaRPr>
          </a:p>
        </p:txBody>
      </p:sp>
      <p:sp>
        <p:nvSpPr>
          <p:cNvPr id="3" name="Content Placeholder 2"/>
          <p:cNvSpPr>
            <a:spLocks noGrp="1"/>
          </p:cNvSpPr>
          <p:nvPr>
            <p:ph idx="1"/>
          </p:nvPr>
        </p:nvSpPr>
        <p:spPr>
          <a:xfrm>
            <a:off x="395536" y="816638"/>
            <a:ext cx="7704856" cy="5708706"/>
          </a:xfrm>
        </p:spPr>
        <p:txBody>
          <a:bodyPr>
            <a:normAutofit/>
          </a:bodyPr>
          <a:lstStyle/>
          <a:p>
            <a:r>
              <a:rPr lang="en-US" sz="2400" b="1" dirty="0">
                <a:solidFill>
                  <a:srgbClr val="002060"/>
                </a:solidFill>
                <a:latin typeface="Aparajita" panose="02020603050405020304" pitchFamily="18" charset="0"/>
                <a:cs typeface="Aparajita" panose="02020603050405020304" pitchFamily="18" charset="0"/>
              </a:rPr>
              <a:t>Main purpose of this project is committed to provide online home based services in online voting system, we hope all users love it.</a:t>
            </a:r>
          </a:p>
          <a:p>
            <a:r>
              <a:rPr lang="en-US" sz="2400" b="1" dirty="0">
                <a:solidFill>
                  <a:srgbClr val="002060"/>
                </a:solidFill>
                <a:latin typeface="Aparajita" panose="02020603050405020304" pitchFamily="18" charset="0"/>
                <a:cs typeface="Aparajita" panose="02020603050405020304" pitchFamily="18" charset="0"/>
              </a:rPr>
              <a:t>This online voting system will manage the voter’s information as we as candidate(party) information by which voter can login and they can use their voting rights, the system will incorporate many feature of voting system. It provide tools for maintaining voter’s vote to every party and it count total number of votes every party. There is a database tha will be maintain by ELECTION COMMISION OF INDIA in which all the name of voter with complete information is stored.</a:t>
            </a:r>
          </a:p>
          <a:p>
            <a:r>
              <a:rPr lang="en-US" sz="2400" b="1" dirty="0">
                <a:solidFill>
                  <a:srgbClr val="002060"/>
                </a:solidFill>
                <a:latin typeface="Aparajita" panose="02020603050405020304" pitchFamily="18" charset="0"/>
                <a:cs typeface="Aparajita" panose="02020603050405020304" pitchFamily="18" charset="0"/>
              </a:rPr>
              <a:t>In this user who is above 18 register him/her information on the database. And they can login by their id and password and can vote any party</a:t>
            </a:r>
            <a:endParaRPr lang="en-US" sz="2400" dirty="0">
              <a:solidFill>
                <a:srgbClr val="002060"/>
              </a:solidFill>
              <a:latin typeface="Aparajita" panose="02020603050405020304" pitchFamily="18" charset="0"/>
              <a:cs typeface="Aparajita" panose="02020603050405020304" pitchFamily="18" charset="0"/>
            </a:endParaRPr>
          </a:p>
          <a:p>
            <a:pPr marL="0" indent="0">
              <a:buNone/>
            </a:pPr>
            <a:endParaRPr lang="en-US" sz="2500" dirty="0">
              <a:solidFill>
                <a:srgbClr val="002060"/>
              </a:solidFill>
            </a:endParaRPr>
          </a:p>
          <a:p>
            <a:endParaRPr lang="en-US" sz="2500" dirty="0">
              <a:solidFill>
                <a:srgbClr val="002060"/>
              </a:solidFill>
            </a:endParaRPr>
          </a:p>
        </p:txBody>
      </p:sp>
    </p:spTree>
  </p:cSld>
  <p:clrMapOvr>
    <a:masterClrMapping/>
  </p:clrMapOvr>
  <p:transition spd="slow" advClick="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u="sng" dirty="0">
                <a:solidFill>
                  <a:srgbClr val="C00000"/>
                </a:solidFill>
                <a:latin typeface="Algerian" panose="04020705040A02060702" pitchFamily="82" charset="0"/>
              </a:rPr>
              <a:t>CONTENTS</a:t>
            </a:r>
            <a:endParaRPr lang="en-US" sz="3200" u="sng" dirty="0">
              <a:solidFill>
                <a:srgbClr val="C00000"/>
              </a:solidFill>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pPr>
              <a:lnSpc>
                <a:spcPct val="160000"/>
              </a:lnSpc>
              <a:buFont typeface="Wingdings" pitchFamily="2" charset="2"/>
              <a:buChar char="v"/>
            </a:pPr>
            <a:r>
              <a:rPr lang="en-US" sz="2000" b="1" dirty="0">
                <a:solidFill>
                  <a:srgbClr val="002060"/>
                </a:solidFill>
              </a:rPr>
              <a:t>INTRODUCTION</a:t>
            </a:r>
          </a:p>
          <a:p>
            <a:pPr>
              <a:lnSpc>
                <a:spcPct val="160000"/>
              </a:lnSpc>
              <a:buFont typeface="Wingdings" pitchFamily="2" charset="2"/>
              <a:buChar char="v"/>
            </a:pPr>
            <a:r>
              <a:rPr lang="en-US" sz="2000" b="1" dirty="0">
                <a:solidFill>
                  <a:srgbClr val="002060"/>
                </a:solidFill>
              </a:rPr>
              <a:t>OBJECTIVE  &amp; OVERVIEW</a:t>
            </a:r>
          </a:p>
          <a:p>
            <a:pPr>
              <a:lnSpc>
                <a:spcPct val="160000"/>
              </a:lnSpc>
              <a:buFont typeface="Wingdings" pitchFamily="2" charset="2"/>
              <a:buChar char="v"/>
            </a:pPr>
            <a:r>
              <a:rPr lang="en-US" sz="2000" b="1" dirty="0">
                <a:solidFill>
                  <a:srgbClr val="002060"/>
                </a:solidFill>
              </a:rPr>
              <a:t>PROGRAMMING LANGUAGE USED</a:t>
            </a:r>
            <a:r>
              <a:rPr lang="en-IN" sz="2000" b="1" dirty="0">
                <a:solidFill>
                  <a:srgbClr val="002060"/>
                </a:solidFill>
              </a:rPr>
              <a:t>   </a:t>
            </a:r>
          </a:p>
          <a:p>
            <a:pPr>
              <a:lnSpc>
                <a:spcPct val="160000"/>
              </a:lnSpc>
              <a:buFont typeface="Wingdings" pitchFamily="2" charset="2"/>
              <a:buChar char="v"/>
            </a:pPr>
            <a:r>
              <a:rPr lang="en-IN" sz="2000" b="1" dirty="0">
                <a:solidFill>
                  <a:srgbClr val="002060"/>
                </a:solidFill>
              </a:rPr>
              <a:t>SOFTWARE AND HARDWARE </a:t>
            </a:r>
          </a:p>
          <a:p>
            <a:pPr>
              <a:lnSpc>
                <a:spcPct val="160000"/>
              </a:lnSpc>
              <a:buFont typeface="Wingdings" pitchFamily="2" charset="2"/>
              <a:buChar char="v"/>
            </a:pPr>
            <a:r>
              <a:rPr lang="en-IN" sz="2000" b="1" dirty="0">
                <a:solidFill>
                  <a:srgbClr val="002060"/>
                </a:solidFill>
              </a:rPr>
              <a:t>DATA FLOW DAIGRAM</a:t>
            </a:r>
          </a:p>
          <a:p>
            <a:pPr>
              <a:lnSpc>
                <a:spcPct val="160000"/>
              </a:lnSpc>
              <a:buFont typeface="Wingdings" pitchFamily="2" charset="2"/>
              <a:buChar char="v"/>
            </a:pPr>
            <a:r>
              <a:rPr lang="en-IN" sz="2000" b="1" dirty="0">
                <a:solidFill>
                  <a:srgbClr val="002060"/>
                </a:solidFill>
              </a:rPr>
              <a:t> SCREENSHOTS</a:t>
            </a:r>
          </a:p>
          <a:p>
            <a:pPr>
              <a:lnSpc>
                <a:spcPct val="160000"/>
              </a:lnSpc>
              <a:buFont typeface="Wingdings" pitchFamily="2" charset="2"/>
              <a:buChar char="v"/>
            </a:pPr>
            <a:r>
              <a:rPr lang="en-IN" sz="2000" b="1" dirty="0">
                <a:solidFill>
                  <a:srgbClr val="002060"/>
                </a:solidFill>
              </a:rPr>
              <a:t> FUTURE ENHANCMENT </a:t>
            </a:r>
          </a:p>
          <a:p>
            <a:pPr>
              <a:lnSpc>
                <a:spcPct val="160000"/>
              </a:lnSpc>
              <a:buFont typeface="Wingdings" pitchFamily="2" charset="2"/>
              <a:buChar char="v"/>
            </a:pPr>
            <a:r>
              <a:rPr lang="en-IN" sz="2000" b="1" dirty="0">
                <a:solidFill>
                  <a:srgbClr val="002060"/>
                </a:solidFill>
              </a:rPr>
              <a:t> CONCLUSION</a:t>
            </a:r>
          </a:p>
          <a:p>
            <a:endParaRPr lang="en-US" sz="2000" dirty="0">
              <a:solidFill>
                <a:srgbClr val="002060"/>
              </a:solidFill>
            </a:endParaRPr>
          </a:p>
        </p:txBody>
      </p: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additive="base">
                                        <p:cTn id="32"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33" dur="500"/>
                                        <p:tgtEl>
                                          <p:spTgt spid="3">
                                            <p:txEl>
                                              <p:pRg st="0" end="0"/>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 calcmode="lin" valueType="num">
                                      <p:cBhvr additive="base">
                                        <p:cTn id="36"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37" dur="500"/>
                                        <p:tgtEl>
                                          <p:spTgt spid="3">
                                            <p:txEl>
                                              <p:pRg st="1" end="1"/>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 calcmode="lin" valueType="num">
                                      <p:cBhvr additive="base">
                                        <p:cTn id="40"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41" dur="500"/>
                                        <p:tgtEl>
                                          <p:spTgt spid="3">
                                            <p:txEl>
                                              <p:pRg st="2" end="2"/>
                                            </p:txEl>
                                          </p:spTgt>
                                        </p:tgtEl>
                                      </p:cBhvr>
                                    </p:animEffect>
                                  </p:childTnLst>
                                </p:cTn>
                              </p:par>
                              <p:par>
                                <p:cTn id="42" presetID="12" presetClass="entr" presetSubtype="4" fill="hold" nodeType="with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 calcmode="lin" valueType="num">
                                      <p:cBhvr additive="base">
                                        <p:cTn id="44"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45" dur="500"/>
                                        <p:tgtEl>
                                          <p:spTgt spid="3">
                                            <p:txEl>
                                              <p:pRg st="3" end="3"/>
                                            </p:txEl>
                                          </p:spTgt>
                                        </p:tgtEl>
                                      </p:cBhvr>
                                    </p:animEffect>
                                  </p:childTnLst>
                                </p:cTn>
                              </p:par>
                              <p:par>
                                <p:cTn id="46" presetID="12" presetClass="entr" presetSubtype="4" fill="hold"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additive="base">
                                        <p:cTn id="48"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49" dur="500"/>
                                        <p:tgtEl>
                                          <p:spTgt spid="3">
                                            <p:txEl>
                                              <p:pRg st="4" end="4"/>
                                            </p:txEl>
                                          </p:spTgt>
                                        </p:tgtEl>
                                      </p:cBhvr>
                                    </p:animEffect>
                                  </p:childTnLst>
                                </p:cTn>
                              </p:par>
                              <p:par>
                                <p:cTn id="50" presetID="12" presetClass="entr" presetSubtype="4" fill="hold"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additive="base">
                                        <p:cTn id="52"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53" dur="500"/>
                                        <p:tgtEl>
                                          <p:spTgt spid="3">
                                            <p:txEl>
                                              <p:pRg st="5" end="5"/>
                                            </p:txEl>
                                          </p:spTgt>
                                        </p:tgtEl>
                                      </p:cBhvr>
                                    </p:animEffect>
                                  </p:childTnLst>
                                </p:cTn>
                              </p:par>
                              <p:par>
                                <p:cTn id="54" presetID="12" presetClass="entr" presetSubtype="4" fill="hold" nodeType="with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additive="base">
                                        <p:cTn id="56"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57" dur="500"/>
                                        <p:tgtEl>
                                          <p:spTgt spid="3">
                                            <p:txEl>
                                              <p:pRg st="6" end="6"/>
                                            </p:txEl>
                                          </p:spTgt>
                                        </p:tgtEl>
                                      </p:cBhvr>
                                    </p:animEffect>
                                  </p:childTnLst>
                                </p:cTn>
                              </p:par>
                              <p:par>
                                <p:cTn id="58" presetID="12" presetClass="entr" presetSubtype="4" fill="hold"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additive="base">
                                        <p:cTn id="60"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circle(in)">
                                      <p:cBhvr>
                                        <p:cTn id="6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43182"/>
            <a:ext cx="8929718" cy="1015663"/>
          </a:xfrm>
          <a:prstGeom prst="rect">
            <a:avLst/>
          </a:prstGeom>
        </p:spPr>
        <p:txBody>
          <a:bodyPr wrap="square">
            <a:spAutoFit/>
          </a:bodyPr>
          <a:lstStyle/>
          <a:p>
            <a:pPr algn="ctr"/>
            <a:r>
              <a:rPr lang="en-IN" sz="6000" dirty="0">
                <a:solidFill>
                  <a:srgbClr val="002060"/>
                </a:solidFill>
                <a:latin typeface="Broadway" pitchFamily="82" charset="0"/>
              </a:rPr>
              <a:t>THANK  YOU</a:t>
            </a:r>
            <a:endParaRPr lang="en-US" sz="6000" dirty="0">
              <a:solidFill>
                <a:srgbClr val="002060"/>
              </a:solidFill>
              <a:latin typeface="Broadway" pitchFamily="82" charset="0"/>
            </a:endParaRPr>
          </a:p>
        </p:txBody>
      </p:sp>
    </p:spTree>
  </p:cSld>
  <p:clrMapOvr>
    <a:masterClrMapping/>
  </p:clrMapOvr>
  <mc:AlternateContent xmlns:mc="http://schemas.openxmlformats.org/markup-compatibility/2006">
    <mc:Choice xmlns="" xmlns:p14="http://schemas.microsoft.com/office/powerpoint/2010/main" Requires="p14">
      <p:transition spd="slow" advClick="0">
        <p14:flash/>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u="sng" dirty="0">
                <a:solidFill>
                  <a:srgbClr val="C00000"/>
                </a:solidFill>
                <a:latin typeface="Algerian" panose="04020705040A02060702" pitchFamily="82" charset="0"/>
              </a:rPr>
              <a:t>INTRODUCTION</a:t>
            </a:r>
            <a:endParaRPr lang="en-US" sz="3200" u="sng" dirty="0">
              <a:solidFill>
                <a:srgbClr val="C00000"/>
              </a:solidFill>
              <a:latin typeface="Algerian" panose="04020705040A02060702" pitchFamily="82" charset="0"/>
            </a:endParaRPr>
          </a:p>
        </p:txBody>
      </p:sp>
      <p:sp>
        <p:nvSpPr>
          <p:cNvPr id="3" name="Content Placeholder 2"/>
          <p:cNvSpPr>
            <a:spLocks noGrp="1"/>
          </p:cNvSpPr>
          <p:nvPr>
            <p:ph idx="1"/>
          </p:nvPr>
        </p:nvSpPr>
        <p:spPr>
          <a:xfrm>
            <a:off x="609599" y="1412776"/>
            <a:ext cx="6347712" cy="5184576"/>
          </a:xfrm>
        </p:spPr>
        <p:txBody>
          <a:bodyPr>
            <a:normAutofit fontScale="85000" lnSpcReduction="10000"/>
          </a:bodyPr>
          <a:lstStyle/>
          <a:p>
            <a:r>
              <a:rPr lang="en-US" sz="2800" b="1" dirty="0">
                <a:solidFill>
                  <a:srgbClr val="002060"/>
                </a:solidFill>
                <a:effectLst/>
                <a:latin typeface="Aparajita" panose="02020603050405020304" pitchFamily="18" charset="0"/>
                <a:ea typeface="Calibri" panose="020F0502020204030204" pitchFamily="34" charset="0"/>
                <a:cs typeface="Aparajita" panose="02020603050405020304" pitchFamily="18" charset="0"/>
              </a:rPr>
              <a:t>ONLINE VOTING SYSTEM is a website  developed using PHP, HTML, CSS and JAVA SCRIPT . this project is based on the concept of giving their votes online, during any elections. The user can register himself by entering details like name, phone number, password etc. on this site, and they can login into this site and can give votes. And same as the party also can register and party can upload their brand logo. For using this website user don’t need to install any application, they can go on any browser like chrome and opera, and type </a:t>
            </a:r>
            <a:r>
              <a:rPr lang="en-US" sz="2800" b="1" dirty="0" err="1">
                <a:solidFill>
                  <a:srgbClr val="002060"/>
                </a:solidFill>
                <a:effectLst/>
                <a:latin typeface="Aparajita" panose="02020603050405020304" pitchFamily="18" charset="0"/>
                <a:ea typeface="Calibri" panose="020F0502020204030204" pitchFamily="34" charset="0"/>
                <a:cs typeface="Aparajita" panose="02020603050405020304" pitchFamily="18" charset="0"/>
              </a:rPr>
              <a:t>url</a:t>
            </a:r>
            <a:r>
              <a:rPr lang="en-US" sz="2800" b="1" dirty="0">
                <a:solidFill>
                  <a:srgbClr val="002060"/>
                </a:solidFill>
                <a:effectLst/>
                <a:latin typeface="Aparajita" panose="02020603050405020304" pitchFamily="18" charset="0"/>
                <a:ea typeface="Calibri" panose="020F0502020204030204" pitchFamily="34" charset="0"/>
                <a:cs typeface="Aparajita" panose="02020603050405020304" pitchFamily="18" charset="0"/>
              </a:rPr>
              <a:t> of this site and they can be able to use this site.</a:t>
            </a:r>
          </a:p>
          <a:p>
            <a:endParaRPr lang="en-US" dirty="0"/>
          </a:p>
        </p:txBody>
      </p:sp>
    </p:spTree>
  </p:cSld>
  <p:clrMapOvr>
    <a:masterClrMapping/>
  </p:clrMapOvr>
  <p:transition spd="slow" advClick="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u="sng" dirty="0">
                <a:solidFill>
                  <a:srgbClr val="C00000"/>
                </a:solidFill>
                <a:latin typeface="Algerian" panose="04020705040A02060702" pitchFamily="82" charset="0"/>
              </a:rPr>
              <a:t>OBJECTIVE AND OVERVIEWS</a:t>
            </a:r>
            <a:endParaRPr lang="en-US" sz="3200" u="sng" dirty="0">
              <a:solidFill>
                <a:srgbClr val="C00000"/>
              </a:solidFill>
              <a:latin typeface="Algerian" panose="04020705040A02060702" pitchFamily="82" charset="0"/>
            </a:endParaRPr>
          </a:p>
        </p:txBody>
      </p:sp>
      <p:sp>
        <p:nvSpPr>
          <p:cNvPr id="3" name="Content Placeholder 2"/>
          <p:cNvSpPr>
            <a:spLocks noGrp="1"/>
          </p:cNvSpPr>
          <p:nvPr>
            <p:ph idx="1"/>
          </p:nvPr>
        </p:nvSpPr>
        <p:spPr>
          <a:xfrm>
            <a:off x="609599" y="1484784"/>
            <a:ext cx="6347713" cy="4896544"/>
          </a:xfrm>
        </p:spPr>
        <p:txBody>
          <a:bodyPr>
            <a:noAutofit/>
          </a:bodyPr>
          <a:lstStyle/>
          <a:p>
            <a:r>
              <a:rPr lang="en-US" sz="2600" b="1" dirty="0">
                <a:solidFill>
                  <a:srgbClr val="002060"/>
                </a:solidFill>
                <a:effectLst/>
                <a:latin typeface="Aparajita" panose="02020603050405020304" pitchFamily="18" charset="0"/>
                <a:ea typeface="Calibri" panose="020F0502020204030204" pitchFamily="34" charset="0"/>
                <a:cs typeface="Aparajita" panose="02020603050405020304" pitchFamily="18" charset="0"/>
              </a:rPr>
              <a:t>In offline election, there is a lots of crowd in offline election , it takes lots of social workers , managers and police team to conduct offline election it can be very expensive, and most important people have to stand in a line for very long time to give their vote so people get irritated, so regarding this problem and the reduce this problem we have developed this website. Its very easy to use by user. And it takes very least cost to conduct any election, and most important things that every people can give vote from anywhere. So this can be game changer in our voting system in the country</a:t>
            </a:r>
            <a:endParaRPr lang="en-US" sz="2600" b="1" dirty="0">
              <a:solidFill>
                <a:srgbClr val="002060"/>
              </a:solidFill>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p:split orient="vert"/>
      </p:transition>
    </mc:Choice>
    <mc:Fallback>
      <p:transition spd="slow" advClick="0">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Autofit/>
          </a:bodyPr>
          <a:lstStyle/>
          <a:p>
            <a:pPr algn="ctr"/>
            <a:r>
              <a:rPr lang="en-IN" sz="3600" u="sng" dirty="0">
                <a:solidFill>
                  <a:srgbClr val="C00000"/>
                </a:solidFill>
                <a:latin typeface="Algerian" panose="04020705040A02060702" pitchFamily="82" charset="0"/>
              </a:rPr>
              <a:t>PROGRAMMINNG  LANGUAGE  USED </a:t>
            </a:r>
            <a:r>
              <a:rPr lang="en-IN" sz="2800" u="sng" dirty="0">
                <a:solidFill>
                  <a:srgbClr val="C00000"/>
                </a:solidFill>
                <a:latin typeface="Agency FB" panose="020B0503020202020204" pitchFamily="34" charset="0"/>
              </a:rPr>
              <a:t/>
            </a:r>
            <a:br>
              <a:rPr lang="en-IN" sz="2800" u="sng" dirty="0">
                <a:solidFill>
                  <a:srgbClr val="C00000"/>
                </a:solidFill>
                <a:latin typeface="Agency FB" panose="020B0503020202020204" pitchFamily="34" charset="0"/>
              </a:rPr>
            </a:br>
            <a:endParaRPr lang="en-US" sz="3200" b="1" u="sng" dirty="0">
              <a:solidFill>
                <a:srgbClr val="C00000"/>
              </a:solidFill>
            </a:endParaRPr>
          </a:p>
        </p:txBody>
      </p:sp>
      <p:sp>
        <p:nvSpPr>
          <p:cNvPr id="3" name="Content Placeholder 2"/>
          <p:cNvSpPr>
            <a:spLocks noGrp="1"/>
          </p:cNvSpPr>
          <p:nvPr>
            <p:ph idx="1"/>
          </p:nvPr>
        </p:nvSpPr>
        <p:spPr>
          <a:xfrm>
            <a:off x="428596" y="1268760"/>
            <a:ext cx="6663684" cy="5303512"/>
          </a:xfrm>
        </p:spPr>
        <p:txBody>
          <a:bodyPr>
            <a:normAutofit fontScale="92500" lnSpcReduction="20000"/>
          </a:bodyPr>
          <a:lstStyle/>
          <a:p>
            <a:pPr>
              <a:buNone/>
            </a:pPr>
            <a:r>
              <a:rPr lang="en-IN" sz="2400" dirty="0">
                <a:solidFill>
                  <a:srgbClr val="002060"/>
                </a:solidFill>
                <a:latin typeface="Aparajita" panose="02020603050405020304" pitchFamily="18" charset="0"/>
                <a:cs typeface="Aparajita" panose="02020603050405020304" pitchFamily="18" charset="0"/>
              </a:rPr>
              <a:t> </a:t>
            </a:r>
            <a:r>
              <a:rPr lang="en-IN" sz="2400" b="1" dirty="0">
                <a:solidFill>
                  <a:srgbClr val="002060"/>
                </a:solidFill>
                <a:latin typeface="Aparajita" panose="02020603050405020304" pitchFamily="18" charset="0"/>
                <a:cs typeface="Aparajita" panose="02020603050405020304" pitchFamily="18" charset="0"/>
              </a:rPr>
              <a:t>ONLINE VOTING SYSTEM is developed by PHP, JAVASCRIPT, HTML, CSS programming language, which is basically a web based markup and scripting language</a:t>
            </a:r>
          </a:p>
          <a:p>
            <a:pPr>
              <a:buNone/>
            </a:pPr>
            <a:r>
              <a:rPr lang="en-IN" sz="2400" b="1" dirty="0">
                <a:solidFill>
                  <a:srgbClr val="002060"/>
                </a:solidFill>
                <a:latin typeface="Aparajita" panose="02020603050405020304" pitchFamily="18" charset="0"/>
                <a:cs typeface="Aparajita" panose="02020603050405020304" pitchFamily="18" charset="0"/>
              </a:rPr>
              <a:t>FEATURES  OF  PHP</a:t>
            </a:r>
          </a:p>
          <a:p>
            <a:pPr>
              <a:buFont typeface="Wingdings" pitchFamily="2" charset="2"/>
              <a:buChar char="Ø"/>
            </a:pPr>
            <a:r>
              <a:rPr lang="en-IN" sz="2400" b="1" dirty="0">
                <a:solidFill>
                  <a:srgbClr val="002060"/>
                </a:solidFill>
                <a:latin typeface="Aparajita" panose="02020603050405020304" pitchFamily="18" charset="0"/>
                <a:cs typeface="Aparajita" panose="02020603050405020304" pitchFamily="18" charset="0"/>
              </a:rPr>
              <a:t>Simple and faster.</a:t>
            </a:r>
          </a:p>
          <a:p>
            <a:pPr>
              <a:buFont typeface="Wingdings" pitchFamily="2" charset="2"/>
              <a:buChar char="Ø"/>
            </a:pPr>
            <a:r>
              <a:rPr lang="en-IN" sz="2400" b="1" dirty="0">
                <a:solidFill>
                  <a:srgbClr val="002060"/>
                </a:solidFill>
                <a:latin typeface="Aparajita" panose="02020603050405020304" pitchFamily="18" charset="0"/>
                <a:cs typeface="Aparajita" panose="02020603050405020304" pitchFamily="18" charset="0"/>
              </a:rPr>
              <a:t>Open source, case sensitive, platform independent.</a:t>
            </a:r>
          </a:p>
          <a:p>
            <a:pPr>
              <a:buFont typeface="Wingdings" pitchFamily="2" charset="2"/>
              <a:buChar char="Ø"/>
            </a:pPr>
            <a:r>
              <a:rPr lang="en-IN" sz="2400" b="1" dirty="0">
                <a:solidFill>
                  <a:srgbClr val="002060"/>
                </a:solidFill>
                <a:latin typeface="Aparajita" panose="02020603050405020304" pitchFamily="18" charset="0"/>
                <a:cs typeface="Aparajita" panose="02020603050405020304" pitchFamily="18" charset="0"/>
              </a:rPr>
              <a:t>Flexibility, security, very efficient.</a:t>
            </a:r>
          </a:p>
          <a:p>
            <a:pPr>
              <a:buFont typeface="Wingdings" pitchFamily="2" charset="2"/>
              <a:buChar char="Ø"/>
            </a:pPr>
            <a:r>
              <a:rPr lang="en-IN" sz="2400" b="1" dirty="0">
                <a:solidFill>
                  <a:srgbClr val="002060"/>
                </a:solidFill>
                <a:latin typeface="Aparajita" panose="02020603050405020304" pitchFamily="18" charset="0"/>
                <a:cs typeface="Aparajita" panose="02020603050405020304" pitchFamily="18" charset="0"/>
              </a:rPr>
              <a:t>Flexible data access, real time access monitoring</a:t>
            </a:r>
          </a:p>
          <a:p>
            <a:pPr>
              <a:buFont typeface="Wingdings" pitchFamily="2" charset="2"/>
              <a:buChar char="Ø"/>
            </a:pPr>
            <a:r>
              <a:rPr lang="en-IN" sz="2400" b="1" dirty="0">
                <a:solidFill>
                  <a:srgbClr val="002060"/>
                </a:solidFill>
                <a:latin typeface="Aparajita" panose="02020603050405020304" pitchFamily="18" charset="0"/>
                <a:cs typeface="Aparajita" panose="02020603050405020304" pitchFamily="18" charset="0"/>
              </a:rPr>
              <a:t>Quick development.</a:t>
            </a:r>
          </a:p>
          <a:p>
            <a:pPr>
              <a:buFont typeface="Wingdings" pitchFamily="2" charset="2"/>
              <a:buChar char="Ø"/>
            </a:pPr>
            <a:r>
              <a:rPr lang="en-IN" sz="2400" b="1" dirty="0">
                <a:solidFill>
                  <a:srgbClr val="002060"/>
                </a:solidFill>
                <a:latin typeface="Aparajita" panose="02020603050405020304" pitchFamily="18" charset="0"/>
                <a:cs typeface="Aparajita" panose="02020603050405020304" pitchFamily="18" charset="0"/>
              </a:rPr>
              <a:t>Quick error detection and correction.</a:t>
            </a:r>
          </a:p>
          <a:p>
            <a:pPr>
              <a:buFont typeface="Wingdings" pitchFamily="2" charset="2"/>
              <a:buChar char="Ø"/>
            </a:pPr>
            <a:r>
              <a:rPr lang="en-IN" sz="2400" b="1" dirty="0">
                <a:solidFill>
                  <a:srgbClr val="002060"/>
                </a:solidFill>
                <a:latin typeface="Aparajita" panose="02020603050405020304" pitchFamily="18" charset="0"/>
                <a:cs typeface="Aparajita" panose="02020603050405020304" pitchFamily="18" charset="0"/>
              </a:rPr>
              <a:t>Loosely typed language.</a:t>
            </a:r>
          </a:p>
          <a:p>
            <a:pPr>
              <a:buFont typeface="Wingdings" pitchFamily="2" charset="2"/>
              <a:buChar char="Ø"/>
            </a:pPr>
            <a:endParaRPr lang="en-US" sz="2000" dirty="0">
              <a:solidFill>
                <a:srgbClr val="002060"/>
              </a:solidFill>
            </a:endParaRPr>
          </a:p>
        </p:txBody>
      </p:sp>
    </p:spTree>
  </p:cSld>
  <p:clrMapOvr>
    <a:masterClrMapping/>
  </p:clrMapOvr>
  <p:transition spd="slow" advClick="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60648"/>
            <a:ext cx="6347713" cy="936104"/>
          </a:xfrm>
        </p:spPr>
        <p:txBody>
          <a:bodyPr/>
          <a:lstStyle/>
          <a:p>
            <a:r>
              <a:rPr lang="en-IN" dirty="0">
                <a:solidFill>
                  <a:srgbClr val="C00000"/>
                </a:solidFill>
                <a:latin typeface="Algerian" panose="04020705040A02060702" pitchFamily="82" charset="0"/>
              </a:rPr>
              <a:t>SOFTWARE AND HARDWARE</a:t>
            </a:r>
            <a:endParaRPr lang="en-US" dirty="0">
              <a:solidFill>
                <a:srgbClr val="C00000"/>
              </a:solidFill>
              <a:latin typeface="Algerian" panose="04020705040A02060702" pitchFamily="82" charset="0"/>
            </a:endParaRPr>
          </a:p>
        </p:txBody>
      </p:sp>
      <p:sp>
        <p:nvSpPr>
          <p:cNvPr id="3" name="Content Placeholder 2"/>
          <p:cNvSpPr>
            <a:spLocks noGrp="1"/>
          </p:cNvSpPr>
          <p:nvPr>
            <p:ph idx="1"/>
          </p:nvPr>
        </p:nvSpPr>
        <p:spPr>
          <a:xfrm>
            <a:off x="323528" y="1340768"/>
            <a:ext cx="6633785" cy="5256583"/>
          </a:xfrm>
        </p:spPr>
        <p:txBody>
          <a:bodyPr>
            <a:normAutofit fontScale="92500" lnSpcReduction="10000"/>
          </a:bodyPr>
          <a:lstStyle/>
          <a:p>
            <a:r>
              <a:rPr lang="en-IN" b="1" dirty="0">
                <a:solidFill>
                  <a:srgbClr val="FF0000"/>
                </a:solidFill>
              </a:rPr>
              <a:t>SOFTWARE:</a:t>
            </a:r>
          </a:p>
          <a:p>
            <a:pPr marL="651510" indent="-514350">
              <a:buFont typeface="+mj-lt"/>
              <a:buAutoNum type="arabicPeriod"/>
            </a:pPr>
            <a:r>
              <a:rPr lang="en-IN" sz="2400" b="1" dirty="0">
                <a:solidFill>
                  <a:srgbClr val="002060"/>
                </a:solidFill>
                <a:latin typeface="Aparajita" panose="02020603050405020304" pitchFamily="18" charset="0"/>
                <a:cs typeface="Aparajita" panose="02020603050405020304" pitchFamily="18" charset="0"/>
              </a:rPr>
              <a:t>HTML5, CSS3 (FRONT  END)</a:t>
            </a:r>
          </a:p>
          <a:p>
            <a:pPr marL="651510" indent="-514350">
              <a:buFont typeface="+mj-lt"/>
              <a:buAutoNum type="arabicPeriod"/>
            </a:pPr>
            <a:r>
              <a:rPr lang="en-IN" sz="2400" b="1" dirty="0">
                <a:solidFill>
                  <a:srgbClr val="002060"/>
                </a:solidFill>
                <a:latin typeface="Aparajita" panose="02020603050405020304" pitchFamily="18" charset="0"/>
                <a:cs typeface="Aparajita" panose="02020603050405020304" pitchFamily="18" charset="0"/>
              </a:rPr>
              <a:t>PHP, JAVASCRIPT(BACK END)</a:t>
            </a:r>
          </a:p>
          <a:p>
            <a:pPr marL="651510" indent="-514350">
              <a:buFont typeface="+mj-lt"/>
              <a:buAutoNum type="arabicPeriod"/>
            </a:pPr>
            <a:r>
              <a:rPr lang="en-IN" sz="2400" b="1" dirty="0">
                <a:solidFill>
                  <a:srgbClr val="002060"/>
                </a:solidFill>
                <a:latin typeface="Aparajita" panose="02020603050405020304" pitchFamily="18" charset="0"/>
                <a:cs typeface="Aparajita" panose="02020603050405020304" pitchFamily="18" charset="0"/>
              </a:rPr>
              <a:t>MySQL database, XAMPP server , chrome browser to run</a:t>
            </a:r>
          </a:p>
          <a:p>
            <a:pPr marL="651510" indent="-514350">
              <a:buFont typeface="+mj-lt"/>
              <a:buAutoNum type="arabicPeriod"/>
            </a:pPr>
            <a:r>
              <a:rPr lang="en-IN" sz="2400" b="1" dirty="0">
                <a:solidFill>
                  <a:srgbClr val="002060"/>
                </a:solidFill>
                <a:latin typeface="Aparajita" panose="02020603050405020304" pitchFamily="18" charset="0"/>
                <a:cs typeface="Aparajita" panose="02020603050405020304" pitchFamily="18" charset="0"/>
              </a:rPr>
              <a:t>Window 10 operating system</a:t>
            </a:r>
          </a:p>
          <a:p>
            <a:pPr marL="137160" indent="0">
              <a:buNone/>
            </a:pPr>
            <a:endParaRPr lang="en-IN" b="1" dirty="0">
              <a:solidFill>
                <a:srgbClr val="002060"/>
              </a:solidFill>
            </a:endParaRPr>
          </a:p>
          <a:p>
            <a:pPr marL="422910" indent="-285750">
              <a:buFont typeface="Wingdings" panose="05000000000000000000" pitchFamily="2" charset="2"/>
              <a:buChar char="Ø"/>
            </a:pPr>
            <a:r>
              <a:rPr lang="en-IN" b="1" dirty="0">
                <a:solidFill>
                  <a:srgbClr val="FF0000"/>
                </a:solidFill>
              </a:rPr>
              <a:t>HARDWARE:</a:t>
            </a:r>
          </a:p>
          <a:p>
            <a:pPr marL="480060">
              <a:buFont typeface="+mj-lt"/>
              <a:buAutoNum type="arabicPeriod"/>
            </a:pPr>
            <a:r>
              <a:rPr lang="en-IN" sz="2400" b="1" dirty="0">
                <a:solidFill>
                  <a:srgbClr val="002060"/>
                </a:solidFill>
                <a:latin typeface="Aparajita" panose="02020603050405020304" pitchFamily="18" charset="0"/>
                <a:cs typeface="Aparajita" panose="02020603050405020304" pitchFamily="18" charset="0"/>
              </a:rPr>
              <a:t>Ram minimum(0.5)</a:t>
            </a:r>
            <a:r>
              <a:rPr lang="en-IN" sz="2400" b="1" dirty="0" err="1">
                <a:solidFill>
                  <a:srgbClr val="002060"/>
                </a:solidFill>
                <a:latin typeface="Aparajita" panose="02020603050405020304" pitchFamily="18" charset="0"/>
                <a:cs typeface="Aparajita" panose="02020603050405020304" pitchFamily="18" charset="0"/>
              </a:rPr>
              <a:t>gb</a:t>
            </a:r>
            <a:endParaRPr lang="en-IN" sz="2400" b="1" dirty="0">
              <a:solidFill>
                <a:srgbClr val="002060"/>
              </a:solidFill>
              <a:latin typeface="Aparajita" panose="02020603050405020304" pitchFamily="18" charset="0"/>
              <a:cs typeface="Aparajita" panose="02020603050405020304" pitchFamily="18" charset="0"/>
            </a:endParaRPr>
          </a:p>
          <a:p>
            <a:pPr marL="480060">
              <a:buFont typeface="+mj-lt"/>
              <a:buAutoNum type="arabicPeriod"/>
            </a:pPr>
            <a:r>
              <a:rPr lang="en-IN" sz="2400" b="1" dirty="0">
                <a:solidFill>
                  <a:srgbClr val="002060"/>
                </a:solidFill>
                <a:latin typeface="Aparajita" panose="02020603050405020304" pitchFamily="18" charset="0"/>
                <a:cs typeface="Aparajita" panose="02020603050405020304" pitchFamily="18" charset="0"/>
              </a:rPr>
              <a:t>Rom minimum(120)</a:t>
            </a:r>
            <a:r>
              <a:rPr lang="en-IN" sz="2400" b="1" dirty="0" err="1">
                <a:solidFill>
                  <a:srgbClr val="002060"/>
                </a:solidFill>
                <a:latin typeface="Aparajita" panose="02020603050405020304" pitchFamily="18" charset="0"/>
                <a:cs typeface="Aparajita" panose="02020603050405020304" pitchFamily="18" charset="0"/>
              </a:rPr>
              <a:t>gb</a:t>
            </a:r>
            <a:endParaRPr lang="en-IN" sz="2400" b="1" dirty="0">
              <a:solidFill>
                <a:srgbClr val="002060"/>
              </a:solidFill>
              <a:latin typeface="Aparajita" panose="02020603050405020304" pitchFamily="18" charset="0"/>
              <a:cs typeface="Aparajita" panose="02020603050405020304" pitchFamily="18" charset="0"/>
            </a:endParaRPr>
          </a:p>
          <a:p>
            <a:pPr marL="480060">
              <a:buFont typeface="+mj-lt"/>
              <a:buAutoNum type="arabicPeriod"/>
            </a:pPr>
            <a:r>
              <a:rPr lang="en-IN" sz="2400" b="1" dirty="0">
                <a:solidFill>
                  <a:srgbClr val="002060"/>
                </a:solidFill>
                <a:latin typeface="Aparajita" panose="02020603050405020304" pitchFamily="18" charset="0"/>
                <a:cs typeface="Aparajita" panose="02020603050405020304" pitchFamily="18" charset="0"/>
              </a:rPr>
              <a:t>laptop</a:t>
            </a:r>
          </a:p>
          <a:p>
            <a:pPr marL="137160" indent="0">
              <a:buNone/>
            </a:pPr>
            <a:endParaRPr lang="en-IN" b="1" dirty="0">
              <a:solidFill>
                <a:srgbClr val="002060"/>
              </a:solidFill>
            </a:endParaRPr>
          </a:p>
          <a:p>
            <a:pPr marL="651510" indent="-514350">
              <a:buNone/>
            </a:pPr>
            <a:r>
              <a:rPr lang="en-IN" b="1" dirty="0">
                <a:solidFill>
                  <a:srgbClr val="002060"/>
                </a:solidFill>
              </a:rPr>
              <a:t>         </a:t>
            </a:r>
            <a:endParaRPr lang="en-US" b="1" dirty="0">
              <a:solidFill>
                <a:srgbClr val="002060"/>
              </a:solidFill>
            </a:endParaRPr>
          </a:p>
        </p:txBody>
      </p:sp>
    </p:spTree>
  </p:cSld>
  <p:clrMapOvr>
    <a:masterClrMapping/>
  </p:clrMapOvr>
  <mc:AlternateContent xmlns:mc="http://schemas.openxmlformats.org/markup-compatibility/2006">
    <mc:Choice xmlns="" xmlns:p14="http://schemas.microsoft.com/office/powerpoint/2010/main" Requires="p14">
      <p:transition p14:dur="100" advClick="0">
        <p:cut/>
      </p:transition>
    </mc:Choice>
    <mc:Fallback>
      <p:transition advClick="0">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648"/>
            <a:ext cx="6561776" cy="1669752"/>
          </a:xfrm>
        </p:spPr>
        <p:txBody>
          <a:bodyPr/>
          <a:lstStyle/>
          <a:p>
            <a:r>
              <a:rPr lang="en-IN" u="sng" dirty="0">
                <a:solidFill>
                  <a:srgbClr val="C00000"/>
                </a:solidFill>
                <a:latin typeface="Algerian" panose="04020705040A02060702" pitchFamily="82" charset="0"/>
              </a:rPr>
              <a:t>DATA FLOW DIAGRAM</a:t>
            </a:r>
            <a:endParaRPr lang="en-US" u="sng" dirty="0">
              <a:solidFill>
                <a:srgbClr val="C00000"/>
              </a:solidFill>
              <a:latin typeface="Algerian" panose="04020705040A02060702" pitchFamily="82" charset="0"/>
            </a:endParaRPr>
          </a:p>
        </p:txBody>
      </p:sp>
      <p:sp>
        <p:nvSpPr>
          <p:cNvPr id="3" name="Content Placeholder 2"/>
          <p:cNvSpPr>
            <a:spLocks noGrp="1"/>
          </p:cNvSpPr>
          <p:nvPr>
            <p:ph idx="1"/>
          </p:nvPr>
        </p:nvSpPr>
        <p:spPr/>
        <p:txBody>
          <a:bodyPr/>
          <a:lstStyle/>
          <a:p>
            <a:r>
              <a:rPr lang="en-IN" dirty="0"/>
              <a:t> </a:t>
            </a:r>
            <a:endParaRPr lang="en-US" dirty="0"/>
          </a:p>
        </p:txBody>
      </p:sp>
      <p:pic>
        <p:nvPicPr>
          <p:cNvPr id="12" name="Picture 11">
            <a:extLst>
              <a:ext uri="{FF2B5EF4-FFF2-40B4-BE49-F238E27FC236}">
                <a16:creationId xmlns="" xmlns:a16="http://schemas.microsoft.com/office/drawing/2014/main" id="{B6906A2D-4AE4-4516-8A0C-019B8BA8B395}"/>
              </a:ext>
            </a:extLst>
          </p:cNvPr>
          <p:cNvPicPr>
            <a:picLocks noChangeAspect="1"/>
          </p:cNvPicPr>
          <p:nvPr/>
        </p:nvPicPr>
        <p:blipFill>
          <a:blip r:embed="rId2"/>
          <a:stretch>
            <a:fillRect/>
          </a:stretch>
        </p:blipFill>
        <p:spPr>
          <a:xfrm>
            <a:off x="395537" y="816637"/>
            <a:ext cx="6705793" cy="4726214"/>
          </a:xfrm>
          <a:prstGeom prst="rect">
            <a:avLst/>
          </a:prstGeom>
        </p:spPr>
      </p:pic>
    </p:spTree>
  </p:cSld>
  <p:clrMapOvr>
    <a:masterClrMapping/>
  </p:clrMapOvr>
  <p:transition spd="slow" advClick="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9" y="188640"/>
            <a:ext cx="6633784" cy="1741760"/>
          </a:xfrm>
        </p:spPr>
        <p:txBody>
          <a:bodyPr>
            <a:normAutofit/>
          </a:bodyPr>
          <a:lstStyle/>
          <a:p>
            <a:r>
              <a:rPr lang="en-IN" u="sng" dirty="0">
                <a:solidFill>
                  <a:srgbClr val="C00000"/>
                </a:solidFill>
                <a:latin typeface="Algerian" panose="04020705040A02060702" pitchFamily="82" charset="0"/>
              </a:rPr>
              <a:t>SCREENSHOTS</a:t>
            </a:r>
            <a:br>
              <a:rPr lang="en-IN" u="sng" dirty="0">
                <a:solidFill>
                  <a:srgbClr val="C00000"/>
                </a:solidFill>
                <a:latin typeface="Algerian" panose="04020705040A02060702" pitchFamily="82" charset="0"/>
              </a:rPr>
            </a:br>
            <a:r>
              <a:rPr lang="en-IN" u="sng" dirty="0">
                <a:solidFill>
                  <a:srgbClr val="C00000"/>
                </a:solidFill>
                <a:latin typeface="Algerian" panose="04020705040A02060702" pitchFamily="82" charset="0"/>
              </a:rPr>
              <a:t/>
            </a:r>
            <a:br>
              <a:rPr lang="en-IN" u="sng" dirty="0">
                <a:solidFill>
                  <a:srgbClr val="C00000"/>
                </a:solidFill>
                <a:latin typeface="Algerian" panose="04020705040A02060702" pitchFamily="82" charset="0"/>
              </a:rPr>
            </a:br>
            <a:r>
              <a:rPr lang="en-IN" sz="2400" b="1" u="sng" dirty="0">
                <a:solidFill>
                  <a:srgbClr val="002060"/>
                </a:solidFill>
                <a:latin typeface="Aparajita" panose="02020603050405020304" pitchFamily="18" charset="0"/>
                <a:cs typeface="Aparajita" panose="02020603050405020304" pitchFamily="18" charset="0"/>
              </a:rPr>
              <a:t>HOME PAGE OF WEBSITE</a:t>
            </a:r>
            <a:endParaRPr lang="en-US" sz="2400" b="1" u="sng" dirty="0">
              <a:solidFill>
                <a:srgbClr val="002060"/>
              </a:solidFill>
              <a:latin typeface="Aparajita" panose="02020603050405020304" pitchFamily="18" charset="0"/>
              <a:cs typeface="Aparajita" panose="02020603050405020304" pitchFamily="18" charset="0"/>
            </a:endParaRPr>
          </a:p>
        </p:txBody>
      </p:sp>
      <p:pic>
        <p:nvPicPr>
          <p:cNvPr id="7" name="Content Placeholder 6">
            <a:extLst>
              <a:ext uri="{FF2B5EF4-FFF2-40B4-BE49-F238E27FC236}">
                <a16:creationId xmlns="" xmlns:a16="http://schemas.microsoft.com/office/drawing/2014/main" id="{706332E5-FD2C-4B87-99C9-0094DACCA642}"/>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07504" y="1772816"/>
            <a:ext cx="8320926" cy="4680520"/>
          </a:xfrm>
        </p:spPr>
      </p:pic>
    </p:spTree>
  </p:cSld>
  <p:clrMapOvr>
    <a:masterClrMapping/>
  </p:clrMapOvr>
  <p:transition spd="slow" advClick="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C5499D68-6456-47E9-9136-73C8E1A0466E}"/>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19516" y="1196752"/>
            <a:ext cx="8704968" cy="5184576"/>
          </a:xfrm>
        </p:spPr>
      </p:pic>
      <p:sp>
        <p:nvSpPr>
          <p:cNvPr id="8" name="TextBox 7">
            <a:extLst>
              <a:ext uri="{FF2B5EF4-FFF2-40B4-BE49-F238E27FC236}">
                <a16:creationId xmlns="" xmlns:a16="http://schemas.microsoft.com/office/drawing/2014/main" id="{32005302-523B-44A5-A46E-FD223C3285EE}"/>
              </a:ext>
            </a:extLst>
          </p:cNvPr>
          <p:cNvSpPr txBox="1"/>
          <p:nvPr/>
        </p:nvSpPr>
        <p:spPr>
          <a:xfrm>
            <a:off x="467544" y="764704"/>
            <a:ext cx="2767104" cy="461665"/>
          </a:xfrm>
          <a:prstGeom prst="rect">
            <a:avLst/>
          </a:prstGeom>
          <a:noFill/>
        </p:spPr>
        <p:txBody>
          <a:bodyPr wrap="none" rtlCol="0">
            <a:spAutoFit/>
          </a:bodyPr>
          <a:lstStyle/>
          <a:p>
            <a:r>
              <a:rPr lang="en-IN" sz="2400" b="1" dirty="0">
                <a:solidFill>
                  <a:srgbClr val="002060"/>
                </a:solidFill>
                <a:latin typeface="Aparajita" panose="02020603050405020304" pitchFamily="18" charset="0"/>
                <a:cs typeface="Aparajita" panose="02020603050405020304" pitchFamily="18" charset="0"/>
              </a:rPr>
              <a:t>VOTER LOGIN PAGE </a:t>
            </a:r>
            <a:endParaRPr lang="hi-IN" sz="2400" b="1" dirty="0">
              <a:solidFill>
                <a:srgbClr val="002060"/>
              </a:solidFill>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500" advClick="0">
        <p:split orient="vert"/>
      </p:transition>
    </mc:Choice>
    <mc:Fallback>
      <p:transition spd="slow" advClick="0">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761</TotalTime>
  <Words>700</Words>
  <Application>Microsoft Office PowerPoint</Application>
  <PresentationFormat>On-screen Show (4:3)</PresentationFormat>
  <Paragraphs>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GURU GHASIDAS VISHWAVIDYALAYA BILASPUR (C.G) (A CENTRAL UNIVERSITY) Dept. of Computer Science And Information Technology (CSIT) </vt:lpstr>
      <vt:lpstr>CONTENTS</vt:lpstr>
      <vt:lpstr>INTRODUCTION</vt:lpstr>
      <vt:lpstr>OBJECTIVE AND OVERVIEWS</vt:lpstr>
      <vt:lpstr>PROGRAMMINNG  LANGUAGE  USED  </vt:lpstr>
      <vt:lpstr>SOFTWARE AND HARDWARE</vt:lpstr>
      <vt:lpstr>DATA FLOW DIAGRAM</vt:lpstr>
      <vt:lpstr>SCREENSHOTS  HOME PAGE OF WEBSITE</vt:lpstr>
      <vt:lpstr>Slide 9</vt:lpstr>
      <vt:lpstr>Slide 10</vt:lpstr>
      <vt:lpstr>Slide 11</vt:lpstr>
      <vt:lpstr>Slide 12</vt:lpstr>
      <vt:lpstr>Slide 13</vt:lpstr>
      <vt:lpstr>Slide 14</vt:lpstr>
      <vt:lpstr>Slide 15</vt:lpstr>
      <vt:lpstr>Slide 16</vt:lpstr>
      <vt:lpstr>Slide 17</vt:lpstr>
      <vt:lpstr>FUTURE ENHANCEMENT</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Guru Ghasidas Vishwavidyalaya Bilaspur (C.G) (A Central University) Dept. of Computer Science And Information Technology (CSIT)</dc:title>
  <dc:creator>HARIE08</dc:creator>
  <cp:lastModifiedBy>hp</cp:lastModifiedBy>
  <cp:revision>48</cp:revision>
  <dcterms:created xsi:type="dcterms:W3CDTF">2020-07-17T02:15:49Z</dcterms:created>
  <dcterms:modified xsi:type="dcterms:W3CDTF">2021-08-22T01:18:47Z</dcterms:modified>
</cp:coreProperties>
</file>