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76" r:id="rId7"/>
    <p:sldId id="261" r:id="rId8"/>
    <p:sldId id="262" r:id="rId9"/>
    <p:sldId id="264" r:id="rId10"/>
    <p:sldId id="265" r:id="rId11"/>
    <p:sldId id="263" r:id="rId12"/>
    <p:sldId id="266" r:id="rId13"/>
    <p:sldId id="267" r:id="rId14"/>
    <p:sldId id="277" r:id="rId15"/>
    <p:sldId id="278" r:id="rId16"/>
    <p:sldId id="279"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41BC58C-2D33-4CAD-A54D-8A9FEFD4F4E3}">
          <p14:sldIdLst>
            <p14:sldId id="256"/>
            <p14:sldId id="257"/>
            <p14:sldId id="258"/>
            <p14:sldId id="259"/>
            <p14:sldId id="260"/>
            <p14:sldId id="276"/>
            <p14:sldId id="261"/>
            <p14:sldId id="262"/>
            <p14:sldId id="264"/>
            <p14:sldId id="265"/>
            <p14:sldId id="263"/>
            <p14:sldId id="266"/>
            <p14:sldId id="267"/>
            <p14:sldId id="277"/>
            <p14:sldId id="278"/>
            <p14:sldId id="279"/>
            <p14:sldId id="273"/>
            <p14:sldId id="27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LOK DEWANGAN" initials="TD" lastIdx="3" clrIdx="0">
    <p:extLst>
      <p:ext uri="{19B8F6BF-5375-455C-9EA6-DF929625EA0E}">
        <p15:presenceInfo xmlns:p15="http://schemas.microsoft.com/office/powerpoint/2012/main" userId="08f157c099d781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720" autoAdjust="0"/>
  </p:normalViewPr>
  <p:slideViewPr>
    <p:cSldViewPr>
      <p:cViewPr varScale="1">
        <p:scale>
          <a:sx n="62" d="100"/>
          <a:sy n="62" d="100"/>
        </p:scale>
        <p:origin x="21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695367652"/>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3578700201"/>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8801703"/>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3836041544"/>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6266937"/>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2358074786"/>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1088306822"/>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503494829"/>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3311884140"/>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792545571"/>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4265003187"/>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716758297"/>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933913519"/>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4193860852"/>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7617369"/>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B0BE0-22BD-4370-BBAD-016B882591EF}"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p14="http://schemas.microsoft.com/office/powerpoint/2010/main" val="572155077"/>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4B0BE0-22BD-4370-BBAD-016B882591EF}" type="datetimeFigureOut">
              <a:rPr lang="en-US" smtClean="0"/>
              <a:pPr/>
              <a:t>10/20/2022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479487F-82EE-4591-8B59-E162D7050664}" type="slidenum">
              <a:rPr lang="en-US" smtClean="0"/>
              <a:pPr/>
              <a:t>‹#›</a:t>
            </a:fld>
            <a:endParaRPr lang="en-US"/>
          </a:p>
        </p:txBody>
      </p:sp>
    </p:spTree>
    <p:extLst>
      <p:ext uri="{BB962C8B-B14F-4D97-AF65-F5344CB8AC3E}">
        <p14:creationId xmlns:p14="http://schemas.microsoft.com/office/powerpoint/2010/main" val="382625679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851648" cy="2114528"/>
          </a:xfrm>
        </p:spPr>
        <p:txBody>
          <a:bodyPr>
            <a:no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GURU GHASIDAS VISHWAVIDYALAYA BILASPUR (C.G)</a:t>
            </a:r>
            <a:br>
              <a:rPr lang="en-US" sz="2400" b="1" dirty="0">
                <a:solidFill>
                  <a:srgbClr val="C00000"/>
                </a:solidFill>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 CENTRAL UNIVERSITY)</a:t>
            </a:r>
            <a:br>
              <a:rPr lang="en-US" sz="2400" dirty="0">
                <a:solidFill>
                  <a:srgbClr val="C00000"/>
                </a:solidFill>
                <a:latin typeface="Times New Roman" panose="02020603050405020304" pitchFamily="18" charset="0"/>
                <a:cs typeface="Times New Roman" panose="02020603050405020304" pitchFamily="18" charset="0"/>
              </a:rPr>
            </a:br>
            <a:r>
              <a:rPr lang="en-US" sz="2400" dirty="0">
                <a:solidFill>
                  <a:schemeClr val="accent6">
                    <a:lumMod val="50000"/>
                  </a:schemeClr>
                </a:solidFill>
              </a:rPr>
              <a:t>Dept. of Computer Science And Information Technology (CSIT)</a:t>
            </a:r>
            <a:br>
              <a:rPr lang="en-US" sz="2400" dirty="0">
                <a:solidFill>
                  <a:schemeClr val="accent6">
                    <a:lumMod val="50000"/>
                  </a:schemeClr>
                </a:solidFill>
              </a:rPr>
            </a:br>
            <a:endParaRPr lang="en-US" sz="2400" dirty="0">
              <a:solidFill>
                <a:schemeClr val="accent6">
                  <a:lumMod val="50000"/>
                </a:schemeClr>
              </a:solidFill>
            </a:endParaRPr>
          </a:p>
        </p:txBody>
      </p:sp>
      <p:sp>
        <p:nvSpPr>
          <p:cNvPr id="3" name="Subtitle 2"/>
          <p:cNvSpPr>
            <a:spLocks noGrp="1"/>
          </p:cNvSpPr>
          <p:nvPr>
            <p:ph type="subTitle" idx="1"/>
          </p:nvPr>
        </p:nvSpPr>
        <p:spPr>
          <a:xfrm>
            <a:off x="500034" y="4429132"/>
            <a:ext cx="3690966" cy="1752600"/>
          </a:xfrm>
        </p:spPr>
        <p:txBody>
          <a:bodyPr>
            <a:normAutofit/>
          </a:bodyPr>
          <a:lstStyle/>
          <a:p>
            <a:pPr algn="ctr"/>
            <a:r>
              <a:rPr lang="en-IN" sz="2400" b="1" dirty="0">
                <a:solidFill>
                  <a:srgbClr val="C00000"/>
                </a:solidFill>
              </a:rPr>
              <a:t>GUIDED BY </a:t>
            </a:r>
          </a:p>
          <a:p>
            <a:pPr algn="ctr"/>
            <a:r>
              <a:rPr lang="en-IN" sz="2400" b="1" dirty="0">
                <a:solidFill>
                  <a:srgbClr val="002060"/>
                </a:solidFill>
              </a:rPr>
              <a:t>MR. VIKAS PANDEY SIR</a:t>
            </a:r>
          </a:p>
          <a:p>
            <a:pPr algn="ctr"/>
            <a:r>
              <a:rPr lang="en-IN" sz="2400" b="1" dirty="0">
                <a:solidFill>
                  <a:srgbClr val="002060"/>
                </a:solidFill>
              </a:rPr>
              <a:t>(ASSISTANT PROFESSOR)</a:t>
            </a:r>
          </a:p>
        </p:txBody>
      </p:sp>
      <p:pic>
        <p:nvPicPr>
          <p:cNvPr id="4" name="Picture 3">
            <a:extLst>
              <a:ext uri="{FF2B5EF4-FFF2-40B4-BE49-F238E27FC236}">
                <a16:creationId xmlns:a16="http://schemas.microsoft.com/office/drawing/2014/main" id="{25E782D8-16A4-4C27-9F72-994CB1353958}"/>
              </a:ext>
            </a:extLst>
          </p:cNvPr>
          <p:cNvPicPr>
            <a:picLocks noChangeAspect="1"/>
          </p:cNvPicPr>
          <p:nvPr/>
        </p:nvPicPr>
        <p:blipFill>
          <a:blip r:embed="rId2"/>
          <a:stretch>
            <a:fillRect/>
          </a:stretch>
        </p:blipFill>
        <p:spPr>
          <a:xfrm>
            <a:off x="3733800" y="2024985"/>
            <a:ext cx="1463167" cy="1420491"/>
          </a:xfrm>
          <a:prstGeom prst="rect">
            <a:avLst/>
          </a:prstGeom>
        </p:spPr>
      </p:pic>
      <p:sp>
        <p:nvSpPr>
          <p:cNvPr id="5" name="Rectangle 4"/>
          <p:cNvSpPr/>
          <p:nvPr/>
        </p:nvSpPr>
        <p:spPr>
          <a:xfrm>
            <a:off x="785786" y="3559734"/>
            <a:ext cx="7643866" cy="369332"/>
          </a:xfrm>
          <a:prstGeom prst="rect">
            <a:avLst/>
          </a:prstGeom>
        </p:spPr>
        <p:txBody>
          <a:bodyPr wrap="square">
            <a:spAutoFit/>
          </a:bodyPr>
          <a:lstStyle/>
          <a:p>
            <a:pPr algn="ctr"/>
            <a:r>
              <a:rPr lang="en-US" b="1" dirty="0">
                <a:solidFill>
                  <a:srgbClr val="C00000"/>
                </a:solidFill>
              </a:rPr>
              <a:t>A MINOR PROJECT ON VOICE ASSISTANT </a:t>
            </a:r>
          </a:p>
        </p:txBody>
      </p:sp>
      <p:sp>
        <p:nvSpPr>
          <p:cNvPr id="6" name="Rectangle 5"/>
          <p:cNvSpPr/>
          <p:nvPr/>
        </p:nvSpPr>
        <p:spPr>
          <a:xfrm>
            <a:off x="2286000" y="-13606432"/>
            <a:ext cx="4572000" cy="2529923"/>
          </a:xfrm>
          <a:prstGeom prst="rect">
            <a:avLst/>
          </a:prstGeom>
        </p:spPr>
        <p:txBody>
          <a:bodyPr>
            <a:spAutoFit/>
          </a:bodyPr>
          <a:lstStyle/>
          <a:p>
            <a:pPr>
              <a:lnSpc>
                <a:spcPct val="120000"/>
              </a:lnSpc>
            </a:pPr>
            <a:r>
              <a:rPr lang="en-IN" dirty="0"/>
              <a:t> Guided By                                         Submitted By                                                                Mr. </a:t>
            </a:r>
            <a:r>
              <a:rPr lang="en-IN" dirty="0" err="1"/>
              <a:t>Nripedra</a:t>
            </a:r>
            <a:r>
              <a:rPr lang="en-IN" dirty="0"/>
              <a:t> sir                                      </a:t>
            </a:r>
            <a:r>
              <a:rPr lang="en-IN" dirty="0" err="1"/>
              <a:t>Hari</a:t>
            </a:r>
            <a:r>
              <a:rPr lang="en-IN" dirty="0"/>
              <a:t> Ram</a:t>
            </a:r>
          </a:p>
          <a:p>
            <a:r>
              <a:rPr lang="en-IN" dirty="0"/>
              <a:t>Assistant Professor	                      BSc 5th         				      </a:t>
            </a:r>
          </a:p>
          <a:p>
            <a:r>
              <a:rPr lang="en-IN" dirty="0"/>
              <a:t>   CSIT,GGV                                             17207225</a:t>
            </a:r>
            <a:endParaRPr lang="en-US" dirty="0"/>
          </a:p>
        </p:txBody>
      </p:sp>
      <p:sp>
        <p:nvSpPr>
          <p:cNvPr id="7" name="Subtitle 2"/>
          <p:cNvSpPr txBox="1">
            <a:spLocks/>
          </p:cNvSpPr>
          <p:nvPr/>
        </p:nvSpPr>
        <p:spPr>
          <a:xfrm>
            <a:off x="5332751" y="4426088"/>
            <a:ext cx="3214710" cy="1752600"/>
          </a:xfrm>
          <a:prstGeom prst="rect">
            <a:avLst/>
          </a:prstGeom>
        </p:spPr>
        <p:txBody>
          <a:bodyPr vert="horz" lIns="0" rIns="18288">
            <a:normAutofit fontScale="92500" lnSpcReduction="10000"/>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a:solidFill>
                  <a:srgbClr val="C00000"/>
                </a:solidFill>
              </a:rPr>
              <a:t>SUBMITTED BY</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err="1">
                <a:solidFill>
                  <a:srgbClr val="002060"/>
                </a:solidFill>
              </a:rPr>
              <a:t>Thanendra</a:t>
            </a:r>
            <a:r>
              <a:rPr lang="en-IN" sz="2600" b="1" dirty="0">
                <a:solidFill>
                  <a:srgbClr val="002060"/>
                </a:solidFill>
              </a:rPr>
              <a:t> Kashyap</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a:solidFill>
                  <a:srgbClr val="002060"/>
                </a:solidFill>
              </a:rPr>
              <a:t>MCA 2nd SEM</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a:solidFill>
                  <a:srgbClr val="002060"/>
                </a:solidFill>
              </a:rPr>
              <a:t>21072164</a:t>
            </a: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A148C64-91EE-3CF2-595B-2FE2172882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9602" y="228600"/>
            <a:ext cx="2940598" cy="6115356"/>
          </a:xfr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F390FA-96A0-D10C-03AF-1B83AFDC1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52400"/>
            <a:ext cx="3016798" cy="6273824"/>
          </a:xfrm>
        </p:spPr>
      </p:pic>
    </p:spTree>
  </p:cSld>
  <p:clrMapOvr>
    <a:masterClrMapping/>
  </p:clrMapOvr>
  <p:transition spd="slow" advClick="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A5DF1D-313C-DF26-D8A6-FBCE2CDD45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2002" y="381000"/>
            <a:ext cx="2864398" cy="5956888"/>
          </a:xfrm>
        </p:spPr>
      </p:pic>
    </p:spTree>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DD604C-B808-7773-F059-D8B1686023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2002" y="304799"/>
            <a:ext cx="3041215" cy="6324601"/>
          </a:xfrm>
        </p:spPr>
      </p:pic>
    </p:spTree>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C815E4-BFE2-EF38-4D89-F0C32EA132C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8202" y="381000"/>
            <a:ext cx="3016798" cy="6273824"/>
          </a:xfrm>
        </p:spPr>
      </p:pic>
    </p:spTree>
    <p:extLst>
      <p:ext uri="{BB962C8B-B14F-4D97-AF65-F5344CB8AC3E}">
        <p14:creationId xmlns:p14="http://schemas.microsoft.com/office/powerpoint/2010/main" val="686208103"/>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0CACD4-2C86-35B6-324E-B7CEA1F2AE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8202" y="533400"/>
            <a:ext cx="2864398" cy="5956888"/>
          </a:xfrm>
        </p:spPr>
      </p:pic>
    </p:spTree>
    <p:extLst>
      <p:ext uri="{BB962C8B-B14F-4D97-AF65-F5344CB8AC3E}">
        <p14:creationId xmlns:p14="http://schemas.microsoft.com/office/powerpoint/2010/main" val="1679311086"/>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417190-7EE2-56DA-6E5A-9AECDB0E7D7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2002" y="533400"/>
            <a:ext cx="2940598" cy="6115356"/>
          </a:xfrm>
        </p:spPr>
      </p:pic>
    </p:spTree>
    <p:extLst>
      <p:ext uri="{BB962C8B-B14F-4D97-AF65-F5344CB8AC3E}">
        <p14:creationId xmlns:p14="http://schemas.microsoft.com/office/powerpoint/2010/main" val="1634101948"/>
      </p:ext>
    </p:extLst>
  </p:cSld>
  <p:clrMapOvr>
    <a:masterClrMapping/>
  </p:clrMapOvr>
  <mc:AlternateContent xmlns:mc="http://schemas.openxmlformats.org/markup-compatibility/2006" xmlns:p14="http://schemas.microsoft.com/office/powerpoint/2010/main">
    <mc:Choice Requires="p14">
      <p:transition p14:dur="10" advClick="0">
        <p:push dir="u"/>
      </p:transition>
    </mc:Choice>
    <mc:Fallback xmlns="">
      <p:transition advClick="0">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6561776" cy="657944"/>
          </a:xfrm>
        </p:spPr>
        <p:txBody>
          <a:bodyPr/>
          <a:lstStyle/>
          <a:p>
            <a:r>
              <a:rPr lang="en-IN" dirty="0">
                <a:solidFill>
                  <a:srgbClr val="C00000"/>
                </a:solidFill>
                <a:latin typeface="Algerian" panose="04020705040A02060702" pitchFamily="82" charset="0"/>
              </a:rPr>
              <a:t>FUTURE ENHANCEMENT</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228600" y="886544"/>
            <a:ext cx="7488832" cy="5819056"/>
          </a:xfrm>
        </p:spPr>
        <p:txBody>
          <a:bodyPr>
            <a:normAutofit/>
          </a:bodyPr>
          <a:lstStyle/>
          <a:p>
            <a:r>
              <a:rPr lang="en-US" dirty="0">
                <a:solidFill>
                  <a:srgbClr val="002060"/>
                </a:solidFill>
              </a:rPr>
              <a:t>Data encryption feature will be added in future</a:t>
            </a:r>
          </a:p>
          <a:p>
            <a:r>
              <a:rPr lang="en-US" dirty="0">
                <a:solidFill>
                  <a:srgbClr val="002060"/>
                </a:solidFill>
              </a:rPr>
              <a:t>Try to reduce response </a:t>
            </a:r>
            <a:r>
              <a:rPr lang="en-US" dirty="0" err="1">
                <a:solidFill>
                  <a:srgbClr val="002060"/>
                </a:solidFill>
              </a:rPr>
              <a:t>Response</a:t>
            </a:r>
            <a:endParaRPr lang="en-US" dirty="0">
              <a:solidFill>
                <a:srgbClr val="002060"/>
              </a:solidFill>
            </a:endParaRPr>
          </a:p>
          <a:p>
            <a:r>
              <a:rPr lang="en-US" dirty="0">
                <a:solidFill>
                  <a:srgbClr val="002060"/>
                </a:solidFill>
              </a:rPr>
              <a:t>Can be build web and desktop version of project</a:t>
            </a:r>
          </a:p>
          <a:p>
            <a:r>
              <a:rPr lang="en-US" dirty="0">
                <a:solidFill>
                  <a:srgbClr val="002060"/>
                </a:solidFill>
              </a:rPr>
              <a:t>Improve UI Design</a:t>
            </a:r>
          </a:p>
          <a:p>
            <a:r>
              <a:rPr lang="en-US" dirty="0">
                <a:solidFill>
                  <a:srgbClr val="002060"/>
                </a:solidFill>
              </a:rPr>
              <a:t>Universal compatible version will be build  for any operating    system, this can run only on android </a:t>
            </a:r>
            <a:r>
              <a:rPr lang="en-US" dirty="0" err="1">
                <a:solidFill>
                  <a:srgbClr val="002060"/>
                </a:solidFill>
              </a:rPr>
              <a:t>os</a:t>
            </a:r>
            <a:r>
              <a:rPr lang="en-US" dirty="0">
                <a:solidFill>
                  <a:srgbClr val="002060"/>
                </a:solidFill>
              </a:rPr>
              <a:t>.</a:t>
            </a:r>
          </a:p>
          <a:p>
            <a:r>
              <a:rPr lang="en-US" dirty="0">
                <a:solidFill>
                  <a:srgbClr val="002060"/>
                </a:solidFill>
              </a:rPr>
              <a:t>Can be added more language in future , currently its detects Hindi language.</a:t>
            </a:r>
          </a:p>
          <a:p>
            <a:endParaRPr lang="en-US" dirty="0">
              <a:solidFill>
                <a:srgbClr val="002060"/>
              </a:solidFill>
            </a:endParaRPr>
          </a:p>
        </p:txBody>
      </p:sp>
    </p:spTree>
  </p:cSld>
  <p:clrMapOvr>
    <a:masterClrMapping/>
  </p:clrMapOvr>
  <p:transition spd="slow" advClick="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188640"/>
            <a:ext cx="6561776" cy="627997"/>
          </a:xfrm>
        </p:spPr>
        <p:txBody>
          <a:bodyPr>
            <a:normAutofit fontScale="90000"/>
          </a:bodyPr>
          <a:lstStyle/>
          <a:p>
            <a:r>
              <a:rPr lang="en-IN" dirty="0">
                <a:solidFill>
                  <a:srgbClr val="C00000"/>
                </a:solidFill>
                <a:latin typeface="Algerian" panose="04020705040A02060702" pitchFamily="82" charset="0"/>
              </a:rPr>
              <a:t>CONCLUSION</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395536" y="816638"/>
            <a:ext cx="7704856" cy="5708706"/>
          </a:xfrm>
        </p:spPr>
        <p:txBody>
          <a:bodyPr>
            <a:normAutofit/>
          </a:bodyPr>
          <a:lstStyle/>
          <a:p>
            <a:endParaRPr lang="en-US" sz="2500" dirty="0">
              <a:solidFill>
                <a:srgbClr val="002060"/>
              </a:solidFill>
            </a:endParaRPr>
          </a:p>
          <a:p>
            <a:r>
              <a:rPr lang="en-US" dirty="0">
                <a:solidFill>
                  <a:srgbClr val="002060"/>
                </a:solidFill>
              </a:rPr>
              <a:t>The main of this project is to convert speech to </a:t>
            </a:r>
            <a:r>
              <a:rPr lang="en-US" dirty="0" err="1">
                <a:solidFill>
                  <a:srgbClr val="002060"/>
                </a:solidFill>
              </a:rPr>
              <a:t>hindi</a:t>
            </a:r>
            <a:r>
              <a:rPr lang="en-US" dirty="0">
                <a:solidFill>
                  <a:srgbClr val="002060"/>
                </a:solidFill>
              </a:rPr>
              <a:t> text our, reduce the time and efforts of manually typing </a:t>
            </a:r>
            <a:r>
              <a:rPr lang="en-US" dirty="0" err="1">
                <a:solidFill>
                  <a:srgbClr val="002060"/>
                </a:solidFill>
              </a:rPr>
              <a:t>hindi</a:t>
            </a:r>
            <a:r>
              <a:rPr lang="en-US" dirty="0">
                <a:solidFill>
                  <a:srgbClr val="002060"/>
                </a:solidFill>
              </a:rPr>
              <a:t> word and do task by giving Voice speech.</a:t>
            </a:r>
          </a:p>
          <a:p>
            <a:r>
              <a:rPr lang="en-US" dirty="0">
                <a:solidFill>
                  <a:srgbClr val="002060"/>
                </a:solidFill>
              </a:rPr>
              <a:t>Its try to give effective specific response to the user’s Voice Speech, hence it make communication interesting and interactive.</a:t>
            </a:r>
          </a:p>
          <a:p>
            <a:r>
              <a:rPr lang="en-US" dirty="0">
                <a:solidFill>
                  <a:srgbClr val="002060"/>
                </a:solidFill>
              </a:rPr>
              <a:t>We can search our result data on web .</a:t>
            </a:r>
          </a:p>
          <a:p>
            <a:r>
              <a:rPr lang="en-US" dirty="0">
                <a:solidFill>
                  <a:srgbClr val="002060"/>
                </a:solidFill>
              </a:rPr>
              <a:t>There are some limitation encountered and also realized some scope of enhancement in the future which are mentioned below</a:t>
            </a:r>
          </a:p>
          <a:p>
            <a:endParaRPr lang="en-US" sz="2500" dirty="0">
              <a:solidFill>
                <a:srgbClr val="002060"/>
              </a:solidFill>
            </a:endParaRPr>
          </a:p>
        </p:txBody>
      </p:sp>
    </p:spTree>
  </p:cSld>
  <p:clrMapOvr>
    <a:masterClrMapping/>
  </p:clrMapOvr>
  <p:transition spd="slow" advClick="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43182"/>
            <a:ext cx="8929718" cy="1015663"/>
          </a:xfrm>
          <a:prstGeom prst="rect">
            <a:avLst/>
          </a:prstGeom>
        </p:spPr>
        <p:txBody>
          <a:bodyPr wrap="square">
            <a:spAutoFit/>
          </a:bodyPr>
          <a:lstStyle/>
          <a:p>
            <a:pPr algn="ctr"/>
            <a:r>
              <a:rPr lang="en-IN" sz="6000" dirty="0">
                <a:solidFill>
                  <a:srgbClr val="002060"/>
                </a:solidFill>
                <a:latin typeface="Broadway" pitchFamily="82" charset="0"/>
              </a:rPr>
              <a:t>THANK  YOU</a:t>
            </a:r>
            <a:endParaRPr lang="en-US" sz="6000" dirty="0">
              <a:solidFill>
                <a:srgbClr val="002060"/>
              </a:solidFill>
              <a:latin typeface="Broadway"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solidFill>
                  <a:srgbClr val="C00000"/>
                </a:solidFill>
                <a:latin typeface="Algerian" panose="04020705040A02060702" pitchFamily="82" charset="0"/>
              </a:rPr>
              <a:t>CONTENTS</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a:lnSpc>
                <a:spcPct val="160000"/>
              </a:lnSpc>
              <a:buFont typeface="Wingdings" pitchFamily="2" charset="2"/>
              <a:buChar char="v"/>
            </a:pPr>
            <a:r>
              <a:rPr lang="en-US" sz="2200" b="1" dirty="0">
                <a:solidFill>
                  <a:srgbClr val="002060"/>
                </a:solidFill>
                <a:latin typeface="Verdana" panose="020B0604030504040204" pitchFamily="34" charset="0"/>
                <a:ea typeface="Verdana" panose="020B0604030504040204" pitchFamily="34" charset="0"/>
              </a:rPr>
              <a:t>INTRODUCTION</a:t>
            </a:r>
          </a:p>
          <a:p>
            <a:pPr>
              <a:lnSpc>
                <a:spcPct val="160000"/>
              </a:lnSpc>
              <a:buFont typeface="Wingdings" pitchFamily="2" charset="2"/>
              <a:buChar char="v"/>
            </a:pPr>
            <a:r>
              <a:rPr lang="en-US" sz="2200" b="1" dirty="0">
                <a:solidFill>
                  <a:srgbClr val="002060"/>
                </a:solidFill>
                <a:latin typeface="Verdana" panose="020B0604030504040204" pitchFamily="34" charset="0"/>
                <a:ea typeface="Verdana" panose="020B0604030504040204" pitchFamily="34" charset="0"/>
              </a:rPr>
              <a:t>OBJECTIVE  &amp; OVERVIEW</a:t>
            </a:r>
          </a:p>
          <a:p>
            <a:pPr>
              <a:lnSpc>
                <a:spcPct val="160000"/>
              </a:lnSpc>
              <a:buFont typeface="Wingdings" pitchFamily="2" charset="2"/>
              <a:buChar char="v"/>
            </a:pPr>
            <a:r>
              <a:rPr lang="en-US" sz="2200" b="1" dirty="0">
                <a:solidFill>
                  <a:srgbClr val="002060"/>
                </a:solidFill>
                <a:latin typeface="Verdana" panose="020B0604030504040204" pitchFamily="34" charset="0"/>
                <a:ea typeface="Verdana" panose="020B0604030504040204" pitchFamily="34" charset="0"/>
              </a:rPr>
              <a:t>PROGRAMMING LANGUAGE USED</a:t>
            </a:r>
            <a:r>
              <a:rPr lang="en-IN" sz="2200" b="1" dirty="0">
                <a:solidFill>
                  <a:srgbClr val="002060"/>
                </a:solidFill>
                <a:latin typeface="Verdana" panose="020B0604030504040204" pitchFamily="34" charset="0"/>
                <a:ea typeface="Verdana" panose="020B0604030504040204" pitchFamily="34" charset="0"/>
              </a:rPr>
              <a:t>   </a:t>
            </a:r>
          </a:p>
          <a:p>
            <a:pPr>
              <a:lnSpc>
                <a:spcPct val="160000"/>
              </a:lnSpc>
              <a:buFont typeface="Wingdings" pitchFamily="2" charset="2"/>
              <a:buChar char="v"/>
            </a:pPr>
            <a:r>
              <a:rPr lang="en-IN" sz="2200" b="1" dirty="0">
                <a:solidFill>
                  <a:srgbClr val="002060"/>
                </a:solidFill>
                <a:latin typeface="Verdana" panose="020B0604030504040204" pitchFamily="34" charset="0"/>
                <a:ea typeface="Verdana" panose="020B0604030504040204" pitchFamily="34" charset="0"/>
              </a:rPr>
              <a:t>SOFTWARE AND HARDWARE </a:t>
            </a:r>
          </a:p>
          <a:p>
            <a:pPr>
              <a:lnSpc>
                <a:spcPct val="160000"/>
              </a:lnSpc>
              <a:buFont typeface="Wingdings" pitchFamily="2" charset="2"/>
              <a:buChar char="v"/>
            </a:pPr>
            <a:r>
              <a:rPr lang="en-IN" sz="2200" b="1" dirty="0">
                <a:solidFill>
                  <a:srgbClr val="002060"/>
                </a:solidFill>
                <a:latin typeface="Verdana" panose="020B0604030504040204" pitchFamily="34" charset="0"/>
                <a:ea typeface="Verdana" panose="020B0604030504040204" pitchFamily="34" charset="0"/>
              </a:rPr>
              <a:t>DATA FLOW DAIGRAM</a:t>
            </a:r>
          </a:p>
          <a:p>
            <a:pPr>
              <a:lnSpc>
                <a:spcPct val="160000"/>
              </a:lnSpc>
              <a:buFont typeface="Wingdings" pitchFamily="2" charset="2"/>
              <a:buChar char="v"/>
            </a:pPr>
            <a:r>
              <a:rPr lang="en-IN" sz="2200" b="1" dirty="0">
                <a:solidFill>
                  <a:srgbClr val="002060"/>
                </a:solidFill>
                <a:latin typeface="Verdana" panose="020B0604030504040204" pitchFamily="34" charset="0"/>
                <a:ea typeface="Verdana" panose="020B0604030504040204" pitchFamily="34" charset="0"/>
              </a:rPr>
              <a:t> SCREENSHOTS</a:t>
            </a:r>
          </a:p>
          <a:p>
            <a:pPr>
              <a:lnSpc>
                <a:spcPct val="160000"/>
              </a:lnSpc>
              <a:buFont typeface="Wingdings" pitchFamily="2" charset="2"/>
              <a:buChar char="v"/>
            </a:pPr>
            <a:r>
              <a:rPr lang="en-IN" sz="2200" b="1" dirty="0">
                <a:solidFill>
                  <a:srgbClr val="002060"/>
                </a:solidFill>
                <a:latin typeface="Verdana" panose="020B0604030504040204" pitchFamily="34" charset="0"/>
                <a:ea typeface="Verdana" panose="020B0604030504040204" pitchFamily="34" charset="0"/>
              </a:rPr>
              <a:t> FUTURE ENHANCMENT </a:t>
            </a:r>
          </a:p>
          <a:p>
            <a:pPr>
              <a:lnSpc>
                <a:spcPct val="160000"/>
              </a:lnSpc>
              <a:buFont typeface="Wingdings" pitchFamily="2" charset="2"/>
              <a:buChar char="v"/>
            </a:pPr>
            <a:r>
              <a:rPr lang="en-IN" sz="2200" b="1" dirty="0">
                <a:solidFill>
                  <a:srgbClr val="002060"/>
                </a:solidFill>
                <a:latin typeface="Verdana" panose="020B0604030504040204" pitchFamily="34" charset="0"/>
                <a:ea typeface="Verdana" panose="020B0604030504040204" pitchFamily="34" charset="0"/>
              </a:rPr>
              <a:t> CONCLUSION</a:t>
            </a:r>
          </a:p>
          <a:p>
            <a:endParaRPr lang="en-US" sz="2000" dirty="0">
              <a:solidFill>
                <a:srgbClr val="002060"/>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additive="base">
                                        <p:cTn id="3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
                                            <p:txEl>
                                              <p:pRg st="0" end="0"/>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additive="base">
                                        <p:cTn id="36"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37" dur="500"/>
                                        <p:tgtEl>
                                          <p:spTgt spid="3">
                                            <p:txEl>
                                              <p:pRg st="1" end="1"/>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additive="base">
                                        <p:cTn id="4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2" end="2"/>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45" dur="500"/>
                                        <p:tgtEl>
                                          <p:spTgt spid="3">
                                            <p:txEl>
                                              <p:pRg st="3" end="3"/>
                                            </p:txEl>
                                          </p:spTgt>
                                        </p:tgtEl>
                                      </p:cBhvr>
                                    </p:animEffect>
                                  </p:childTnLst>
                                </p:cTn>
                              </p:par>
                              <p:par>
                                <p:cTn id="46" presetID="12" presetClass="entr" presetSubtype="4"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49" dur="500"/>
                                        <p:tgtEl>
                                          <p:spTgt spid="3">
                                            <p:txEl>
                                              <p:pRg st="4" end="4"/>
                                            </p:txEl>
                                          </p:spTgt>
                                        </p:tgtEl>
                                      </p:cBhvr>
                                    </p:animEffect>
                                  </p:childTnLst>
                                </p:cTn>
                              </p:par>
                              <p:par>
                                <p:cTn id="50" presetID="12" presetClass="entr" presetSubtype="4" fill="hold"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53" dur="500"/>
                                        <p:tgtEl>
                                          <p:spTgt spid="3">
                                            <p:txEl>
                                              <p:pRg st="5" end="5"/>
                                            </p:txEl>
                                          </p:spTgt>
                                        </p:tgtEl>
                                      </p:cBhvr>
                                    </p:animEffect>
                                  </p:childTnLst>
                                </p:cTn>
                              </p:par>
                              <p:par>
                                <p:cTn id="54" presetID="12" presetClass="entr" presetSubtype="4" fill="hold"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additive="base">
                                        <p:cTn id="56"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57" dur="500"/>
                                        <p:tgtEl>
                                          <p:spTgt spid="3">
                                            <p:txEl>
                                              <p:pRg st="6" end="6"/>
                                            </p:txEl>
                                          </p:spTgt>
                                        </p:tgtEl>
                                      </p:cBhvr>
                                    </p:animEffect>
                                  </p:childTnLst>
                                </p:cTn>
                              </p:par>
                              <p:par>
                                <p:cTn id="58" presetID="12" presetClass="entr" presetSubtype="4"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circle(in)">
                                      <p:cBhvr>
                                        <p:cTn id="6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718" y="152400"/>
            <a:ext cx="6347713" cy="609600"/>
          </a:xfrm>
        </p:spPr>
        <p:txBody>
          <a:bodyPr>
            <a:normAutofit/>
          </a:bodyPr>
          <a:lstStyle/>
          <a:p>
            <a:pPr algn="ctr"/>
            <a:r>
              <a:rPr lang="en-IN" sz="3200" u="sng" dirty="0">
                <a:solidFill>
                  <a:srgbClr val="C00000"/>
                </a:solidFill>
                <a:latin typeface="Algerian" panose="04020705040A02060702" pitchFamily="82" charset="0"/>
              </a:rPr>
              <a:t>INTRODUCTION</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613718" y="836712"/>
            <a:ext cx="6347712" cy="5184576"/>
          </a:xfrm>
        </p:spPr>
        <p:txBody>
          <a:bodyPr>
            <a:normAutofit/>
          </a:bodyPr>
          <a:lstStyle/>
          <a:p>
            <a:pPr>
              <a:lnSpc>
                <a:spcPct val="150000"/>
              </a:lnSpc>
            </a:pPr>
            <a:r>
              <a:rPr lang="en-US" dirty="0">
                <a:solidFill>
                  <a:srgbClr val="002060"/>
                </a:solidFill>
                <a:latin typeface="+mj-lt"/>
                <a:ea typeface="Verdana" panose="020B0604030504040204" pitchFamily="34" charset="0"/>
              </a:rPr>
              <a:t>SPEECH RECOGNITION is a MOBILE APPLICATION  developed using PYTHON PROGRAMMING LANGUAGE. For using this application used just need to install </a:t>
            </a:r>
            <a:r>
              <a:rPr lang="en-US" dirty="0" err="1">
                <a:solidFill>
                  <a:srgbClr val="002060"/>
                </a:solidFill>
                <a:latin typeface="+mj-lt"/>
                <a:ea typeface="Verdana" panose="020B0604030504040204" pitchFamily="34" charset="0"/>
              </a:rPr>
              <a:t>apk</a:t>
            </a:r>
            <a:r>
              <a:rPr lang="en-US" dirty="0">
                <a:solidFill>
                  <a:srgbClr val="002060"/>
                </a:solidFill>
                <a:latin typeface="+mj-lt"/>
                <a:ea typeface="Verdana" panose="020B0604030504040204" pitchFamily="34" charset="0"/>
              </a:rPr>
              <a:t> file to this project. This project is based on mobile application functionality. Main aim of this project is to convert Hindi speech to Hindi text and addition features is that is depend on resultant data. User can be search resultant data to web and save resultant data as text file format .  For using this application user need to just install SPEECH RECOGNITION  application. And they can use the application.</a:t>
            </a:r>
          </a:p>
        </p:txBody>
      </p:sp>
    </p:spTree>
  </p:cSld>
  <p:clrMapOvr>
    <a:masterClrMapping/>
  </p:clrMapOvr>
  <p:transition spd="slow" advClick="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solidFill>
                  <a:srgbClr val="C00000"/>
                </a:solidFill>
                <a:latin typeface="Algerian" panose="04020705040A02060702" pitchFamily="82" charset="0"/>
              </a:rPr>
              <a:t>OBJECTIVE AND OVERVIEWS</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609599" y="1484784"/>
            <a:ext cx="6347713" cy="4896544"/>
          </a:xfrm>
        </p:spPr>
        <p:txBody>
          <a:bodyPr>
            <a:noAutofit/>
          </a:bodyPr>
          <a:lstStyle/>
          <a:p>
            <a:r>
              <a:rPr lang="en-US" dirty="0">
                <a:solidFill>
                  <a:srgbClr val="002060"/>
                </a:solidFill>
                <a:latin typeface="+mj-lt"/>
                <a:ea typeface="Verdana" panose="020B0604030504040204" pitchFamily="34" charset="0"/>
                <a:cs typeface="Aparajita" panose="02020603050405020304" pitchFamily="18" charset="0"/>
              </a:rPr>
              <a:t>The main objective of this application is to reduce the efforts and time to work on the system. By using this application we can convert our speech to text only just saying loudly.</a:t>
            </a:r>
          </a:p>
          <a:p>
            <a:r>
              <a:rPr lang="en-US" dirty="0">
                <a:solidFill>
                  <a:srgbClr val="002060"/>
                </a:solidFill>
                <a:latin typeface="+mj-lt"/>
                <a:ea typeface="Verdana" panose="020B0604030504040204" pitchFamily="34" charset="0"/>
                <a:cs typeface="Aparajita" panose="02020603050405020304" pitchFamily="18" charset="0"/>
              </a:rPr>
              <a:t>By just giving our statement, Our Project reduce the effort to manually  typing our statement in </a:t>
            </a:r>
            <a:r>
              <a:rPr lang="en-US" dirty="0" err="1">
                <a:solidFill>
                  <a:srgbClr val="002060"/>
                </a:solidFill>
                <a:latin typeface="+mj-lt"/>
                <a:ea typeface="Verdana" panose="020B0604030504040204" pitchFamily="34" charset="0"/>
                <a:cs typeface="Aparajita" panose="02020603050405020304" pitchFamily="18" charset="0"/>
              </a:rPr>
              <a:t>hindi</a:t>
            </a:r>
            <a:r>
              <a:rPr lang="en-US" dirty="0">
                <a:solidFill>
                  <a:srgbClr val="002060"/>
                </a:solidFill>
                <a:latin typeface="+mj-lt"/>
                <a:ea typeface="Verdana" panose="020B0604030504040204" pitchFamily="34" charset="0"/>
                <a:cs typeface="Aparajita" panose="02020603050405020304" pitchFamily="18" charset="0"/>
              </a:rPr>
              <a:t> text. We can convert our speech in </a:t>
            </a:r>
            <a:r>
              <a:rPr lang="en-US" dirty="0" err="1">
                <a:solidFill>
                  <a:srgbClr val="002060"/>
                </a:solidFill>
                <a:latin typeface="+mj-lt"/>
                <a:ea typeface="Verdana" panose="020B0604030504040204" pitchFamily="34" charset="0"/>
                <a:cs typeface="Aparajita" panose="02020603050405020304" pitchFamily="18" charset="0"/>
              </a:rPr>
              <a:t>hindi</a:t>
            </a:r>
            <a:r>
              <a:rPr lang="en-US" dirty="0">
                <a:solidFill>
                  <a:srgbClr val="002060"/>
                </a:solidFill>
                <a:latin typeface="+mj-lt"/>
                <a:ea typeface="Verdana" panose="020B0604030504040204" pitchFamily="34" charset="0"/>
                <a:cs typeface="Aparajita" panose="02020603050405020304" pitchFamily="18" charset="0"/>
              </a:rPr>
              <a:t> text, search our statement on web and save our statement to text file.</a:t>
            </a:r>
          </a:p>
          <a:p>
            <a:endParaRPr lang="en-US" sz="26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Autofit/>
          </a:bodyPr>
          <a:lstStyle/>
          <a:p>
            <a:pPr algn="ctr"/>
            <a:r>
              <a:rPr lang="en-IN" sz="3600" u="sng" dirty="0">
                <a:solidFill>
                  <a:srgbClr val="C00000"/>
                </a:solidFill>
                <a:latin typeface="Algerian" panose="04020705040A02060702" pitchFamily="82" charset="0"/>
              </a:rPr>
              <a:t>PROGRAMMINNG  LANGUAGE  USED </a:t>
            </a:r>
            <a:br>
              <a:rPr lang="en-IN" sz="2800" u="sng" dirty="0">
                <a:solidFill>
                  <a:srgbClr val="C00000"/>
                </a:solidFill>
                <a:latin typeface="Agency FB" panose="020B0503020202020204" pitchFamily="34" charset="0"/>
              </a:rPr>
            </a:br>
            <a:endParaRPr lang="en-US" sz="3200" b="1" u="sng" dirty="0">
              <a:solidFill>
                <a:srgbClr val="C00000"/>
              </a:solidFill>
            </a:endParaRPr>
          </a:p>
        </p:txBody>
      </p:sp>
      <p:sp>
        <p:nvSpPr>
          <p:cNvPr id="3" name="Content Placeholder 2"/>
          <p:cNvSpPr>
            <a:spLocks noGrp="1"/>
          </p:cNvSpPr>
          <p:nvPr>
            <p:ph idx="1"/>
          </p:nvPr>
        </p:nvSpPr>
        <p:spPr>
          <a:xfrm>
            <a:off x="428596" y="1268760"/>
            <a:ext cx="6663684" cy="5303512"/>
          </a:xfrm>
        </p:spPr>
        <p:txBody>
          <a:bodyPr>
            <a:normAutofit/>
          </a:bodyPr>
          <a:lstStyle/>
          <a:p>
            <a:pPr>
              <a:buNone/>
            </a:pPr>
            <a:r>
              <a:rPr lang="en-IN" sz="2400" dirty="0">
                <a:solidFill>
                  <a:srgbClr val="002060"/>
                </a:solidFill>
                <a:latin typeface="Aparajita" panose="02020603050405020304" pitchFamily="18" charset="0"/>
                <a:cs typeface="Aparajita" panose="02020603050405020304" pitchFamily="18" charset="0"/>
              </a:rPr>
              <a:t> </a:t>
            </a:r>
            <a:r>
              <a:rPr lang="en-IN" dirty="0">
                <a:solidFill>
                  <a:srgbClr val="002060"/>
                </a:solidFill>
                <a:latin typeface="+mj-lt"/>
                <a:ea typeface="Verdana" panose="020B0604030504040204" pitchFamily="34" charset="0"/>
                <a:cs typeface="Aparajita" panose="02020603050405020304" pitchFamily="18" charset="0"/>
              </a:rPr>
              <a:t>the voice assistant application has made in python and flutter </a:t>
            </a:r>
            <a:endParaRPr lang="en-IN" b="1" dirty="0">
              <a:solidFill>
                <a:srgbClr val="002060"/>
              </a:solidFill>
              <a:latin typeface="+mj-lt"/>
              <a:cs typeface="Aparajita" panose="02020603050405020304" pitchFamily="18" charset="0"/>
            </a:endParaRPr>
          </a:p>
          <a:p>
            <a:pPr>
              <a:buNone/>
            </a:pPr>
            <a:r>
              <a:rPr lang="en-IN" dirty="0">
                <a:solidFill>
                  <a:srgbClr val="002060"/>
                </a:solidFill>
                <a:latin typeface="+mj-lt"/>
                <a:ea typeface="Verdana" panose="020B0604030504040204" pitchFamily="34" charset="0"/>
                <a:cs typeface="Aparajita" panose="02020603050405020304" pitchFamily="18" charset="0"/>
              </a:rPr>
              <a:t>FEATURES  OF  PYTHON</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Simple and faster.</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Open source, case sensitive, platform independent.</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Flexibility, security, very efficient.</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Flexible data access, real time access monitoring</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Quick development.</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Quick error detection and correction.</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Loosely typed language</a:t>
            </a:r>
            <a:r>
              <a:rPr lang="en-IN" b="1" dirty="0">
                <a:solidFill>
                  <a:srgbClr val="002060"/>
                </a:solidFill>
                <a:latin typeface="+mj-lt"/>
                <a:cs typeface="Aparajita" panose="02020603050405020304" pitchFamily="18" charset="0"/>
              </a:rPr>
              <a:t>.</a:t>
            </a:r>
            <a:endParaRPr lang="en-IN" dirty="0">
              <a:solidFill>
                <a:srgbClr val="002060"/>
              </a:solidFill>
              <a:latin typeface="+mj-lt"/>
              <a:ea typeface="Verdana" panose="020B0604030504040204" pitchFamily="34" charset="0"/>
              <a:cs typeface="Aparajita" panose="02020603050405020304" pitchFamily="18" charset="0"/>
            </a:endParaRP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Various module that is important for machine learning</a:t>
            </a:r>
          </a:p>
          <a:p>
            <a:pPr>
              <a:buFont typeface="Wingdings" pitchFamily="2" charset="2"/>
              <a:buChar char="Ø"/>
            </a:pPr>
            <a:r>
              <a:rPr lang="en-IN" dirty="0">
                <a:solidFill>
                  <a:srgbClr val="002060"/>
                </a:solidFill>
                <a:latin typeface="+mj-lt"/>
                <a:ea typeface="Verdana" panose="020B0604030504040204" pitchFamily="34" charset="0"/>
                <a:cs typeface="Aparajita" panose="02020603050405020304" pitchFamily="18" charset="0"/>
              </a:rPr>
              <a:t>Flutter provide awesome </a:t>
            </a:r>
            <a:r>
              <a:rPr lang="en-IN" dirty="0" err="1">
                <a:solidFill>
                  <a:srgbClr val="002060"/>
                </a:solidFill>
                <a:latin typeface="+mj-lt"/>
                <a:ea typeface="Verdana" panose="020B0604030504040204" pitchFamily="34" charset="0"/>
                <a:cs typeface="Aparajita" panose="02020603050405020304" pitchFamily="18" charset="0"/>
              </a:rPr>
              <a:t>gui</a:t>
            </a:r>
            <a:r>
              <a:rPr lang="en-IN" dirty="0">
                <a:solidFill>
                  <a:srgbClr val="002060"/>
                </a:solidFill>
                <a:latin typeface="+mj-lt"/>
                <a:ea typeface="Verdana" panose="020B0604030504040204" pitchFamily="34" charset="0"/>
                <a:cs typeface="Aparajita" panose="02020603050405020304" pitchFamily="18" charset="0"/>
              </a:rPr>
              <a:t> for android application</a:t>
            </a:r>
            <a:endParaRPr lang="en-IN" dirty="0">
              <a:solidFill>
                <a:srgbClr val="002060"/>
              </a:solidFill>
              <a:latin typeface="+mj-lt"/>
              <a:cs typeface="Aparajita" panose="02020603050405020304" pitchFamily="18" charset="0"/>
            </a:endParaRPr>
          </a:p>
          <a:p>
            <a:pPr>
              <a:buFont typeface="Wingdings" pitchFamily="2" charset="2"/>
              <a:buChar char="Ø"/>
            </a:pPr>
            <a:endParaRPr lang="en-US" sz="2000" dirty="0">
              <a:solidFill>
                <a:srgbClr val="002060"/>
              </a:solidFill>
            </a:endParaRPr>
          </a:p>
        </p:txBody>
      </p:sp>
    </p:spTree>
  </p:cSld>
  <p:clrMapOvr>
    <a:masterClrMapping/>
  </p:clrMapOvr>
  <p:transition spd="slow" advClick="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60648"/>
            <a:ext cx="6347713" cy="653752"/>
          </a:xfrm>
        </p:spPr>
        <p:txBody>
          <a:bodyPr/>
          <a:lstStyle/>
          <a:p>
            <a:r>
              <a:rPr lang="en-IN" dirty="0">
                <a:solidFill>
                  <a:srgbClr val="C00000"/>
                </a:solidFill>
                <a:latin typeface="Algerian" panose="04020705040A02060702" pitchFamily="82" charset="0"/>
              </a:rPr>
              <a:t>SOFTWARE AND HARDWARE</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228600" y="912341"/>
            <a:ext cx="8439472" cy="5564659"/>
          </a:xfrm>
        </p:spPr>
        <p:txBody>
          <a:bodyPr>
            <a:normAutofit fontScale="25000" lnSpcReduction="20000"/>
          </a:bodyPr>
          <a:lstStyle/>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HARDWARE REQUIREMENT</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Processor        -  Octa-core Max 1.40GHz</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Hard Disk       - 2 GB</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Main Memory - 500 MB RAM</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Android Version – 6.0.1 </a:t>
            </a:r>
            <a:r>
              <a:rPr lang="en-US" sz="7200" dirty="0" err="1">
                <a:solidFill>
                  <a:srgbClr val="002060"/>
                </a:solidFill>
                <a:effectLst/>
                <a:latin typeface="+mj-lt"/>
                <a:ea typeface="Verdana" panose="020B0604030504040204" pitchFamily="34" charset="0"/>
                <a:cs typeface="Times New Roman" panose="02020603050405020304" pitchFamily="18" charset="0"/>
              </a:rPr>
              <a:t>Mashmellow</a:t>
            </a:r>
            <a:endParaRPr lang="en-US" sz="7200" dirty="0">
              <a:solidFill>
                <a:srgbClr val="002060"/>
              </a:solidFill>
              <a:effectLst/>
              <a:latin typeface="+mj-lt"/>
              <a:ea typeface="Verdana" panose="020B0604030504040204" pitchFamily="34" charset="0"/>
              <a:cs typeface="Times New Roman" panose="02020603050405020304" pitchFamily="18" charset="0"/>
            </a:endParaRPr>
          </a:p>
          <a:p>
            <a:pPr algn="l">
              <a:lnSpc>
                <a:spcPct val="150000"/>
              </a:lnSpc>
            </a:pPr>
            <a:endParaRPr lang="en-US" sz="7200" dirty="0">
              <a:solidFill>
                <a:srgbClr val="002060"/>
              </a:solidFill>
              <a:effectLst/>
              <a:latin typeface="+mj-lt"/>
              <a:ea typeface="Verdana" panose="020B0604030504040204" pitchFamily="34" charset="0"/>
              <a:cs typeface="Times New Roman" panose="02020603050405020304" pitchFamily="18" charset="0"/>
            </a:endParaRP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SOFTWARE REQUIREMENT</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	</a:t>
            </a:r>
            <a:r>
              <a:rPr lang="en-US" sz="7200" dirty="0" err="1">
                <a:solidFill>
                  <a:srgbClr val="002060"/>
                </a:solidFill>
                <a:effectLst/>
                <a:latin typeface="+mj-lt"/>
                <a:ea typeface="Verdana" panose="020B0604030504040204" pitchFamily="34" charset="0"/>
                <a:cs typeface="Times New Roman" panose="02020603050405020304" pitchFamily="18" charset="0"/>
              </a:rPr>
              <a:t>apk</a:t>
            </a:r>
            <a:r>
              <a:rPr lang="en-US" sz="7200" dirty="0">
                <a:solidFill>
                  <a:srgbClr val="002060"/>
                </a:solidFill>
                <a:effectLst/>
                <a:latin typeface="+mj-lt"/>
                <a:ea typeface="Verdana" panose="020B0604030504040204" pitchFamily="34" charset="0"/>
                <a:cs typeface="Times New Roman" panose="02020603050405020304" pitchFamily="18" charset="0"/>
              </a:rPr>
              <a:t> file of the application for installation </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	Installed Android operating system to use this application</a:t>
            </a:r>
          </a:p>
          <a:p>
            <a:pPr algn="l">
              <a:lnSpc>
                <a:spcPct val="150000"/>
              </a:lnSpc>
            </a:pPr>
            <a:r>
              <a:rPr lang="en-US" sz="7200" dirty="0">
                <a:solidFill>
                  <a:srgbClr val="002060"/>
                </a:solidFill>
                <a:effectLst/>
                <a:latin typeface="+mj-lt"/>
                <a:ea typeface="Verdana" panose="020B0604030504040204" pitchFamily="34" charset="0"/>
                <a:cs typeface="Times New Roman" panose="02020603050405020304" pitchFamily="18" charset="0"/>
              </a:rPr>
              <a:t>•	Internet Accessibility.</a:t>
            </a:r>
          </a:p>
          <a:p>
            <a:pPr algn="l">
              <a:lnSpc>
                <a:spcPct val="150000"/>
              </a:lnSpc>
            </a:pPr>
            <a:endParaRPr lang="en-US" sz="68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50000"/>
              </a:lnSpc>
            </a:pPr>
            <a:r>
              <a:rPr lang="en-US" sz="6800" dirty="0">
                <a:effectLst/>
                <a:latin typeface="Arial" panose="020B0604020202020204" pitchFamily="34" charset="0"/>
                <a:ea typeface="Calibri" panose="020F0502020204030204" pitchFamily="34" charset="0"/>
                <a:cs typeface="Times New Roman" panose="02020603050405020304" pitchFamily="18" charset="0"/>
              </a:rPr>
              <a:t> </a:t>
            </a:r>
            <a:endParaRPr lang="en-US" sz="68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b="1" dirty="0">
              <a:solidFill>
                <a:srgbClr val="002060"/>
              </a:solidFill>
            </a:endParaRPr>
          </a:p>
          <a:p>
            <a:pPr marL="651510" indent="-514350">
              <a:buNone/>
            </a:pPr>
            <a:r>
              <a:rPr lang="en-IN" b="1" dirty="0">
                <a:solidFill>
                  <a:srgbClr val="002060"/>
                </a:solidFill>
              </a:rPr>
              <a:t>         </a:t>
            </a:r>
            <a:endParaRPr lang="en-US" b="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648"/>
            <a:ext cx="6561776" cy="806152"/>
          </a:xfrm>
        </p:spPr>
        <p:txBody>
          <a:bodyPr/>
          <a:lstStyle/>
          <a:p>
            <a:r>
              <a:rPr lang="en-IN" u="sng" dirty="0">
                <a:solidFill>
                  <a:srgbClr val="C00000"/>
                </a:solidFill>
                <a:latin typeface="Algerian" panose="04020705040A02060702" pitchFamily="82" charset="0"/>
              </a:rPr>
              <a:t>DATA FLOW DIAGRAM</a:t>
            </a:r>
            <a:endParaRPr lang="en-US" u="sng" dirty="0">
              <a:solidFill>
                <a:srgbClr val="C00000"/>
              </a:solidFill>
              <a:latin typeface="Algerian" panose="04020705040A02060702" pitchFamily="82" charset="0"/>
            </a:endParaRPr>
          </a:p>
        </p:txBody>
      </p:sp>
      <p:sp>
        <p:nvSpPr>
          <p:cNvPr id="3" name="Content Placeholder 2"/>
          <p:cNvSpPr>
            <a:spLocks noGrp="1"/>
          </p:cNvSpPr>
          <p:nvPr>
            <p:ph idx="1"/>
          </p:nvPr>
        </p:nvSpPr>
        <p:spPr/>
        <p:txBody>
          <a:bodyPr/>
          <a:lstStyle/>
          <a:p>
            <a:r>
              <a:rPr lang="en-IN" dirty="0"/>
              <a:t> </a:t>
            </a:r>
            <a:endParaRPr lang="en-US" dirty="0"/>
          </a:p>
        </p:txBody>
      </p:sp>
      <p:pic>
        <p:nvPicPr>
          <p:cNvPr id="4" name="Picture 3">
            <a:extLst>
              <a:ext uri="{FF2B5EF4-FFF2-40B4-BE49-F238E27FC236}">
                <a16:creationId xmlns:a16="http://schemas.microsoft.com/office/drawing/2014/main" id="{4CBB2243-76A6-C52E-D524-2561FD5B5B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648" y="1524000"/>
            <a:ext cx="6571615" cy="4253230"/>
          </a:xfrm>
          <a:prstGeom prst="rect">
            <a:avLst/>
          </a:prstGeom>
          <a:solidFill>
            <a:srgbClr val="FFFFFF"/>
          </a:solidFill>
          <a:ln>
            <a:noFill/>
          </a:ln>
        </p:spPr>
      </p:pic>
    </p:spTree>
  </p:cSld>
  <p:clrMapOvr>
    <a:masterClrMapping/>
  </p:clrMapOvr>
  <p:transition spd="slow" advClick="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9" y="188640"/>
            <a:ext cx="6633784" cy="627997"/>
          </a:xfrm>
        </p:spPr>
        <p:txBody>
          <a:bodyPr>
            <a:normAutofit fontScale="90000"/>
          </a:bodyPr>
          <a:lstStyle/>
          <a:p>
            <a:r>
              <a:rPr lang="en-IN" u="sng" dirty="0">
                <a:solidFill>
                  <a:srgbClr val="C00000"/>
                </a:solidFill>
                <a:latin typeface="Algerian" panose="04020705040A02060702" pitchFamily="82" charset="0"/>
              </a:rPr>
              <a:t>SCREENSHOTS</a:t>
            </a:r>
            <a:br>
              <a:rPr lang="en-IN" u="sng" dirty="0">
                <a:solidFill>
                  <a:srgbClr val="C00000"/>
                </a:solidFill>
                <a:latin typeface="Algerian" panose="04020705040A02060702" pitchFamily="82" charset="0"/>
              </a:rPr>
            </a:br>
            <a:r>
              <a:rPr lang="en-IN" sz="2400" b="1" u="sng" dirty="0">
                <a:solidFill>
                  <a:srgbClr val="002060"/>
                </a:solidFill>
                <a:latin typeface="Aparajita" panose="02020603050405020304" pitchFamily="18" charset="0"/>
                <a:cs typeface="Aparajita" panose="02020603050405020304" pitchFamily="18" charset="0"/>
              </a:rPr>
              <a:t>HOME PAGE </a:t>
            </a:r>
            <a:endParaRPr lang="en-US" sz="2400" b="1" u="sng" dirty="0">
              <a:solidFill>
                <a:srgbClr val="002060"/>
              </a:solidFill>
              <a:latin typeface="Aparajita" panose="02020603050405020304" pitchFamily="18" charset="0"/>
              <a:cs typeface="Aparajita" panose="02020603050405020304" pitchFamily="18" charset="0"/>
            </a:endParaRPr>
          </a:p>
        </p:txBody>
      </p:sp>
      <p:pic>
        <p:nvPicPr>
          <p:cNvPr id="7" name="Content Placeholder 6">
            <a:extLst>
              <a:ext uri="{FF2B5EF4-FFF2-40B4-BE49-F238E27FC236}">
                <a16:creationId xmlns:a16="http://schemas.microsoft.com/office/drawing/2014/main" id="{40AD53F0-C8F9-8371-84B1-3FB4417B5A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0421" y="304800"/>
            <a:ext cx="2988979" cy="6215970"/>
          </a:xfrm>
        </p:spPr>
      </p:pic>
    </p:spTree>
  </p:cSld>
  <p:clrMapOvr>
    <a:masterClrMapping/>
  </p:clrMapOvr>
  <p:transition spd="slow" advClick="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59C5D35-5D38-045B-0F79-CECC9F369B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9400" y="228600"/>
            <a:ext cx="2971800" cy="6180244"/>
          </a:xfrm>
        </p:spPr>
      </p:pic>
    </p:spTree>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869</TotalTime>
  <Words>559</Words>
  <Application>Microsoft Office PowerPoint</Application>
  <PresentationFormat>On-screen Show (4:3)</PresentationFormat>
  <Paragraphs>70</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Agency FB</vt:lpstr>
      <vt:lpstr>Algerian</vt:lpstr>
      <vt:lpstr>Aparajita</vt:lpstr>
      <vt:lpstr>Arial</vt:lpstr>
      <vt:lpstr>Broadway</vt:lpstr>
      <vt:lpstr>Calibri</vt:lpstr>
      <vt:lpstr>Times New Roman</vt:lpstr>
      <vt:lpstr>Trebuchet MS</vt:lpstr>
      <vt:lpstr>Verdana</vt:lpstr>
      <vt:lpstr>Wingdings</vt:lpstr>
      <vt:lpstr>Wingdings 2</vt:lpstr>
      <vt:lpstr>Wingdings 3</vt:lpstr>
      <vt:lpstr>Facet</vt:lpstr>
      <vt:lpstr>GURU GHASIDAS VISHWAVIDYALAYA BILASPUR (C.G) (A CENTRAL UNIVERSITY) Dept. of Computer Science And Information Technology (CSIT) </vt:lpstr>
      <vt:lpstr>CONTENTS</vt:lpstr>
      <vt:lpstr>INTRODUCTION</vt:lpstr>
      <vt:lpstr>OBJECTIVE AND OVERVIEWS</vt:lpstr>
      <vt:lpstr>PROGRAMMINNG  LANGUAGE  USED  </vt:lpstr>
      <vt:lpstr>SOFTWARE AND HARDWARE</vt:lpstr>
      <vt:lpstr>DATA FLOW DIAGRAM</vt:lpstr>
      <vt:lpstr>SCREENSHOTS HOME PAGE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 Ghasidas Vishwavidyalaya Bilaspur (C.G) (A Central University) Dept. of Computer Science And Information Technology (CSIT)</dc:title>
  <dc:creator>HARIE08</dc:creator>
  <cp:lastModifiedBy>TRILOK DEWANGAN</cp:lastModifiedBy>
  <cp:revision>58</cp:revision>
  <dcterms:created xsi:type="dcterms:W3CDTF">2020-07-17T02:15:49Z</dcterms:created>
  <dcterms:modified xsi:type="dcterms:W3CDTF">2022-10-20T18:05:29Z</dcterms:modified>
</cp:coreProperties>
</file>