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43463" cy="42484675"/>
  <p:notesSz cx="6858000" cy="9144000"/>
  <p:defaultTextStyle>
    <a:defPPr>
      <a:defRPr lang="ru-RU"/>
    </a:defPPr>
    <a:lvl1pPr marL="0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875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751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626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501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376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252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127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002" algn="l" defTabSz="415575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10" autoAdjust="0"/>
  </p:normalViewPr>
  <p:slideViewPr>
    <p:cSldViewPr>
      <p:cViewPr>
        <p:scale>
          <a:sx n="25" d="100"/>
          <a:sy n="25" d="100"/>
        </p:scale>
        <p:origin x="-3090" y="1302"/>
      </p:cViewPr>
      <p:guideLst>
        <p:guide orient="horz" pos="13381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77D6A-3C69-4EF9-A2AA-B82235D2577A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08213" y="685800"/>
            <a:ext cx="2441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32FCE-8937-486C-8D6B-6B623D5A386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1551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3102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94653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26204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57755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9306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0858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2409" algn="l" defTabSz="8631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08213" y="685800"/>
            <a:ext cx="24415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32FCE-8937-486C-8D6B-6B623D5A386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1926511" y="1701361"/>
            <a:ext cx="6804779" cy="3624965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12173" y="1701361"/>
            <a:ext cx="19910280" cy="3624965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025" y="27300342"/>
            <a:ext cx="25706944" cy="843792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87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75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62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31150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8937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46725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5451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62300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12173" y="9913094"/>
            <a:ext cx="13357530" cy="2803792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373761" y="9913094"/>
            <a:ext cx="13357530" cy="2803792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173" y="9509884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875" indent="0">
              <a:buNone/>
              <a:defRPr sz="9100" b="1"/>
            </a:lvl2pPr>
            <a:lvl3pPr marL="4155751" indent="0">
              <a:buNone/>
              <a:defRPr sz="8200" b="1"/>
            </a:lvl3pPr>
            <a:lvl4pPr marL="6233626" indent="0">
              <a:buNone/>
              <a:defRPr sz="7300" b="1"/>
            </a:lvl4pPr>
            <a:lvl5pPr marL="8311501" indent="0">
              <a:buNone/>
              <a:defRPr sz="7300" b="1"/>
            </a:lvl5pPr>
            <a:lvl6pPr marL="10389376" indent="0">
              <a:buNone/>
              <a:defRPr sz="7300" b="1"/>
            </a:lvl6pPr>
            <a:lvl7pPr marL="12467252" indent="0">
              <a:buNone/>
              <a:defRPr sz="7300" b="1"/>
            </a:lvl7pPr>
            <a:lvl8pPr marL="14545127" indent="0">
              <a:buNone/>
              <a:defRPr sz="7300" b="1"/>
            </a:lvl8pPr>
            <a:lvl9pPr marL="16623002" indent="0">
              <a:buNone/>
              <a:defRPr sz="73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12173" y="13473150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63260" y="9509884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875" indent="0">
              <a:buNone/>
              <a:defRPr sz="9100" b="1"/>
            </a:lvl2pPr>
            <a:lvl3pPr marL="4155751" indent="0">
              <a:buNone/>
              <a:defRPr sz="8200" b="1"/>
            </a:lvl3pPr>
            <a:lvl4pPr marL="6233626" indent="0">
              <a:buNone/>
              <a:defRPr sz="7300" b="1"/>
            </a:lvl4pPr>
            <a:lvl5pPr marL="8311501" indent="0">
              <a:buNone/>
              <a:defRPr sz="7300" b="1"/>
            </a:lvl5pPr>
            <a:lvl6pPr marL="10389376" indent="0">
              <a:buNone/>
              <a:defRPr sz="7300" b="1"/>
            </a:lvl6pPr>
            <a:lvl7pPr marL="12467252" indent="0">
              <a:buNone/>
              <a:defRPr sz="7300" b="1"/>
            </a:lvl7pPr>
            <a:lvl8pPr marL="14545127" indent="0">
              <a:buNone/>
              <a:defRPr sz="7300" b="1"/>
            </a:lvl8pPr>
            <a:lvl9pPr marL="16623002" indent="0">
              <a:buNone/>
              <a:defRPr sz="73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5363260" y="13473150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24353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300"/>
            </a:lvl1pPr>
            <a:lvl2pPr marL="2077875" indent="0">
              <a:buNone/>
              <a:defRPr sz="5500"/>
            </a:lvl2pPr>
            <a:lvl3pPr marL="4155751" indent="0">
              <a:buNone/>
              <a:defRPr sz="4500"/>
            </a:lvl3pPr>
            <a:lvl4pPr marL="6233626" indent="0">
              <a:buNone/>
              <a:defRPr sz="4100"/>
            </a:lvl4pPr>
            <a:lvl5pPr marL="8311501" indent="0">
              <a:buNone/>
              <a:defRPr sz="4100"/>
            </a:lvl5pPr>
            <a:lvl6pPr marL="10389376" indent="0">
              <a:buNone/>
              <a:defRPr sz="4100"/>
            </a:lvl6pPr>
            <a:lvl7pPr marL="12467252" indent="0">
              <a:buNone/>
              <a:defRPr sz="4100"/>
            </a:lvl7pPr>
            <a:lvl8pPr marL="14545127" indent="0">
              <a:buNone/>
              <a:defRPr sz="4100"/>
            </a:lvl8pPr>
            <a:lvl9pPr marL="16623002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7931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927931" y="3796085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875" indent="0">
              <a:buNone/>
              <a:defRPr sz="12700"/>
            </a:lvl2pPr>
            <a:lvl3pPr marL="4155751" indent="0">
              <a:buNone/>
              <a:defRPr sz="10900"/>
            </a:lvl3pPr>
            <a:lvl4pPr marL="6233626" indent="0">
              <a:buNone/>
              <a:defRPr sz="9100"/>
            </a:lvl4pPr>
            <a:lvl5pPr marL="8311501" indent="0">
              <a:buNone/>
              <a:defRPr sz="9100"/>
            </a:lvl5pPr>
            <a:lvl6pPr marL="10389376" indent="0">
              <a:buNone/>
              <a:defRPr sz="9100"/>
            </a:lvl6pPr>
            <a:lvl7pPr marL="12467252" indent="0">
              <a:buNone/>
              <a:defRPr sz="9100"/>
            </a:lvl7pPr>
            <a:lvl8pPr marL="14545127" indent="0">
              <a:buNone/>
              <a:defRPr sz="9100"/>
            </a:lvl8pPr>
            <a:lvl9pPr marL="16623002" indent="0">
              <a:buNone/>
              <a:defRPr sz="91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27931" y="33250162"/>
            <a:ext cx="18146078" cy="4986045"/>
          </a:xfrm>
        </p:spPr>
        <p:txBody>
          <a:bodyPr/>
          <a:lstStyle>
            <a:lvl1pPr marL="0" indent="0">
              <a:buNone/>
              <a:defRPr sz="6300"/>
            </a:lvl1pPr>
            <a:lvl2pPr marL="2077875" indent="0">
              <a:buNone/>
              <a:defRPr sz="5500"/>
            </a:lvl2pPr>
            <a:lvl3pPr marL="4155751" indent="0">
              <a:buNone/>
              <a:defRPr sz="4500"/>
            </a:lvl3pPr>
            <a:lvl4pPr marL="6233626" indent="0">
              <a:buNone/>
              <a:defRPr sz="4100"/>
            </a:lvl4pPr>
            <a:lvl5pPr marL="8311501" indent="0">
              <a:buNone/>
              <a:defRPr sz="4100"/>
            </a:lvl5pPr>
            <a:lvl6pPr marL="10389376" indent="0">
              <a:buNone/>
              <a:defRPr sz="4100"/>
            </a:lvl6pPr>
            <a:lvl7pPr marL="12467252" indent="0">
              <a:buNone/>
              <a:defRPr sz="4100"/>
            </a:lvl7pPr>
            <a:lvl8pPr marL="14545127" indent="0">
              <a:buNone/>
              <a:defRPr sz="4100"/>
            </a:lvl8pPr>
            <a:lvl9pPr marL="16623002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174" y="1701358"/>
            <a:ext cx="27219117" cy="7080779"/>
          </a:xfrm>
          <a:prstGeom prst="rect">
            <a:avLst/>
          </a:prstGeom>
        </p:spPr>
        <p:txBody>
          <a:bodyPr vert="horz" lIns="415575" tIns="207787" rIns="415575" bIns="20778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174" y="9913094"/>
            <a:ext cx="27219117" cy="28037922"/>
          </a:xfrm>
          <a:prstGeom prst="rect">
            <a:avLst/>
          </a:prstGeom>
        </p:spPr>
        <p:txBody>
          <a:bodyPr vert="horz" lIns="415575" tIns="207787" rIns="415575" bIns="20778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12174" y="39377003"/>
            <a:ext cx="7056808" cy="2261916"/>
          </a:xfrm>
          <a:prstGeom prst="rect">
            <a:avLst/>
          </a:prstGeom>
        </p:spPr>
        <p:txBody>
          <a:bodyPr vert="horz" lIns="415575" tIns="207787" rIns="415575" bIns="20778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D9C8-A667-46D2-81ED-6781302951C5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333184" y="39377003"/>
            <a:ext cx="9577097" cy="2261916"/>
          </a:xfrm>
          <a:prstGeom prst="rect">
            <a:avLst/>
          </a:prstGeom>
        </p:spPr>
        <p:txBody>
          <a:bodyPr vert="horz" lIns="415575" tIns="207787" rIns="415575" bIns="20778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674483" y="39377003"/>
            <a:ext cx="7056808" cy="2261916"/>
          </a:xfrm>
          <a:prstGeom prst="rect">
            <a:avLst/>
          </a:prstGeom>
        </p:spPr>
        <p:txBody>
          <a:bodyPr vert="horz" lIns="415575" tIns="207787" rIns="415575" bIns="20778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3645-B988-44F2-A961-12944FE1202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751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06" indent="-1558406" algn="l" defTabSz="4155751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547" indent="-1298672" algn="l" defTabSz="4155751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689" indent="-1038938" algn="l" defTabSz="4155751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564" indent="-1038938" algn="l" defTabSz="415575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439" indent="-1038938" algn="l" defTabSz="415575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315" indent="-1038938" algn="l" defTabSz="415575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190" indent="-1038938" algn="l" defTabSz="415575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065" indent="-1038938" algn="l" defTabSz="415575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1940" indent="-1038938" algn="l" defTabSz="415575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875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751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626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501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376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252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127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002" algn="l" defTabSz="415575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43"/>
            <a:ext cx="30243463" cy="36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10" tIns="43155" rIns="86310" bIns="43155" rtlCol="0" anchor="ctr"/>
          <a:lstStyle/>
          <a:p>
            <a:pPr algn="ctr"/>
            <a:r>
              <a:rPr lang="ru-RU" sz="7600" b="1" dirty="0" smtClean="0"/>
              <a:t>Разработка системы визуализации фотореалистичных трехмерных сцен в реальном времени с использованием </a:t>
            </a:r>
            <a:r>
              <a:rPr lang="en-US" sz="7600" b="1" dirty="0" smtClean="0"/>
              <a:t>GPU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/>
              <a:t>Иванов Тимофей Андреевич 9-1,</a:t>
            </a:r>
            <a:r>
              <a:rPr lang="en-US" sz="3600" b="1" dirty="0" smtClean="0"/>
              <a:t> </a:t>
            </a:r>
            <a:r>
              <a:rPr lang="ru-RU" sz="3600" b="1" dirty="0" err="1" smtClean="0"/>
              <a:t>Уросова</a:t>
            </a:r>
            <a:r>
              <a:rPr lang="ru-RU" sz="3600" b="1" dirty="0" smtClean="0"/>
              <a:t> Софья Александровна 9-1</a:t>
            </a:r>
            <a:r>
              <a:rPr lang="ru-RU" sz="3600" b="1" dirty="0" smtClean="0"/>
              <a:t>,</a:t>
            </a:r>
            <a:r>
              <a:rPr lang="en-US" sz="3600" b="1" dirty="0" smtClean="0"/>
              <a:t> </a:t>
            </a:r>
            <a:r>
              <a:rPr lang="ru-RU" sz="3600" b="1" dirty="0" err="1" smtClean="0"/>
              <a:t>Амбросовская</a:t>
            </a:r>
            <a:r>
              <a:rPr lang="ru-RU" sz="3600" b="1" dirty="0" smtClean="0"/>
              <a:t> </a:t>
            </a:r>
            <a:r>
              <a:rPr lang="ru-RU" sz="3600" b="1" dirty="0" smtClean="0"/>
              <a:t>Дарья Викторовна 9-2,</a:t>
            </a:r>
            <a:r>
              <a:rPr lang="en-US" sz="3600" b="1" dirty="0" smtClean="0"/>
              <a:t> </a:t>
            </a:r>
            <a:r>
              <a:rPr lang="ru-RU" sz="3600" b="1" dirty="0" smtClean="0"/>
              <a:t>Григорович Вячеслав Дмитриевич 10-5,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/>
              <a:t>Писарев Евгений Александрович 10-5, Синяков Степан Евгеньевич 10-5,</a:t>
            </a:r>
            <a:r>
              <a:rPr lang="en-US" sz="3600" b="1" dirty="0" smtClean="0"/>
              <a:t> </a:t>
            </a:r>
            <a:r>
              <a:rPr lang="ru-RU" sz="3600" b="1" dirty="0" smtClean="0"/>
              <a:t>Мосягин Олег Сергеевич 11-5</a:t>
            </a:r>
          </a:p>
          <a:p>
            <a:pPr algn="ctr"/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425780"/>
            <a:ext cx="7559921" cy="7350680"/>
          </a:xfrm>
          <a:prstGeom prst="rect">
            <a:avLst/>
          </a:prstGeom>
          <a:noFill/>
        </p:spPr>
        <p:txBody>
          <a:bodyPr wrap="square" lIns="86310" tIns="43155" rIns="86310" bIns="43155" rtlCol="0">
            <a:spAutoFit/>
          </a:bodyPr>
          <a:lstStyle/>
          <a:p>
            <a:r>
              <a:rPr lang="ru-RU" sz="5700" b="1" dirty="0" smtClean="0"/>
              <a:t>Введение</a:t>
            </a:r>
          </a:p>
          <a:p>
            <a:pPr algn="just"/>
            <a:r>
              <a:rPr lang="ru-RU" sz="3200" dirty="0" smtClean="0"/>
              <a:t>Проблема рендеринга </a:t>
            </a:r>
            <a:r>
              <a:rPr lang="en-US" sz="3200" dirty="0" smtClean="0"/>
              <a:t>(</a:t>
            </a:r>
            <a:r>
              <a:rPr lang="ru-RU" sz="3200" dirty="0" smtClean="0"/>
              <a:t>отрисовки</a:t>
            </a:r>
            <a:r>
              <a:rPr lang="en-US" sz="3200" dirty="0" smtClean="0"/>
              <a:t>) </a:t>
            </a:r>
            <a:r>
              <a:rPr lang="ru-RU" sz="3200" dirty="0" smtClean="0"/>
              <a:t>фотореалистичных сцен в реальном времени является одной из самых актуальных проблем компьютерной графики на сегодняшний день. Целью проекта является разработка программного обеспечения, позволяющего создавать трехмерные сцены и выводить фотореалистичные изображения с высокой частотой кадров.</a:t>
            </a:r>
          </a:p>
          <a:p>
            <a:endParaRPr lang="ru-RU" sz="3800" dirty="0" smtClean="0"/>
          </a:p>
          <a:p>
            <a:r>
              <a:rPr lang="ru-RU" sz="5700" b="1" dirty="0" smtClean="0"/>
              <a:t>Структура проекта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559921" y="3425780"/>
            <a:ext cx="0" cy="3905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9921" y="3425780"/>
            <a:ext cx="7559921" cy="1349037"/>
          </a:xfrm>
          <a:prstGeom prst="rect">
            <a:avLst/>
          </a:prstGeom>
          <a:noFill/>
        </p:spPr>
        <p:txBody>
          <a:bodyPr wrap="square" lIns="86310" tIns="43155" rIns="86310" bIns="43155" rtlCol="0">
            <a:spAutoFit/>
          </a:bodyPr>
          <a:lstStyle/>
          <a:p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5323352" y="3430788"/>
            <a:ext cx="0" cy="3905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2682571" y="3430788"/>
            <a:ext cx="0" cy="3905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0" y="15265673"/>
            <a:ext cx="7416875" cy="964316"/>
          </a:xfrm>
          <a:prstGeom prst="rect">
            <a:avLst/>
          </a:prstGeom>
          <a:noFill/>
        </p:spPr>
        <p:txBody>
          <a:bodyPr wrap="square" lIns="86310" tIns="43155" rIns="86310" bIns="43155" rtlCol="0">
            <a:spAutoFit/>
          </a:bodyPr>
          <a:lstStyle/>
          <a:p>
            <a:pPr algn="just"/>
            <a:r>
              <a:rPr lang="ru-RU" sz="5700" b="1" dirty="0" smtClean="0"/>
              <a:t>Язык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594574" y="15417865"/>
            <a:ext cx="7762486" cy="3226474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r>
              <a:rPr lang="ru-RU" sz="5700" b="1" dirty="0" smtClean="0"/>
              <a:t>Построение кадра</a:t>
            </a:r>
          </a:p>
          <a:p>
            <a:r>
              <a:rPr lang="ru-RU" sz="4500" i="1" dirty="0" smtClean="0"/>
              <a:t>Трассировка лучей</a:t>
            </a:r>
          </a:p>
          <a:p>
            <a:pPr algn="just"/>
            <a:r>
              <a:rPr lang="ru-RU" sz="3200" dirty="0" smtClean="0"/>
              <a:t>Построение кадра выполняется методом обратной трассировки лучей. </a:t>
            </a:r>
            <a:endParaRPr lang="ru-RU" sz="3200" b="1" dirty="0" smtClean="0"/>
          </a:p>
          <a:p>
            <a:r>
              <a:rPr lang="ru-RU" sz="3800" dirty="0" smtClean="0"/>
              <a:t>	</a:t>
            </a:r>
            <a:endParaRPr lang="ru-RU" sz="38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560891" y="24122657"/>
            <a:ext cx="7762486" cy="3826638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pPr algn="just"/>
            <a:r>
              <a:rPr lang="ru-RU" sz="4500" i="1" dirty="0" smtClean="0"/>
              <a:t>Фигуры</a:t>
            </a:r>
          </a:p>
          <a:p>
            <a:pPr algn="just"/>
            <a:r>
              <a:rPr lang="ru-RU" sz="3200" dirty="0" smtClean="0"/>
              <a:t>В качестве основной фигуры, из которой состоят все объекты, используется треугольник. Выбор обусловлен  тем, что с помощью треугольников можно задать любые  геометрические фигуры (сфера, плоскость, куб и др.) и модели</a:t>
            </a:r>
            <a:r>
              <a:rPr lang="ru-RU" sz="3800" dirty="0" smtClean="0"/>
              <a:t>.</a:t>
            </a:r>
            <a:endParaRPr lang="ru-RU" sz="38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5337755" y="16273785"/>
            <a:ext cx="7344816" cy="3041808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r>
              <a:rPr lang="ru-RU" sz="3200" dirty="0" smtClean="0"/>
              <a:t>Ещё одним параметром освещения является среда, которая влияет на плотность тумана и коэффициент преломления. Последний влияет на степень преломление при переходе из одной среды в другую.</a:t>
            </a:r>
            <a:endParaRPr lang="ru-RU" sz="32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5265747" y="36288157"/>
            <a:ext cx="7330438" cy="6196518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pPr algn="just"/>
            <a:r>
              <a:rPr lang="ru-RU" sz="4500" i="1" dirty="0" smtClean="0"/>
              <a:t>Сцена</a:t>
            </a:r>
          </a:p>
          <a:p>
            <a:pPr algn="just"/>
            <a:r>
              <a:rPr lang="ru-RU" sz="3200" dirty="0" smtClean="0"/>
              <a:t>Сцена является связующим звеном между языком и конвейером вывода. В языке она представлена как тип данных, собирающий информацию об объектах (фигурах, источниках света) для построения изображения.</a:t>
            </a:r>
          </a:p>
          <a:p>
            <a:pPr algn="just"/>
            <a:r>
              <a:rPr lang="ru-RU" sz="3200" dirty="0" smtClean="0"/>
              <a:t>Для модуля </a:t>
            </a:r>
            <a:r>
              <a:rPr lang="ru-RU" sz="3200" dirty="0" err="1" smtClean="0"/>
              <a:t>рендеринга</a:t>
            </a:r>
            <a:r>
              <a:rPr lang="ru-RU" sz="3200" dirty="0" smtClean="0"/>
              <a:t> сцена представляет собой хранилище данных, которые используются при </a:t>
            </a:r>
            <a:r>
              <a:rPr lang="ru-RU" sz="3200" dirty="0" err="1" smtClean="0"/>
              <a:t>отрисовки</a:t>
            </a:r>
            <a:r>
              <a:rPr lang="ru-RU" sz="3200" dirty="0" smtClean="0"/>
              <a:t> изображения. Также из сцен формируется очередь </a:t>
            </a:r>
            <a:r>
              <a:rPr lang="ru-RU" sz="3200" dirty="0" err="1" smtClean="0"/>
              <a:t>отрисовки</a:t>
            </a:r>
            <a:r>
              <a:rPr lang="ru-RU" sz="32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754579" y="35118606"/>
            <a:ext cx="7488884" cy="7366069"/>
          </a:xfrm>
          <a:prstGeom prst="rect">
            <a:avLst/>
          </a:prstGeom>
          <a:noFill/>
        </p:spPr>
        <p:txBody>
          <a:bodyPr wrap="square" lIns="86310" tIns="43155" rIns="86310" bIns="43155" rtlCol="0">
            <a:spAutoFit/>
          </a:bodyPr>
          <a:lstStyle/>
          <a:p>
            <a:pPr algn="just"/>
            <a:r>
              <a:rPr lang="ru-RU" sz="5700" b="1" dirty="0" smtClean="0"/>
              <a:t>Заключение</a:t>
            </a:r>
          </a:p>
          <a:p>
            <a:pPr algn="just"/>
            <a:r>
              <a:rPr lang="ru-RU" sz="3200" dirty="0" smtClean="0"/>
              <a:t>Авторам удалось написать программу, позволяющую создавать фотореалистичные изображения на собственном языке программирования.  В ходе исследования были изучены</a:t>
            </a:r>
          </a:p>
          <a:p>
            <a:pPr algn="just"/>
            <a:r>
              <a:rPr lang="ru-RU" sz="3200" dirty="0" smtClean="0"/>
              <a:t>алгоритмы, связанные с обратной трассировкой лучей, и методы их реализации. В будущем авторы планируют добавить новые способы оптимизации вычислений, распределенные вычисления по локальной сети, а также улучшить физическое взаимодействие объектов.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22898647" y="3672385"/>
            <a:ext cx="7344816" cy="8366342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r>
              <a:rPr lang="ru-RU" sz="4500" i="1" dirty="0" smtClean="0"/>
              <a:t>Регулярная сетка и бинарное дерево</a:t>
            </a:r>
          </a:p>
          <a:p>
            <a:pPr algn="just"/>
            <a:r>
              <a:rPr lang="ru-RU" sz="3200" dirty="0" smtClean="0"/>
              <a:t>Для оптимизации поиск пересечений пространство сцены разбивается на ограничивающие прямоугольные параллелепипеды (далее </a:t>
            </a:r>
            <a:r>
              <a:rPr lang="ru-RU" sz="3200" dirty="0" err="1" smtClean="0"/>
              <a:t>воксели</a:t>
            </a:r>
            <a:r>
              <a:rPr lang="ru-RU" sz="3200" dirty="0" smtClean="0"/>
              <a:t>). При пересечении с </a:t>
            </a:r>
            <a:r>
              <a:rPr lang="ru-RU" sz="3200" dirty="0" err="1" smtClean="0"/>
              <a:t>вокселем</a:t>
            </a:r>
            <a:r>
              <a:rPr lang="ru-RU" sz="3200" dirty="0" smtClean="0"/>
              <a:t> ищутся пересечения с его внутренними треугольниками.</a:t>
            </a:r>
          </a:p>
          <a:p>
            <a:pPr algn="just"/>
            <a:r>
              <a:rPr lang="ru-RU" sz="3200" dirty="0" smtClean="0"/>
              <a:t>Также для ускорения  вычислений объекты представляются в бинарного дерева параллелепипедов («боксов»), вложенных друг в друга. В результате ищутся пересечения с треугольниками одного листа дерева, что значительно ускоряет поиск пересечений.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2898595" y="19514145"/>
            <a:ext cx="7344868" cy="4842301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pPr algn="just"/>
            <a:r>
              <a:rPr lang="en-US" sz="4500" i="1" dirty="0" smtClean="0"/>
              <a:t>CUDA</a:t>
            </a:r>
            <a:endParaRPr lang="ru-RU" sz="4500" i="1" dirty="0" smtClean="0"/>
          </a:p>
          <a:p>
            <a:pPr algn="just"/>
            <a:r>
              <a:rPr lang="ru-RU" sz="3200" dirty="0" smtClean="0"/>
              <a:t>Для уменьшения времени расчёта кадра было решено перенести вычисления на </a:t>
            </a:r>
            <a:r>
              <a:rPr lang="en-US" sz="3200" dirty="0" smtClean="0"/>
              <a:t>GPU </a:t>
            </a:r>
            <a:r>
              <a:rPr lang="ru-RU" sz="3200" dirty="0" smtClean="0"/>
              <a:t>и использовать </a:t>
            </a:r>
            <a:r>
              <a:rPr lang="en-US" sz="3200" dirty="0" smtClean="0"/>
              <a:t>CUDA API</a:t>
            </a:r>
            <a:r>
              <a:rPr lang="ru-RU" sz="3200" dirty="0" smtClean="0"/>
              <a:t>. Алгоритм обратной трассировки лучей легко распараллеливается на видеокарте за счёт использования её ядер, т. к.  цвет каждого пикселя считается независимо от всех остальных.</a:t>
            </a:r>
            <a:r>
              <a:rPr lang="ru-RU" sz="4000" dirty="0" smtClean="0"/>
              <a:t> </a:t>
            </a:r>
            <a:endParaRPr lang="ru-RU" sz="3800" dirty="0"/>
          </a:p>
        </p:txBody>
      </p:sp>
      <p:pic>
        <p:nvPicPr>
          <p:cNvPr id="2050" name="Picture 2" descr="ÐÐ°ÑÑÐ¸Ð½ÐºÐ¸ Ð¿Ð¾ Ð·Ð°Ð¿ÑÐ¾ÑÑ ray trac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2899" y="18506033"/>
            <a:ext cx="7676280" cy="5230957"/>
          </a:xfrm>
          <a:prstGeom prst="rect">
            <a:avLst/>
          </a:prstGeom>
          <a:noFill/>
        </p:spPr>
      </p:pic>
      <p:grpSp>
        <p:nvGrpSpPr>
          <p:cNvPr id="62" name="Группа 61"/>
          <p:cNvGrpSpPr/>
          <p:nvPr/>
        </p:nvGrpSpPr>
        <p:grpSpPr>
          <a:xfrm>
            <a:off x="76862" y="32403577"/>
            <a:ext cx="7268005" cy="2736304"/>
            <a:chOff x="144068" y="32475585"/>
            <a:chExt cx="7268005" cy="2736304"/>
          </a:xfrm>
        </p:grpSpPr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xmlns="" id="{E0A141E3-55D8-EE49-A5EF-EDE3C1BA3250}"/>
                </a:ext>
              </a:extLst>
            </p:cNvPr>
            <p:cNvSpPr/>
            <p:nvPr/>
          </p:nvSpPr>
          <p:spPr>
            <a:xfrm>
              <a:off x="144068" y="32475585"/>
              <a:ext cx="1800199" cy="1100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cs typeface="Calibri"/>
                </a:rPr>
                <a:t>Сканер</a:t>
              </a:r>
              <a:endParaRPr lang="ru-RU" sz="2800" dirty="0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xmlns="" id="{B88149EA-8EA8-E844-B15E-2D4751A45BA7}"/>
                </a:ext>
              </a:extLst>
            </p:cNvPr>
            <p:cNvSpPr/>
            <p:nvPr/>
          </p:nvSpPr>
          <p:spPr>
            <a:xfrm>
              <a:off x="2520331" y="32506076"/>
              <a:ext cx="2016224" cy="1049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cs typeface="Calibri"/>
                </a:rPr>
                <a:t>Разбор </a:t>
              </a:r>
              <a:r>
                <a:rPr lang="en-US" sz="2800" dirty="0" smtClean="0">
                  <a:cs typeface="Calibri"/>
                </a:rPr>
                <a:t> </a:t>
              </a:r>
              <a:r>
                <a:rPr lang="ru-RU" sz="2800" dirty="0" smtClean="0">
                  <a:cs typeface="Calibri"/>
                </a:rPr>
                <a:t>команд</a:t>
              </a:r>
              <a:endParaRPr lang="ru-RU" sz="2800" dirty="0">
                <a:cs typeface="Calibri"/>
              </a:endParaRPr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xmlns="" id="{9ABF4992-E5A6-EE4D-8AF2-2B8C6C93E5DA}"/>
                </a:ext>
              </a:extLst>
            </p:cNvPr>
            <p:cNvSpPr/>
            <p:nvPr/>
          </p:nvSpPr>
          <p:spPr>
            <a:xfrm>
              <a:off x="2232299" y="34174000"/>
              <a:ext cx="2592288" cy="1037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cs typeface="Calibri"/>
                </a:rPr>
                <a:t>Разбор </a:t>
              </a:r>
              <a:r>
                <a:rPr lang="ru-RU" sz="2800" dirty="0" smtClean="0">
                  <a:cs typeface="Calibri"/>
                </a:rPr>
                <a:t>выражения</a:t>
              </a:r>
              <a:endParaRPr lang="ru-RU" sz="2800" dirty="0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xmlns="" id="{8B290D93-0BC8-B142-A72B-B8E3707A0C30}"/>
                </a:ext>
              </a:extLst>
            </p:cNvPr>
            <p:cNvSpPr/>
            <p:nvPr/>
          </p:nvSpPr>
          <p:spPr>
            <a:xfrm>
              <a:off x="5112619" y="32475585"/>
              <a:ext cx="2299454" cy="1112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cs typeface="Calibri"/>
                </a:rPr>
                <a:t>Выполнение </a:t>
              </a:r>
              <a:r>
                <a:rPr lang="ru-RU" sz="2800" dirty="0" smtClean="0">
                  <a:cs typeface="Calibri"/>
                </a:rPr>
                <a:t>команд</a:t>
              </a:r>
              <a:endParaRPr lang="ru-RU" sz="2800" dirty="0"/>
            </a:p>
          </p:txBody>
        </p: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xmlns="" id="{26473BD1-6F7B-6D44-A5EB-4AF7E22D378D}"/>
                </a:ext>
              </a:extLst>
            </p:cNvPr>
            <p:cNvCxnSpPr>
              <a:cxnSpLocks/>
              <a:stCxn id="116" idx="3"/>
              <a:endCxn id="117" idx="1"/>
            </p:cNvCxnSpPr>
            <p:nvPr/>
          </p:nvCxnSpPr>
          <p:spPr>
            <a:xfrm>
              <a:off x="1944267" y="33025661"/>
              <a:ext cx="57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xmlns="" id="{71441BF0-C673-AD40-8F61-CFCDDC811943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>
              <a:off x="4536555" y="33030891"/>
              <a:ext cx="576064" cy="1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Прямоугольник 142"/>
          <p:cNvSpPr/>
          <p:nvPr/>
        </p:nvSpPr>
        <p:spPr>
          <a:xfrm>
            <a:off x="0" y="35499921"/>
            <a:ext cx="756089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Работу языка можно разбить на 3 стадии - сканер, синтаксический анализатор и виртуальная машина. Первым работает сканер. Он разбивает исходный код программы на лексемы. Их получает синтаксический анализатор и создаёт команды для виртуальной машины. Это может быть служебное слово</a:t>
            </a:r>
            <a:r>
              <a:rPr lang="en-US" sz="3200" dirty="0" smtClean="0"/>
              <a:t>(if, while, break…)</a:t>
            </a:r>
            <a:r>
              <a:rPr lang="ru-RU" sz="3200" dirty="0" smtClean="0"/>
              <a:t> или выражение</a:t>
            </a:r>
            <a:r>
              <a:rPr lang="en-US" sz="3200" dirty="0" smtClean="0"/>
              <a:t>(a.b = 2 + 3^9)</a:t>
            </a:r>
            <a:r>
              <a:rPr lang="ru-RU" sz="3200" dirty="0" smtClean="0"/>
              <a:t>. Выражение хранится как дерево операций. Виртуальная машина выполняет команды и при необходимости считает выражения.</a:t>
            </a:r>
          </a:p>
        </p:txBody>
      </p:sp>
      <p:cxnSp>
        <p:nvCxnSpPr>
          <p:cNvPr id="158" name="Прямая со стрелкой 157"/>
          <p:cNvCxnSpPr>
            <a:stCxn id="117" idx="2"/>
            <a:endCxn id="118" idx="0"/>
          </p:cNvCxnSpPr>
          <p:nvPr/>
        </p:nvCxnSpPr>
        <p:spPr>
          <a:xfrm>
            <a:off x="3461237" y="33483698"/>
            <a:ext cx="0" cy="61829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Прямоугольник 219"/>
          <p:cNvSpPr/>
          <p:nvPr/>
        </p:nvSpPr>
        <p:spPr>
          <a:xfrm>
            <a:off x="0" y="16489809"/>
            <a:ext cx="7560892" cy="817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Язык динамически типизирован. Единственный способ хранения – переменные. В них хранятся выражения и функции. У переменных существует неограниченное количество полей, которые обладают тем же функционалом. Возможна перегрузка операторов путем присвоения в определённое поле новой функции. Реализованы ссылки(значение выражения зависит от  текущего значения переменной, на которую ссылаются), что позволяет создавать постоянную зависимость от переменных. Точкой входа является главный файл.</a:t>
            </a:r>
            <a:endParaRPr lang="en-US" sz="3200" dirty="0" smtClean="0"/>
          </a:p>
          <a:p>
            <a:endParaRPr lang="en-US" sz="3200" dirty="0" smtClean="0"/>
          </a:p>
          <a:p>
            <a:pPr algn="just"/>
            <a:r>
              <a:rPr lang="ru-RU" sz="4500" i="1" dirty="0" smtClean="0"/>
              <a:t>Пример</a:t>
            </a:r>
            <a:endParaRPr lang="en-US" sz="4500" i="1" dirty="0" smtClean="0"/>
          </a:p>
        </p:txBody>
      </p:sp>
      <p:graphicFrame>
        <p:nvGraphicFramePr>
          <p:cNvPr id="225" name="Таблица 224"/>
          <p:cNvGraphicFramePr>
            <a:graphicFrameLocks noGrp="1"/>
          </p:cNvGraphicFramePr>
          <p:nvPr/>
        </p:nvGraphicFramePr>
        <p:xfrm>
          <a:off x="0" y="24773337"/>
          <a:ext cx="7560890" cy="619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60890"/>
              </a:tblGrid>
              <a:tr h="5472608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include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baseline="0" dirty="0" smtClean="0">
                          <a:solidFill>
                            <a:srgbClr val="FFC000"/>
                          </a:solidFill>
                          <a:latin typeface="Consolas" pitchFamily="49" charset="0"/>
                        </a:rPr>
                        <a:t>“std.trg”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);  </a:t>
                      </a:r>
                    </a:p>
                    <a:p>
                      <a:r>
                        <a:rPr lang="en-US" sz="2800" baseline="0" dirty="0" smtClean="0">
                          <a:latin typeface="Consolas" pitchFamily="49" charset="0"/>
                        </a:rPr>
                        <a:t>  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 = </a:t>
                      </a:r>
                      <a:r>
                        <a:rPr lang="en-US" sz="2800" baseline="0" dirty="0" smtClean="0">
                          <a:solidFill>
                            <a:srgbClr val="00518E"/>
                          </a:solidFill>
                          <a:latin typeface="Consolas" pitchFamily="49" charset="0"/>
                        </a:rPr>
                        <a:t>function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2800" baseline="0" dirty="0" smtClean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2800" baseline="0" dirty="0" smtClean="0">
                          <a:latin typeface="Consolas" pitchFamily="49" charset="0"/>
                        </a:rPr>
                        <a:t>  </a:t>
                      </a:r>
                      <a:r>
                        <a:rPr lang="en-US" sz="2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</a:rPr>
                        <a:t>light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 = 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#point_light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#vec3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baseline="0" dirty="0" smtClean="0">
                          <a:solidFill>
                            <a:schemeClr val="accent5"/>
                          </a:solidFill>
                          <a:latin typeface="Consolas" pitchFamily="49" charset="0"/>
                        </a:rPr>
                        <a:t>30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2800" baseline="0" dirty="0" smtClean="0">
                          <a:latin typeface="Consolas" pitchFamily="49" charset="0"/>
                        </a:rPr>
                        <a:t>  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#Scene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.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</a:rPr>
                        <a:t>light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2800" baseline="0" dirty="0" smtClean="0">
                          <a:latin typeface="Consolas" pitchFamily="49" charset="0"/>
                        </a:rPr>
                        <a:t>};</a:t>
                      </a:r>
                    </a:p>
                    <a:p>
                      <a:r>
                        <a:rPr lang="en-US" sz="2800" baseline="0" dirty="0" smtClean="0">
                          <a:latin typeface="Consolas" pitchFamily="49" charset="0"/>
                        </a:rPr>
                        <a:t>  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Scene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 = 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scene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SpherePos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 = 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vec3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baseline="0" dirty="0" smtClean="0">
                          <a:solidFill>
                            <a:schemeClr val="accent5"/>
                          </a:solidFill>
                          <a:latin typeface="Consolas" pitchFamily="49" charset="0"/>
                        </a:rPr>
                        <a:t>24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sz="2800" baseline="0" dirty="0" smtClean="0">
                          <a:solidFill>
                            <a:schemeClr val="accent5"/>
                          </a:solidFill>
                          <a:latin typeface="Consolas" pitchFamily="49" charset="0"/>
                        </a:rPr>
                        <a:t>8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sz="2800" baseline="0" dirty="0" smtClean="0">
                          <a:solidFill>
                            <a:schemeClr val="accent5"/>
                          </a:solidFill>
                          <a:latin typeface="Consolas" pitchFamily="49" charset="0"/>
                        </a:rPr>
                        <a:t>3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endParaRPr lang="en-US" sz="2800" baseline="0" dirty="0" smtClean="0">
                        <a:latin typeface="Consolas" pitchFamily="49" charset="0"/>
                      </a:endParaRPr>
                    </a:p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Scene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.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model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baseline="0" dirty="0" smtClean="0">
                          <a:solidFill>
                            <a:srgbClr val="FFC000"/>
                          </a:solidFill>
                          <a:latin typeface="Consolas" pitchFamily="49" charset="0"/>
                        </a:rPr>
                        <a:t>“pml30.g3dm”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Scene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.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sphere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sz="2800" baseline="0" dirty="0" smtClean="0">
                          <a:solidFill>
                            <a:schemeClr val="accent5"/>
                          </a:solidFill>
                          <a:latin typeface="Consolas" pitchFamily="49" charset="0"/>
                        </a:rPr>
                        <a:t>3.0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SpherePos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sz="2800" baseline="0" dirty="0" smtClean="0">
                          <a:latin typeface="Consolas" pitchFamily="49" charset="0"/>
                        </a:rPr>
                        <a:t>();</a:t>
                      </a:r>
                      <a:endParaRPr lang="ru-RU" sz="2800" dirty="0">
                        <a:latin typeface="Consolas" pitchFamily="49" charset="0"/>
                      </a:endParaRPr>
                    </a:p>
                  </a:txBody>
                  <a:tcPr marL="360000" marR="90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6" name="TextBox 225"/>
          <p:cNvSpPr txBox="1"/>
          <p:nvPr/>
        </p:nvSpPr>
        <p:spPr>
          <a:xfrm>
            <a:off x="0" y="31251449"/>
            <a:ext cx="59767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500" i="1" dirty="0" smtClean="0"/>
              <a:t>Принцип работы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632899" y="3600378"/>
            <a:ext cx="770485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500" i="1" dirty="0" smtClean="0"/>
              <a:t>Генерация сцен</a:t>
            </a:r>
            <a:endParaRPr lang="en-US" sz="4500" i="1" dirty="0" smtClean="0"/>
          </a:p>
          <a:p>
            <a:pPr algn="just"/>
            <a:r>
              <a:rPr lang="ru-RU" sz="3200" dirty="0" smtClean="0"/>
              <a:t>В ходе выполнения виртуальной машиной команд, модуль языка получает необходимые данные для модуля рендеринга. В языке присутствует объект </a:t>
            </a:r>
            <a:r>
              <a:rPr lang="en-US" sz="3200" dirty="0" smtClean="0"/>
              <a:t>scene, </a:t>
            </a:r>
            <a:r>
              <a:rPr lang="ru-RU" sz="3200" dirty="0" smtClean="0"/>
              <a:t>имеющий поля для работы со сценой. С помощью команды </a:t>
            </a:r>
            <a:r>
              <a:rPr lang="en-US" sz="3200" dirty="0" smtClean="0"/>
              <a:t>Scene.Add</a:t>
            </a:r>
            <a:r>
              <a:rPr lang="ru-RU" sz="3200" dirty="0" smtClean="0"/>
              <a:t> в очередь рисования добавляются объекты (источники света и модели). После команды </a:t>
            </a:r>
            <a:r>
              <a:rPr lang="en-US" sz="3200" dirty="0" err="1" smtClean="0"/>
              <a:t>Scene.Render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построение кадра</a:t>
            </a:r>
            <a:r>
              <a:rPr lang="en-US" sz="3200" dirty="0" smtClean="0"/>
              <a:t>)</a:t>
            </a:r>
            <a:r>
              <a:rPr lang="ru-RU" sz="3200" dirty="0" smtClean="0"/>
              <a:t>, модуль языка посылает полученные данные модулю рендеринга и продолжает свою работу.</a:t>
            </a:r>
            <a:endParaRPr lang="ru-RU" sz="32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15457765" y="3631874"/>
            <a:ext cx="7224806" cy="4319081"/>
          </a:xfrm>
          <a:prstGeom prst="rect">
            <a:avLst/>
          </a:prstGeom>
        </p:spPr>
        <p:txBody>
          <a:bodyPr wrap="square" lIns="86310" tIns="43155" rIns="86310" bIns="43155">
            <a:spAutoFit/>
          </a:bodyPr>
          <a:lstStyle/>
          <a:p>
            <a:pPr algn="just"/>
            <a:r>
              <a:rPr lang="ru-RU" sz="4500" i="1" dirty="0" smtClean="0"/>
              <a:t>Освещение</a:t>
            </a:r>
          </a:p>
          <a:p>
            <a:pPr algn="just"/>
            <a:r>
              <a:rPr lang="ru-RU" sz="3200" dirty="0" smtClean="0"/>
              <a:t>В проекте реализована глобальная система освещения, которая учитывает отражения и преломления. Для расчета локального освещения от каждой лампы используется система </a:t>
            </a:r>
            <a:r>
              <a:rPr lang="en-US" sz="3200" dirty="0" smtClean="0"/>
              <a:t>BRDF (bidirectional reflectance distribution function).</a:t>
            </a:r>
            <a:r>
              <a:rPr lang="ru-RU" sz="3800" dirty="0" smtClean="0"/>
              <a:t>                                                 </a:t>
            </a:r>
            <a:endParaRPr lang="ru-RU" sz="3800" dirty="0"/>
          </a:p>
        </p:txBody>
      </p:sp>
      <p:grpSp>
        <p:nvGrpSpPr>
          <p:cNvPr id="229" name="Группа 228"/>
          <p:cNvGrpSpPr/>
          <p:nvPr/>
        </p:nvGrpSpPr>
        <p:grpSpPr>
          <a:xfrm>
            <a:off x="15481771" y="7992865"/>
            <a:ext cx="7128792" cy="2376264"/>
            <a:chOff x="15985827" y="4608489"/>
            <a:chExt cx="5832648" cy="1944216"/>
          </a:xfrm>
        </p:grpSpPr>
        <p:sp>
          <p:nvSpPr>
            <p:cNvPr id="230" name="Прямоугольник 229"/>
            <p:cNvSpPr/>
            <p:nvPr/>
          </p:nvSpPr>
          <p:spPr>
            <a:xfrm>
              <a:off x="17399802" y="4608489"/>
              <a:ext cx="29523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Параметры освещения</a:t>
              </a:r>
            </a:p>
          </p:txBody>
        </p:sp>
        <p:cxnSp>
          <p:nvCxnSpPr>
            <p:cNvPr id="231" name="Прямая со стрелкой 230"/>
            <p:cNvCxnSpPr>
              <a:stCxn id="230" idx="2"/>
              <a:endCxn id="233" idx="0"/>
            </p:cNvCxnSpPr>
            <p:nvPr/>
          </p:nvCxnSpPr>
          <p:spPr>
            <a:xfrm flipH="1">
              <a:off x="17317975" y="5328569"/>
              <a:ext cx="155799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 стрелкой 231"/>
            <p:cNvCxnSpPr>
              <a:stCxn id="230" idx="2"/>
              <a:endCxn id="234" idx="0"/>
            </p:cNvCxnSpPr>
            <p:nvPr/>
          </p:nvCxnSpPr>
          <p:spPr>
            <a:xfrm>
              <a:off x="18875967" y="5328569"/>
              <a:ext cx="161036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Прямоугольник 232"/>
            <p:cNvSpPr/>
            <p:nvPr/>
          </p:nvSpPr>
          <p:spPr>
            <a:xfrm>
              <a:off x="15985827" y="5976641"/>
              <a:ext cx="2664296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Источники света</a:t>
              </a:r>
              <a:endParaRPr lang="ru-RU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19154179" y="5976641"/>
              <a:ext cx="2664296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Материалы</a:t>
              </a:r>
              <a:endParaRPr lang="ru-RU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5697795" y="10564242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Цвет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Точечный</a:t>
            </a:r>
          </a:p>
          <a:p>
            <a:pPr marL="457200" indent="-45720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-Положение</a:t>
            </a:r>
          </a:p>
          <a:p>
            <a:pPr marL="457200" indent="-45720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-Коэффициенты затухания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Направленный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-Направление</a:t>
            </a:r>
          </a:p>
          <a:p>
            <a:pPr>
              <a:buFont typeface="Arial" pitchFamily="34" charset="0"/>
              <a:buChar char="•"/>
            </a:pPr>
            <a:endParaRPr lang="ru-RU" sz="3800" dirty="0" smtClean="0"/>
          </a:p>
        </p:txBody>
      </p:sp>
      <p:sp>
        <p:nvSpPr>
          <p:cNvPr id="236" name="TextBox 235"/>
          <p:cNvSpPr txBox="1"/>
          <p:nvPr/>
        </p:nvSpPr>
        <p:spPr>
          <a:xfrm>
            <a:off x="19226187" y="10650766"/>
            <a:ext cx="3312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Фоновое освещение</a:t>
            </a:r>
          </a:p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Цвет объекта</a:t>
            </a:r>
          </a:p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Коэффициент отражения</a:t>
            </a:r>
          </a:p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Прозрачность</a:t>
            </a:r>
          </a:p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Наличие металлических свойств</a:t>
            </a:r>
          </a:p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Гладкость</a:t>
            </a:r>
          </a:p>
          <a:p>
            <a:pPr marL="457200" indent="-45720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Коэффициент преломления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xmlns="" id="{E0A141E3-55D8-EE49-A5EF-EDE3C1BA3250}"/>
              </a:ext>
            </a:extLst>
          </p:cNvPr>
          <p:cNvSpPr/>
          <p:nvPr/>
        </p:nvSpPr>
        <p:spPr>
          <a:xfrm>
            <a:off x="7978109" y="10964143"/>
            <a:ext cx="188524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Язык</a:t>
            </a:r>
            <a:endParaRPr lang="ru-RU" sz="2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xmlns="" id="{B88149EA-8EA8-E844-B15E-2D4751A45BA7}"/>
              </a:ext>
            </a:extLst>
          </p:cNvPr>
          <p:cNvSpPr/>
          <p:nvPr/>
        </p:nvSpPr>
        <p:spPr>
          <a:xfrm>
            <a:off x="8269531" y="12241337"/>
            <a:ext cx="15956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cs typeface="Calibri"/>
              </a:rPr>
              <a:t>Сцена</a:t>
            </a:r>
            <a:endParaRPr lang="ru-RU" sz="2400" dirty="0">
              <a:cs typeface="Calibri"/>
            </a:endParaRPr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xmlns="" id="{8B290D93-0BC8-B142-A72B-B8E3707A0C30}"/>
              </a:ext>
            </a:extLst>
          </p:cNvPr>
          <p:cNvSpPr/>
          <p:nvPr/>
        </p:nvSpPr>
        <p:spPr>
          <a:xfrm>
            <a:off x="12318221" y="12515799"/>
            <a:ext cx="2299454" cy="111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cs typeface="Calibri"/>
              </a:rPr>
              <a:t>Модуль рендеринга</a:t>
            </a:r>
            <a:endParaRPr lang="ru-RU" sz="2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xmlns="" id="{E0A141E3-55D8-EE49-A5EF-EDE3C1BA3250}"/>
              </a:ext>
            </a:extLst>
          </p:cNvPr>
          <p:cNvSpPr/>
          <p:nvPr/>
        </p:nvSpPr>
        <p:spPr>
          <a:xfrm>
            <a:off x="10734045" y="10297121"/>
            <a:ext cx="3456384" cy="667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Команда отрисовки</a:t>
            </a:r>
            <a:endParaRPr lang="ru-RU" sz="2800" dirty="0"/>
          </a:p>
        </p:txBody>
      </p:sp>
      <p:cxnSp>
        <p:nvCxnSpPr>
          <p:cNvPr id="257" name="Shape 256"/>
          <p:cNvCxnSpPr>
            <a:stCxn id="252" idx="1"/>
            <a:endCxn id="244" idx="0"/>
          </p:cNvCxnSpPr>
          <p:nvPr/>
        </p:nvCxnSpPr>
        <p:spPr>
          <a:xfrm rot="10800000" flipV="1">
            <a:off x="8920733" y="10630631"/>
            <a:ext cx="1813313" cy="33351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245" idx="3"/>
            <a:endCxn id="247" idx="1"/>
          </p:cNvCxnSpPr>
          <p:nvPr/>
        </p:nvCxnSpPr>
        <p:spPr>
          <a:xfrm>
            <a:off x="9865147" y="12853405"/>
            <a:ext cx="2453074" cy="218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xmlns="" id="{B88149EA-8EA8-E844-B15E-2D4751A45BA7}"/>
              </a:ext>
            </a:extLst>
          </p:cNvPr>
          <p:cNvSpPr/>
          <p:nvPr/>
        </p:nvSpPr>
        <p:spPr>
          <a:xfrm>
            <a:off x="12318221" y="13700447"/>
            <a:ext cx="15956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cs typeface="Calibri"/>
              </a:rPr>
              <a:t>Сцена</a:t>
            </a:r>
            <a:endParaRPr lang="ru-RU" sz="2400" dirty="0">
              <a:cs typeface="Calibri"/>
            </a:endParaRP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xmlns="" id="{B88149EA-8EA8-E844-B15E-2D4751A45BA7}"/>
              </a:ext>
            </a:extLst>
          </p:cNvPr>
          <p:cNvSpPr/>
          <p:nvPr/>
        </p:nvSpPr>
        <p:spPr>
          <a:xfrm>
            <a:off x="12470621" y="13852847"/>
            <a:ext cx="15956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cs typeface="Calibri"/>
              </a:rPr>
              <a:t>Сцена</a:t>
            </a:r>
            <a:endParaRPr lang="ru-RU" sz="2400" dirty="0">
              <a:cs typeface="Calibri"/>
            </a:endParaRP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xmlns="" id="{B88149EA-8EA8-E844-B15E-2D4751A45BA7}"/>
              </a:ext>
            </a:extLst>
          </p:cNvPr>
          <p:cNvSpPr/>
          <p:nvPr/>
        </p:nvSpPr>
        <p:spPr>
          <a:xfrm>
            <a:off x="12623021" y="14005247"/>
            <a:ext cx="15956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cs typeface="Calibri"/>
              </a:rPr>
              <a:t>Сцена</a:t>
            </a:r>
            <a:endParaRPr lang="ru-RU" sz="2400" dirty="0">
              <a:cs typeface="Calibri"/>
            </a:endParaRPr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xmlns="" id="{B88149EA-8EA8-E844-B15E-2D4751A45BA7}"/>
              </a:ext>
            </a:extLst>
          </p:cNvPr>
          <p:cNvSpPr/>
          <p:nvPr/>
        </p:nvSpPr>
        <p:spPr>
          <a:xfrm>
            <a:off x="12775421" y="14157647"/>
            <a:ext cx="15956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cs typeface="Calibri"/>
              </a:rPr>
              <a:t>Сцены для отрисовки</a:t>
            </a:r>
            <a:endParaRPr lang="ru-RU" sz="2400" dirty="0">
              <a:cs typeface="Calibri"/>
            </a:endParaRPr>
          </a:p>
        </p:txBody>
      </p:sp>
      <p:pic>
        <p:nvPicPr>
          <p:cNvPr id="278" name="Рисунок 277" descr="шот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0891" y="28011089"/>
            <a:ext cx="7776864" cy="4680520"/>
          </a:xfrm>
          <a:prstGeom prst="rect">
            <a:avLst/>
          </a:prstGeom>
        </p:spPr>
      </p:pic>
      <p:pic>
        <p:nvPicPr>
          <p:cNvPr id="279" name="Рисунок 278" descr="Шот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0891" y="32822510"/>
            <a:ext cx="7776864" cy="9662165"/>
          </a:xfrm>
          <a:prstGeom prst="rect">
            <a:avLst/>
          </a:prstGeom>
        </p:spPr>
      </p:pic>
      <p:grpSp>
        <p:nvGrpSpPr>
          <p:cNvPr id="59" name="Группа 58"/>
          <p:cNvGrpSpPr/>
          <p:nvPr/>
        </p:nvGrpSpPr>
        <p:grpSpPr>
          <a:xfrm>
            <a:off x="1440211" y="11161217"/>
            <a:ext cx="3600400" cy="3528392"/>
            <a:chOff x="1368203" y="10729169"/>
            <a:chExt cx="3600400" cy="3528392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1368203" y="10729169"/>
              <a:ext cx="360040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Язык программирования</a:t>
              </a:r>
              <a:endParaRPr lang="ru-RU" sz="3200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368203" y="13033425"/>
              <a:ext cx="360040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Рендер сцены</a:t>
              </a:r>
              <a:endParaRPr lang="ru-RU" sz="3200" dirty="0"/>
            </a:p>
          </p:txBody>
        </p:sp>
        <p:cxnSp>
          <p:nvCxnSpPr>
            <p:cNvPr id="58" name="Прямая со стрелкой 57"/>
            <p:cNvCxnSpPr/>
            <p:nvPr/>
          </p:nvCxnSpPr>
          <p:spPr>
            <a:xfrm>
              <a:off x="2448323" y="12169329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V="1">
              <a:off x="3672459" y="12169329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37754" y="19586153"/>
            <a:ext cx="7344817" cy="75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09763" y="27435025"/>
            <a:ext cx="7337614" cy="79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82570" y="16561817"/>
            <a:ext cx="756089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82571" y="12025313"/>
            <a:ext cx="756089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Y:\2018-19\Sr\!Conf\img\aaaaaaaaaa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735429" y="24986753"/>
            <a:ext cx="7508034" cy="4968552"/>
          </a:xfrm>
          <a:prstGeom prst="rect">
            <a:avLst/>
          </a:prstGeom>
          <a:noFill/>
        </p:spPr>
      </p:pic>
      <p:pic>
        <p:nvPicPr>
          <p:cNvPr id="3" name="Picture 4" descr="Y:\2018-19\Sr\!Conf\img\Безымянный.bm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732136" y="30099321"/>
            <a:ext cx="7511327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738</Words>
  <Application>Microsoft Office PowerPoint</Application>
  <PresentationFormat>Произвольный</PresentationFormat>
  <Paragraphs>80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cgsg71</dc:creator>
  <cp:lastModifiedBy>cgsg64</cp:lastModifiedBy>
  <cp:revision>122</cp:revision>
  <dcterms:created xsi:type="dcterms:W3CDTF">2019-01-22T16:10:54Z</dcterms:created>
  <dcterms:modified xsi:type="dcterms:W3CDTF">2019-04-09T15:02:58Z</dcterms:modified>
</cp:coreProperties>
</file>