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76" r:id="rId2"/>
    <p:sldId id="257" r:id="rId3"/>
    <p:sldId id="277" r:id="rId4"/>
    <p:sldId id="317" r:id="rId5"/>
    <p:sldId id="374" r:id="rId6"/>
    <p:sldId id="375" r:id="rId7"/>
    <p:sldId id="376" r:id="rId8"/>
    <p:sldId id="378" r:id="rId9"/>
    <p:sldId id="377" r:id="rId10"/>
    <p:sldId id="380" r:id="rId11"/>
    <p:sldId id="381" r:id="rId12"/>
    <p:sldId id="382" r:id="rId13"/>
    <p:sldId id="383" r:id="rId14"/>
    <p:sldId id="379" r:id="rId15"/>
    <p:sldId id="319" r:id="rId16"/>
    <p:sldId id="353" r:id="rId17"/>
    <p:sldId id="360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5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Client-Server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13 </a:t>
            </a:r>
            <a:r>
              <a:rPr lang="en-US">
                <a:solidFill>
                  <a:srgbClr val="7CEBFF"/>
                </a:solidFill>
              </a:rPr>
              <a:t>– </a:t>
            </a:r>
            <a:r>
              <a:rPr lang="en-US" smtClean="0">
                <a:solidFill>
                  <a:srgbClr val="7CEBFF"/>
                </a:solidFill>
              </a:rPr>
              <a:t>dong, bui 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77F-20D8-6FFF-3A9B-F1457C08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Codes (Main </a:t>
            </a:r>
            <a:r>
              <a:rPr lang="fr-FR" dirty="0" err="1"/>
              <a:t>ones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237C-9CFA-3777-C216-4EF62D38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Google Shape;157;p10">
            <a:extLst>
              <a:ext uri="{FF2B5EF4-FFF2-40B4-BE49-F238E27FC236}">
                <a16:creationId xmlns:a16="http://schemas.microsoft.com/office/drawing/2014/main" id="{C22F84B6-1AFB-54B4-FB7D-74AD7D57D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472118"/>
              </p:ext>
            </p:extLst>
          </p:nvPr>
        </p:nvGraphicFramePr>
        <p:xfrm>
          <a:off x="3698470" y="2108033"/>
          <a:ext cx="4130025" cy="4384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Moved Permanently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Modified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Request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Forbidden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Found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Unprocessable Entry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Server Error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Version Not Supported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569-DF65-7F49-DAF8-16D3EE6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2EA4-147C-9AD0-30FA-D078ABC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may send back data in a specific  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eXtensible</a:t>
            </a:r>
            <a:r>
              <a:rPr lang="en-US" sz="2000" dirty="0"/>
              <a:t> Markup Language (XML)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Javascript</a:t>
            </a:r>
            <a:r>
              <a:rPr lang="en-US" sz="2000" dirty="0"/>
              <a:t> Object Notation (JSON)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3DBB-B7D3-7CAE-8B37-D62220C5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676-10FA-F8B0-F87A-6A8DE670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C87-ADDD-134C-3060-803C9BB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http://www.json.org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Language independent *</a:t>
            </a:r>
          </a:p>
          <a:p>
            <a:r>
              <a:rPr lang="en-US" dirty="0"/>
              <a:t>Self-describing and easy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43-5311-DE04-12A3-7D222D1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B52A-9E2A-983B-46B2-F723AC1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75A3-73DE-A46E-0192-62ED9F7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181;p13">
            <a:extLst>
              <a:ext uri="{FF2B5EF4-FFF2-40B4-BE49-F238E27FC236}">
                <a16:creationId xmlns:a16="http://schemas.microsoft.com/office/drawing/2014/main" id="{FF39C913-D2F4-FAF3-FEE3-F05F734007EF}"/>
              </a:ext>
            </a:extLst>
          </p:cNvPr>
          <p:cNvSpPr txBox="1"/>
          <p:nvPr/>
        </p:nvSpPr>
        <p:spPr>
          <a:xfrm>
            <a:off x="581192" y="1962941"/>
            <a:ext cx="4097020" cy="17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structured as: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488315" lvl="1" indent="-28575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 name/value pairs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of values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2;p13">
            <a:extLst>
              <a:ext uri="{FF2B5EF4-FFF2-40B4-BE49-F238E27FC236}">
                <a16:creationId xmlns:a16="http://schemas.microsoft.com/office/drawing/2014/main" id="{271B9700-0B08-A04C-3060-16DF03DFBE96}"/>
              </a:ext>
            </a:extLst>
          </p:cNvPr>
          <p:cNvSpPr txBox="1"/>
          <p:nvPr/>
        </p:nvSpPr>
        <p:spPr>
          <a:xfrm>
            <a:off x="5212568" y="2095564"/>
            <a:ext cx="5951788" cy="454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"promotions": [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0,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160718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"name": "Weekend Grand Buffet",  "image": "images/buffet.png",  "label": "New",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"price": "19.99",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"description": "Featuring mouthwatering combinations . . . 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Representational State Transfer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2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system designed to support interoperability of systems connected over a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Service oriented architecture (SOA)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standardized way of integrating web-based applications using open standards operating over the Internet</a:t>
            </a:r>
          </a:p>
          <a:p>
            <a:r>
              <a:rPr lang="en-US" dirty="0"/>
              <a:t>Two common approaches used in practice: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SOAP (Simple Object Access Protocol) based services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Uses WSDL (Web Services Description Language)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XML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REST (Representational State Transfer)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 Web standards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Exchange of data using either XML or JSON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Simpler compared to SOAP, WSDL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style of software architecture for distributed hypermedia systems such as the World Wide Web.</a:t>
            </a:r>
          </a:p>
          <a:p>
            <a:r>
              <a:rPr lang="en-US" dirty="0"/>
              <a:t>Introduced in the doctoral dissertation of Roy Fielding</a:t>
            </a:r>
          </a:p>
          <a:p>
            <a:r>
              <a:rPr lang="en-US" dirty="0"/>
              <a:t>One of the principal authors of the HTTP specification.</a:t>
            </a:r>
          </a:p>
          <a:p>
            <a:r>
              <a:rPr lang="en-US" dirty="0"/>
              <a:t>A collection of network architecture principles which  outline how resources are defined and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363-8DC1-BFFE-3E3F-ABB9DC7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B3ED-3647-D19C-D871-E5C50B4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design principles: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HTTP methods explicitly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 stateless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Expose directory structure-like URIs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Transfer using XML, JavaScript Object Notation (JSON), 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311B-D60D-7C42-579A-04D4396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5BC-B5DD-3F9C-5625-A16F086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5C2C-6E62-9FD9-66F8-987F78E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motivation for REST was to capture the characteristics of the  Web that made the Web successful</a:t>
            </a:r>
          </a:p>
          <a:p>
            <a:r>
              <a:rPr lang="en-US" dirty="0"/>
              <a:t>URI (Uniform Resource Indicator) Addressable resources</a:t>
            </a:r>
          </a:p>
          <a:p>
            <a:r>
              <a:rPr lang="en-US" dirty="0"/>
              <a:t>HTTP Protocol</a:t>
            </a:r>
          </a:p>
          <a:p>
            <a:r>
              <a:rPr lang="en-US" dirty="0"/>
              <a:t>Make a Request – Receive Response – Display Response</a:t>
            </a:r>
          </a:p>
          <a:p>
            <a:r>
              <a:rPr lang="en-US" dirty="0"/>
              <a:t>Exploits the use of the HTTP protocol beyond HTTP POST and HTTP  GET</a:t>
            </a:r>
          </a:p>
          <a:p>
            <a:r>
              <a:rPr lang="en-US" dirty="0"/>
              <a:t>HTTP PUT, HTTP DELETE</a:t>
            </a:r>
          </a:p>
          <a:p>
            <a:r>
              <a:rPr lang="en-US" dirty="0"/>
              <a:t>Preserve Idempotence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FCF-5735-3BE6-D4EB-DEDD817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D5E7-E52A-A2DC-86B4-E66BB6EF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F8805-E523-5C06-E273-96D24E13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227;p19">
            <a:extLst>
              <a:ext uri="{FF2B5EF4-FFF2-40B4-BE49-F238E27FC236}">
                <a16:creationId xmlns:a16="http://schemas.microsoft.com/office/drawing/2014/main" id="{BC1D5DF2-D638-0BF2-53AC-E19D87849B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38622" y="2288750"/>
            <a:ext cx="6155690" cy="403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0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Set up a simple server that makes data available for clients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Access the data from the server using a browser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the </a:t>
            </a:r>
            <a:r>
              <a:rPr lang="en-US" dirty="0" err="1"/>
              <a:t>json</a:t>
            </a:r>
            <a:r>
              <a:rPr lang="en-US" dirty="0"/>
              <a:t>-server as a simple static web server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1AA0-5D9F-8265-F43B-C6BDF20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8688-10A6-85F3-4714-8FF5EA7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abstraction of information in REST is a resource.</a:t>
            </a:r>
          </a:p>
          <a:p>
            <a:r>
              <a:rPr lang="en-US" dirty="0"/>
              <a:t>A resource is a conceptual mapping to a set of entities</a:t>
            </a:r>
          </a:p>
          <a:p>
            <a:r>
              <a:rPr lang="en-US" dirty="0"/>
              <a:t>Any information that can be named can be a resource: a document or image, a  temporal service (e.g. "today's weather in Hong Kong"), a collection of other  resources, a non-virtual object (e.g. a person), and so on</a:t>
            </a:r>
          </a:p>
          <a:p>
            <a:r>
              <a:rPr lang="en-US" dirty="0"/>
              <a:t>Represented with a global identifier (URI in HTTP)</a:t>
            </a:r>
          </a:p>
          <a:p>
            <a:r>
              <a:rPr lang="en-US" dirty="0"/>
              <a:t>http://www.conFusion.food/dishes/123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F5582-3FC8-2EC5-9D07-A5353745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EB8F-267B-0FB0-D8ED-0C30757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3C85-95BC-C6FC-6AAC-7A31415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uses URI to identify resources</a:t>
            </a:r>
          </a:p>
          <a:p>
            <a:r>
              <a:rPr lang="en-US" dirty="0"/>
              <a:t>http://www.conFusion.food/dishes/</a:t>
            </a:r>
          </a:p>
          <a:p>
            <a:r>
              <a:rPr lang="en-US" dirty="0"/>
              <a:t>http://www.conFusion.food/dishes/123</a:t>
            </a:r>
          </a:p>
          <a:p>
            <a:r>
              <a:rPr lang="en-US" dirty="0"/>
              <a:t>http://www.conFusion.food/promotions/</a:t>
            </a:r>
          </a:p>
          <a:p>
            <a:r>
              <a:rPr lang="en-US" dirty="0"/>
              <a:t>http://www.conFusion.food/leadership/</a:t>
            </a:r>
          </a:p>
          <a:p>
            <a:r>
              <a:rPr lang="en-US" dirty="0"/>
              <a:t>http://www.conFusion.food/leadership/456</a:t>
            </a:r>
          </a:p>
          <a:p>
            <a:r>
              <a:rPr lang="en-US" dirty="0"/>
              <a:t>As you traverse the path from more generic to more specific, you are navigating the data</a:t>
            </a:r>
          </a:p>
          <a:p>
            <a:r>
              <a:rPr lang="en-US" dirty="0"/>
              <a:t>Directory structure to identify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F72D-1DFE-CBC1-D520-04E24B2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542-32A5-8D17-E50B-334DCA8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E560-D28E-86F9-D8E0-8314364C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actions to be performed on resources</a:t>
            </a:r>
          </a:p>
          <a:p>
            <a:r>
              <a:rPr lang="en-US" dirty="0"/>
              <a:t>Corresponding to the CRUD operations</a:t>
            </a:r>
          </a:p>
          <a:p>
            <a:r>
              <a:rPr lang="en-US" dirty="0"/>
              <a:t>HTTP GET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READ</a:t>
            </a:r>
          </a:p>
          <a:p>
            <a:r>
              <a:rPr lang="en-US" dirty="0"/>
              <a:t>HTTP POST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</a:t>
            </a:r>
          </a:p>
          <a:p>
            <a:r>
              <a:rPr lang="en-US" dirty="0"/>
              <a:t>HTTP 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UPDATE</a:t>
            </a:r>
          </a:p>
          <a:p>
            <a:r>
              <a:rPr lang="en-US" dirty="0"/>
              <a:t>HTTP DELETE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DELETE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4B93-5DC5-7B0B-BA7A-0644977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9D3-8FA3-732E-D93B-E9AA873F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87B-6B49-36B4-2221-819BE0B5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clients to request for information</a:t>
            </a:r>
          </a:p>
          <a:p>
            <a:r>
              <a:rPr lang="en-US" dirty="0"/>
              <a:t>Issuing a GET request transfers the data from the  server to the client in some representation (XML,  JSON)</a:t>
            </a:r>
          </a:p>
          <a:p>
            <a:r>
              <a:rPr lang="en-US" dirty="0"/>
              <a:t>GET http://www.conFusion.food/dishes/</a:t>
            </a:r>
          </a:p>
          <a:p>
            <a:r>
              <a:rPr lang="en-US" dirty="0"/>
              <a:t>Retrieve all dishes</a:t>
            </a:r>
          </a:p>
          <a:p>
            <a:r>
              <a:rPr lang="en-US" dirty="0"/>
              <a:t>GET http://www.conFusion.food/dishes/452</a:t>
            </a:r>
          </a:p>
          <a:p>
            <a:r>
              <a:rPr lang="en-US" dirty="0"/>
              <a:t>Retrieve information about the specific dish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1708A-7506-B62E-B9B1-2EDCC19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5BD9-9ABF-DE07-6ACD-8258F88D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PUT, HTTP POST,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409A-C86D-DAF5-E2B8-D3571735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4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POST creates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 http://www.conFusion.food/feedback/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{first name, last name, email, comment etc.}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Creates a new feedback with given properties</a:t>
            </a:r>
          </a:p>
          <a:p>
            <a:r>
              <a:rPr lang="en-US" dirty="0"/>
              <a:t>HTTP PUT updates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PUT http://www.conFusion.food/dishes/123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{name, image, description, comments …}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Updates the information about the dish, e.g., comments</a:t>
            </a:r>
          </a:p>
          <a:p>
            <a:r>
              <a:rPr lang="en-US" dirty="0"/>
              <a:t>HTTP DELETE removes the resource identified by the 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DELETE http://www.conFusion.food/dishes/456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Delete the specified dish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67AB-D911-0549-A354-224263E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C13-9067-50DA-10EE-6FD9174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F2DC-09F9-36AB-230B-35484402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data is represented or returned to the client for presentation</a:t>
            </a:r>
          </a:p>
          <a:p>
            <a:r>
              <a:rPr lang="en-US" dirty="0"/>
              <a:t>Two main formats:</a:t>
            </a:r>
          </a:p>
          <a:p>
            <a:r>
              <a:rPr lang="en-US" dirty="0"/>
              <a:t>JavaScript Object Notation (JSON)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It is common to have multiple representations of the same data</a:t>
            </a:r>
          </a:p>
          <a:p>
            <a:r>
              <a:rPr lang="en-US" dirty="0"/>
              <a:t>Client can request the data in a specific format if supported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0AF0-6F4A-F46C-FCCE-BFB2DFC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5D52-ABA8-2123-D9FF-9F36FA21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4CC-DDC4-ADA5-6FC7-744460FC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should not track the client state:</a:t>
            </a:r>
          </a:p>
          <a:p>
            <a:r>
              <a:rPr lang="en-US" dirty="0"/>
              <a:t>Every request is a new request from the client</a:t>
            </a:r>
          </a:p>
          <a:p>
            <a:r>
              <a:rPr lang="en-US" dirty="0"/>
              <a:t>Client side should track its own state:</a:t>
            </a:r>
          </a:p>
          <a:p>
            <a:r>
              <a:rPr lang="en-US" dirty="0"/>
              <a:t>E.g., using cookies, client-side database</a:t>
            </a:r>
          </a:p>
          <a:p>
            <a:r>
              <a:rPr lang="en-US" dirty="0"/>
              <a:t>Every request must include sufficient information for server to serve up the requested information</a:t>
            </a:r>
          </a:p>
          <a:p>
            <a:r>
              <a:rPr lang="en-US" dirty="0"/>
              <a:t>Client-side MVC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725B-B7A1-A9F5-952F-5225CBF9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293-CDC4-5150-0907-7ED871F0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18: Setting up a Server using </a:t>
            </a:r>
            <a:r>
              <a:rPr lang="en-US" dirty="0" err="1"/>
              <a:t>json</a:t>
            </a:r>
            <a:r>
              <a:rPr lang="en-US" dirty="0"/>
              <a:t>-server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37C5-E273-1BDD-F0FA-F67DAC5B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and start a simple server using the </a:t>
            </a:r>
            <a:r>
              <a:rPr lang="en-US" dirty="0" err="1"/>
              <a:t>json</a:t>
            </a:r>
            <a:r>
              <a:rPr lang="en-US" dirty="0"/>
              <a:t>-server module</a:t>
            </a:r>
          </a:p>
          <a:p>
            <a:r>
              <a:rPr lang="en-US" dirty="0"/>
              <a:t>Configure your server to serve up static web content stored in a folder named public.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0C843-C1AF-F05A-5AEC-B924F5C5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5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F679-1CD0-A0EE-DD7D-C175DD0F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19: Setting up a Server using MockApi.io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E62-28B3-D463-C8C0-205F060D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and start a </a:t>
            </a:r>
            <a:r>
              <a:rPr lang="en-US" b="0" i="0" dirty="0">
                <a:solidFill>
                  <a:srgbClr val="333333"/>
                </a:solidFill>
                <a:effectLst/>
                <a:latin typeface="Menlo"/>
              </a:rPr>
              <a:t>RESTful </a:t>
            </a:r>
            <a:r>
              <a:rPr lang="en-US" dirty="0"/>
              <a:t>APIs using the mockapi.io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D145-7740-011C-154D-99E906BB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6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Set up a simple server that makes data available for clients</a:t>
            </a:r>
          </a:p>
          <a:p>
            <a:pPr>
              <a:lnSpc>
                <a:spcPct val="130000"/>
              </a:lnSpc>
            </a:pPr>
            <a:r>
              <a:rPr lang="en-US" dirty="0"/>
              <a:t>Access the data from the server using a browser.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</a:t>
            </a:r>
            <a:r>
              <a:rPr lang="en-US" dirty="0" err="1"/>
              <a:t>json</a:t>
            </a:r>
            <a:r>
              <a:rPr lang="en-US" dirty="0"/>
              <a:t>-server as a simple static </a:t>
            </a:r>
            <a:r>
              <a:rPr lang="en-US"/>
              <a:t>web server</a:t>
            </a:r>
            <a:endParaRPr lang="en-US" dirty="0"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Networking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Client and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Web applications are not stand-alone</a:t>
            </a:r>
          </a:p>
          <a:p>
            <a:r>
              <a:rPr lang="en-US" dirty="0"/>
              <a:t>Many of them have a “Cloud”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08;p4">
            <a:extLst>
              <a:ext uri="{FF2B5EF4-FFF2-40B4-BE49-F238E27FC236}">
                <a16:creationId xmlns:a16="http://schemas.microsoft.com/office/drawing/2014/main" id="{3FC7AD69-9BD1-4A21-62AF-75D444C7A8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0354" y="3206318"/>
            <a:ext cx="9474200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B07-AD2D-92E8-B833-45F207DC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E01-5550-F36A-36F8-45D37E2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operations cause unexpected delays</a:t>
            </a:r>
          </a:p>
          <a:p>
            <a:r>
              <a:rPr lang="en-US" dirty="0"/>
              <a:t>You need to write applications recognizing the asynchronous nature of communication</a:t>
            </a:r>
          </a:p>
          <a:p>
            <a:r>
              <a:rPr lang="en-US" dirty="0"/>
              <a:t>Data is not instantaneously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3F63-AB46-4252-8922-9C78964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A35-70F7-0AC7-34D6-A590A21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1946-3A97-CD4A-8853-6DD76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124;p6">
            <a:extLst>
              <a:ext uri="{FF2B5EF4-FFF2-40B4-BE49-F238E27FC236}">
                <a16:creationId xmlns:a16="http://schemas.microsoft.com/office/drawing/2014/main" id="{8C56BE8D-BE9D-FA96-788A-D0DCC6B88B25}"/>
              </a:ext>
            </a:extLst>
          </p:cNvPr>
          <p:cNvSpPr txBox="1">
            <a:spLocks/>
          </p:cNvSpPr>
          <p:nvPr/>
        </p:nvSpPr>
        <p:spPr>
          <a:xfrm>
            <a:off x="1184009" y="223043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 client-server  communications protocol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Allows retrieving inter-linked text documents  (hypertext)</a:t>
            </a:r>
          </a:p>
          <a:p>
            <a:pPr marL="801687" lvl="1" indent="-457200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</a:rPr>
              <a:t>World Wide Web.</a:t>
            </a:r>
          </a:p>
        </p:txBody>
      </p:sp>
      <p:sp>
        <p:nvSpPr>
          <p:cNvPr id="6" name="Google Shape;125;p6">
            <a:extLst>
              <a:ext uri="{FF2B5EF4-FFF2-40B4-BE49-F238E27FC236}">
                <a16:creationId xmlns:a16="http://schemas.microsoft.com/office/drawing/2014/main" id="{0034BFC5-0FE2-1858-D69F-E4EC2C8BBE6C}"/>
              </a:ext>
            </a:extLst>
          </p:cNvPr>
          <p:cNvSpPr txBox="1"/>
          <p:nvPr/>
        </p:nvSpPr>
        <p:spPr>
          <a:xfrm>
            <a:off x="6377801" y="218471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55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D64-BF30-F17D-74E5-BD53F24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367-E7AD-38B4-A2EC-6CE711D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Google Shape;133;p7">
            <a:extLst>
              <a:ext uri="{FF2B5EF4-FFF2-40B4-BE49-F238E27FC236}">
                <a16:creationId xmlns:a16="http://schemas.microsoft.com/office/drawing/2014/main" id="{BAB30BC2-4D56-0C98-EB22-CF72F1BCA9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0235" y="2423945"/>
            <a:ext cx="9198065" cy="337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D0A-0A86-F05D-4AAB-9E3AFBDA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DE9B-5711-C2FD-0E23-0A65830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Google Shape;141;p8">
            <a:extLst>
              <a:ext uri="{FF2B5EF4-FFF2-40B4-BE49-F238E27FC236}">
                <a16:creationId xmlns:a16="http://schemas.microsoft.com/office/drawing/2014/main" id="{31BA1ED9-1963-2317-5CCD-CE0A60116C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8600" y="2036665"/>
            <a:ext cx="6654800" cy="444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3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9F22-4F7C-E028-9E99-EDC169BB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8D99-E093-1EEE-6DBA-28711EE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Google Shape;149;p9">
            <a:extLst>
              <a:ext uri="{FF2B5EF4-FFF2-40B4-BE49-F238E27FC236}">
                <a16:creationId xmlns:a16="http://schemas.microsoft.com/office/drawing/2014/main" id="{E61085DA-DC86-2357-9B61-DE6AA234DF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2250" y="2165154"/>
            <a:ext cx="6667500" cy="443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4538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1818</TotalTime>
  <Words>969</Words>
  <Application>Microsoft Office PowerPoint</Application>
  <PresentationFormat>Widescreen</PresentationFormat>
  <Paragraphs>207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Menlo</vt:lpstr>
      <vt:lpstr>Merriweather Sans</vt:lpstr>
      <vt:lpstr>Noto Sans Symbols</vt:lpstr>
      <vt:lpstr>Wingdings</vt:lpstr>
      <vt:lpstr>Wingdings 2</vt:lpstr>
      <vt:lpstr>Theme1</vt:lpstr>
      <vt:lpstr>Client-Server Communication</vt:lpstr>
      <vt:lpstr>Objectives</vt:lpstr>
      <vt:lpstr>Networking Essentials</vt:lpstr>
      <vt:lpstr>Client and Server</vt:lpstr>
      <vt:lpstr>Client-Server Communication</vt:lpstr>
      <vt:lpstr>Hypertext Transfer Protocol (HTTP)</vt:lpstr>
      <vt:lpstr>Hypertext Transfer Protocol (HTTP)</vt:lpstr>
      <vt:lpstr>HTTP Request Message</vt:lpstr>
      <vt:lpstr>HTTP Response Message</vt:lpstr>
      <vt:lpstr>HTTP Response Codes (Main ones)</vt:lpstr>
      <vt:lpstr>HTTP Response</vt:lpstr>
      <vt:lpstr>Javascript Object Notation (JSON)</vt:lpstr>
      <vt:lpstr>Javascript Object Notation (JSON)</vt:lpstr>
      <vt:lpstr>Brief Representational State Transfer  (REST)</vt:lpstr>
      <vt:lpstr>Web Services</vt:lpstr>
      <vt:lpstr>Representational State Transfer (REST)</vt:lpstr>
      <vt:lpstr>Representational State Transfer (REST)</vt:lpstr>
      <vt:lpstr>REST and HTTP</vt:lpstr>
      <vt:lpstr>REST Concepts</vt:lpstr>
      <vt:lpstr>Resources</vt:lpstr>
      <vt:lpstr>Naming Resources</vt:lpstr>
      <vt:lpstr>Verbs</vt:lpstr>
      <vt:lpstr>HTTP GET</vt:lpstr>
      <vt:lpstr>HTTP PUT, HTTP POST, HTTP DELETE</vt:lpstr>
      <vt:lpstr>Representations</vt:lpstr>
      <vt:lpstr>Stateless Server</vt:lpstr>
      <vt:lpstr>Exercise 18: Setting up a Server using json-server </vt:lpstr>
      <vt:lpstr>Exercise 19: Setting up a Server using MockApi.io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369</cp:revision>
  <dcterms:created xsi:type="dcterms:W3CDTF">2021-08-08T14:50:46Z</dcterms:created>
  <dcterms:modified xsi:type="dcterms:W3CDTF">2023-03-08T05:43:59Z</dcterms:modified>
</cp:coreProperties>
</file>