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75" r:id="rId7"/>
    <p:sldId id="276" r:id="rId8"/>
    <p:sldId id="259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8" autoAdjust="0"/>
  </p:normalViewPr>
  <p:slideViewPr>
    <p:cSldViewPr snapToGrid="0">
      <p:cViewPr varScale="1">
        <p:scale>
          <a:sx n="82" d="100"/>
          <a:sy n="82" d="100"/>
        </p:scale>
        <p:origin x="6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up Git on your machine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Git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86863BF2-DFFA-423F-AA1F-CD101E0BFE1A}">
      <dgm:prSet/>
      <dgm:spPr/>
      <dgm:t>
        <a:bodyPr/>
        <a:lstStyle/>
        <a:p>
          <a:r>
            <a:rPr lang="en-US" dirty="0"/>
            <a:t>Using online Git repositories</a:t>
          </a:r>
        </a:p>
      </dgm:t>
    </dgm:pt>
    <dgm:pt modelId="{293E257A-3468-4328-B2DF-2EF5317CD83A}" type="parTrans" cxnId="{A81D6938-82EB-4D38-8666-C71FBA8D1F01}">
      <dgm:prSet/>
      <dgm:spPr/>
      <dgm:t>
        <a:bodyPr/>
        <a:lstStyle/>
        <a:p>
          <a:endParaRPr lang="en-US"/>
        </a:p>
      </dgm:t>
    </dgm:pt>
    <dgm:pt modelId="{1D6148A6-FCD9-46A1-96B7-528075D09328}" type="sibTrans" cxnId="{A81D6938-82EB-4D38-8666-C71FBA8D1F01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8506D9D8-D26F-4985-93C1-0E4BD8E1D813}" type="pres">
      <dgm:prSet presAssocID="{86863BF2-DFFA-423F-AA1F-CD101E0BFE1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51AA-6236-46BD-A082-CECE371E8720}" type="pres">
      <dgm:prSet presAssocID="{86863BF2-DFFA-423F-AA1F-CD101E0BFE1A}" presName="accent_3" presStyleCnt="0"/>
      <dgm:spPr/>
    </dgm:pt>
    <dgm:pt modelId="{58BB2701-1C2C-46BD-B1A6-9445C7C4AFC3}" type="pres">
      <dgm:prSet presAssocID="{86863BF2-DFFA-423F-AA1F-CD101E0BFE1A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1874545C-FE54-4703-8AAF-687B1DFA320F}" type="presOf" srcId="{86863BF2-DFFA-423F-AA1F-CD101E0BFE1A}" destId="{8506D9D8-D26F-4985-93C1-0E4BD8E1D81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81D6938-82EB-4D38-8666-C71FBA8D1F01}" srcId="{7E5AA53B-3EEE-4DE4-BB81-9044890C2946}" destId="{86863BF2-DFFA-423F-AA1F-CD101E0BFE1A}" srcOrd="2" destOrd="0" parTransId="{293E257A-3468-4328-B2DF-2EF5317CD83A}" sibTransId="{1D6148A6-FCD9-46A1-96B7-528075D0932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7A74F129-8CF6-4744-A5A8-BEF748ADAC5D}" type="presParOf" srcId="{90561C55-3C6E-4D53-85E1-2C50BCDDA392}" destId="{8506D9D8-D26F-4985-93C1-0E4BD8E1D813}" srcOrd="5" destOrd="0" presId="urn:microsoft.com/office/officeart/2008/layout/VerticalCurvedList"/>
    <dgm:cxn modelId="{0B57285C-6B9F-4E21-9B15-9700D01038F5}" type="presParOf" srcId="{90561C55-3C6E-4D53-85E1-2C50BCDDA392}" destId="{FAB251AA-6236-46BD-A082-CECE371E8720}" srcOrd="6" destOrd="0" presId="urn:microsoft.com/office/officeart/2008/layout/VerticalCurvedList"/>
    <dgm:cxn modelId="{C30C11E2-0BFB-4E0E-9680-DEC8545CD2BD}" type="presParOf" srcId="{FAB251AA-6236-46BD-A082-CECE371E8720}" destId="{58BB2701-1C2C-46BD-B1A6-9445C7C4AF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up Node.js and NPM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Setting up Git on your machine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Using Git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6D9D8-D26F-4985-93C1-0E4BD8E1D813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Using online Git repositories</a:t>
          </a:r>
        </a:p>
      </dsp:txBody>
      <dsp:txXfrm>
        <a:off x="496568" y="2494756"/>
        <a:ext cx="6310391" cy="712787"/>
      </dsp:txXfrm>
    </dsp:sp>
    <dsp:sp modelId="{58BB2701-1C2C-46BD-B1A6-9445C7C4AFC3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04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065423" y="929630"/>
          <a:ext cx="5788824" cy="1704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116840" rIns="116840" bIns="116840" numCol="1" spcCol="1270" anchor="ctr" anchorCtr="0">
          <a:noAutofit/>
        </a:bodyPr>
        <a:lstStyle/>
        <a:p>
          <a:pPr lvl="0" algn="l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Setting up Node.js and NPM</a:t>
          </a:r>
        </a:p>
      </dsp:txBody>
      <dsp:txXfrm>
        <a:off x="1065423" y="929630"/>
        <a:ext cx="5788824" cy="1704677"/>
      </dsp:txXfrm>
    </dsp:sp>
    <dsp:sp modelId="{07CB3071-D555-47DA-A36A-69EB91531FD8}">
      <dsp:nvSpPr>
        <dsp:cNvPr id="0" name=""/>
        <dsp:cNvSpPr/>
      </dsp:nvSpPr>
      <dsp:spPr>
        <a:xfrm>
          <a:off x="0" y="716545"/>
          <a:ext cx="2130847" cy="2130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0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0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V8 </a:t>
            </a:r>
            <a:r>
              <a:rPr lang="vi-VN" dirty="0" err="1"/>
              <a:t>engine</a:t>
            </a:r>
            <a:r>
              <a:rPr lang="vi-VN" dirty="0"/>
              <a:t>. Công cụ này lấy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convert</a:t>
            </a:r>
            <a:r>
              <a:rPr lang="vi-VN" dirty="0"/>
              <a:t> nó sang mã máy (</a:t>
            </a:r>
            <a:r>
              <a:rPr lang="vi-VN" dirty="0" err="1"/>
              <a:t>bytecode</a:t>
            </a:r>
            <a:r>
              <a:rPr lang="vi-VN" dirty="0"/>
              <a:t>)</a:t>
            </a:r>
            <a:r>
              <a:rPr lang="en-US" dirty="0"/>
              <a:t> giúp chạy nhanh.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Blocking I/O: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dữ liệu của user2 sẽ không bắt đầu cho đến khi dữ liệu của user1 xuất trên màn hình.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Non-blocking I/O: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2 request song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song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Node.js ra đời </a:t>
            </a:r>
            <a:r>
              <a:rPr lang="en-US" dirty="0"/>
              <a:t>để </a:t>
            </a:r>
            <a:r>
              <a:rPr lang="vi-VN" dirty="0"/>
              <a:t>chạy trên máy của mình dưới dạng ứng dụng độc lập.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8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công cụ tạo và quản lý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chia sẻ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các thư viện lập 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2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8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027584-9D96-4BF1-A604-7123CEF6DF0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A7BF-5F25-492B-B90D-59CF5884DE8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FE368-2958-4BC1-9CFB-340B8AF8DC1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B084-CC81-404C-8038-1C98BD375BD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FAFA2C-DAA1-4E89-8332-8B6A8DA52A7B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28B-7B1D-4F21-8A3D-1C6A8526CE4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E26-F31A-456F-9882-89E96760C16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6288-D3BC-46E5-8379-672799897EA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91CB-02D0-468F-B18B-0F7CFF11633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C3980-EF8A-4FF6-85E0-239CEC149EE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B92-1E85-4FB7-BFD4-B1134FF0609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C5A938-DBB9-4197-A0C7-45F5CCC05AC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Git and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2 – </a:t>
            </a:r>
            <a:r>
              <a:rPr lang="en-US" dirty="0" smtClean="0">
                <a:solidFill>
                  <a:srgbClr val="7CEBFF"/>
                </a:solidFill>
              </a:rPr>
              <a:t>lecture: dong, </a:t>
            </a:r>
            <a:r>
              <a:rPr lang="en-US" dirty="0" err="1" smtClean="0">
                <a:solidFill>
                  <a:srgbClr val="7CEBFF"/>
                </a:solidFill>
              </a:rPr>
              <a:t>bui</a:t>
            </a:r>
            <a:r>
              <a:rPr lang="en-US" dirty="0" smtClean="0">
                <a:solidFill>
                  <a:srgbClr val="7CEBFF"/>
                </a:solidFill>
              </a:rPr>
              <a:t> </a:t>
            </a:r>
            <a:r>
              <a:rPr lang="en-US" dirty="0" err="1" smtClean="0">
                <a:solidFill>
                  <a:srgbClr val="7CEBFF"/>
                </a:solidFill>
              </a:rPr>
              <a:t>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 spc="-20" dirty="0">
                <a:solidFill>
                  <a:schemeClr val="bg1"/>
                </a:solidFill>
              </a:rPr>
              <a:t>Exercises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1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80753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70D5-A359-122B-3A7E-EDAC34B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4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A30-CBE2-76D6-A1ED-983F8DA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FB17-D3DE-7A9D-7219-46C55923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full stack in the context of web development</a:t>
            </a:r>
          </a:p>
          <a:p>
            <a:r>
              <a:rPr lang="en-US" dirty="0"/>
              <a:t>Distinguish between front-end, back-end and full stack web development</a:t>
            </a:r>
          </a:p>
          <a:p>
            <a:r>
              <a:rPr lang="en-US" dirty="0"/>
              <a:t>Set up a Git repository and perform basic Git operations</a:t>
            </a:r>
          </a:p>
          <a:p>
            <a:r>
              <a:rPr lang="en-US" dirty="0"/>
              <a:t>Set up and use online Git repositories</a:t>
            </a:r>
          </a:p>
          <a:p>
            <a:r>
              <a:rPr lang="en-US" dirty="0"/>
              <a:t>Use Node-based modules to perform basic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4358-6538-96D1-54F9-2188B18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1E0-04CA-0C84-4905-221537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Some</a:t>
            </a:r>
            <a:r>
              <a:rPr lang="en-US" spc="-30" dirty="0"/>
              <a:t> </a:t>
            </a:r>
            <a:r>
              <a:rPr lang="en-US" spc="-5" dirty="0"/>
              <a:t>Basic</a:t>
            </a:r>
            <a:r>
              <a:rPr lang="en-US" spc="-20" dirty="0"/>
              <a:t> </a:t>
            </a:r>
            <a:r>
              <a:rPr lang="en-US" spc="-10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721-F21E-EE0C-934A-EAB9906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Version Control: software tool(s) that enable  the management of changes to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Maintaining version history</a:t>
            </a:r>
          </a:p>
          <a:p>
            <a:r>
              <a:rPr lang="en-US" dirty="0"/>
              <a:t>Several version control tools: CVS, SVN, Git  etc.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Developed by Linus Torvalds for managing  Linux kernel development</a:t>
            </a:r>
          </a:p>
          <a:p>
            <a:r>
              <a:rPr lang="en-US" dirty="0"/>
              <a:t>Widely adopted now by several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Node ecosystem thrives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923E-7390-B16B-9E6C-BBB3078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 spc="-20" dirty="0">
                <a:solidFill>
                  <a:schemeClr val="bg1"/>
                </a:solidFill>
              </a:rPr>
              <a:t>Exercises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Contents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4049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70D5-A359-122B-3A7E-EDAC34B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 spc="-20" dirty="0">
                <a:solidFill>
                  <a:schemeClr val="bg1"/>
                </a:solidFill>
              </a:rPr>
              <a:t>Node.js and NPM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1E0-04CA-0C84-4905-221537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</a:t>
            </a:r>
            <a:r>
              <a:rPr lang="en-US" spc="-40" dirty="0"/>
              <a:t> </a:t>
            </a:r>
            <a:r>
              <a:rPr lang="en-US" spc="-5" dirty="0"/>
              <a:t>is</a:t>
            </a:r>
            <a:r>
              <a:rPr lang="en-US" spc="-30" dirty="0"/>
              <a:t> </a:t>
            </a:r>
            <a:r>
              <a:rPr lang="en-US" spc="-5" dirty="0"/>
              <a:t>Node.js?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721-F21E-EE0C-934A-EAB9906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runtime built on Chrome V8 JavaScript Engine</a:t>
            </a:r>
          </a:p>
          <a:p>
            <a:r>
              <a:rPr lang="en-US" dirty="0"/>
              <a:t>Uses an event-driven, non-blocking I/O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Makes it lightweight and efficient</a:t>
            </a:r>
          </a:p>
          <a:p>
            <a:r>
              <a:rPr lang="en-US" dirty="0"/>
              <a:t>At this moment, we will only talk about node’s use as a  JavaScript runtime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on server-side use in a later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923E-7390-B16B-9E6C-BBB3078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1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1E0-04CA-0C84-4905-221537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Node.js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721-F21E-EE0C-934A-EAB9906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 written in JavaScript for web development:</a:t>
            </a:r>
          </a:p>
          <a:p>
            <a:r>
              <a:rPr lang="en-US" dirty="0"/>
              <a:t>Bower, Grunt, Gulp, Yeoman etc.</a:t>
            </a:r>
          </a:p>
          <a:p>
            <a:r>
              <a:rPr lang="en-US" dirty="0"/>
              <a:t>Server-side Development</a:t>
            </a:r>
          </a:p>
          <a:p>
            <a:r>
              <a:rPr lang="en-US" dirty="0"/>
              <a:t>Web server, Business logic, Database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923E-7390-B16B-9E6C-BBB3078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A30-CBE2-76D6-A1ED-983F8DA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FB17-D3DE-7A9D-7219-46C55923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package manager (NPM): manages ecosystem of node modules / packages</a:t>
            </a:r>
          </a:p>
          <a:p>
            <a:r>
              <a:rPr lang="en-US" dirty="0"/>
              <a:t>A package contains:</a:t>
            </a:r>
          </a:p>
          <a:p>
            <a:r>
              <a:rPr lang="en-US" dirty="0"/>
              <a:t>JS files</a:t>
            </a:r>
          </a:p>
          <a:p>
            <a:r>
              <a:rPr lang="en-US" dirty="0" err="1"/>
              <a:t>package.json</a:t>
            </a:r>
            <a:r>
              <a:rPr lang="en-US" dirty="0"/>
              <a:t> (manifest)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4358-6538-96D1-54F9-2188B18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9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80</TotalTime>
  <Words>351</Words>
  <Application>Microsoft Office PowerPoint</Application>
  <PresentationFormat>Widescreen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Roboto</vt:lpstr>
      <vt:lpstr>Verdana</vt:lpstr>
      <vt:lpstr>Wingdings 2</vt:lpstr>
      <vt:lpstr>Dividend</vt:lpstr>
      <vt:lpstr>Git and node.js</vt:lpstr>
      <vt:lpstr>git</vt:lpstr>
      <vt:lpstr>Some Basic Concepts</vt:lpstr>
      <vt:lpstr>Exercises</vt:lpstr>
      <vt:lpstr>Contents</vt:lpstr>
      <vt:lpstr>Node.js and NPM</vt:lpstr>
      <vt:lpstr>What is Node.js?</vt:lpstr>
      <vt:lpstr>Node.js Use Cases</vt:lpstr>
      <vt:lpstr>Node Package Manager</vt:lpstr>
      <vt:lpstr>Exercises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Nguyễn Minh Sang</dc:creator>
  <cp:lastModifiedBy>dongbh</cp:lastModifiedBy>
  <cp:revision>37</cp:revision>
  <dcterms:created xsi:type="dcterms:W3CDTF">2022-08-26T06:01:35Z</dcterms:created>
  <dcterms:modified xsi:type="dcterms:W3CDTF">2023-01-03T14:43:34Z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