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3"/>
  </p:notesMasterIdLst>
  <p:sldIdLst>
    <p:sldId id="256" r:id="rId2"/>
    <p:sldId id="257" r:id="rId3"/>
    <p:sldId id="335" r:id="rId4"/>
    <p:sldId id="286" r:id="rId5"/>
    <p:sldId id="287" r:id="rId6"/>
    <p:sldId id="288" r:id="rId7"/>
    <p:sldId id="289" r:id="rId8"/>
    <p:sldId id="290" r:id="rId9"/>
    <p:sldId id="291" r:id="rId10"/>
    <p:sldId id="292" r:id="rId11"/>
    <p:sldId id="293" r:id="rId12"/>
    <p:sldId id="294" r:id="rId13"/>
    <p:sldId id="295" r:id="rId14"/>
    <p:sldId id="296" r:id="rId15"/>
    <p:sldId id="334" r:id="rId16"/>
    <p:sldId id="333"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60" d="100"/>
          <a:sy n="60" d="100"/>
        </p:scale>
        <p:origin x="-1080"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1/6/2022</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cstate="print"/>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cstate="print"/>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1/6/2022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1/6/2022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1/6/2022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cstate="print"/>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1/6/2022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cstate="print"/>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cstate="print"/>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1/6/2022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cstate="print"/>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1/6/2022</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1/6/2022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1/6/2022</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1/6/2022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cstate="print"/>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1/6/2022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1/6/2022</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cstate="print"/>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cstate="print"/>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3</a:t>
            </a:r>
            <a:endParaRPr lang="en-US" dirty="0"/>
          </a:p>
        </p:txBody>
      </p:sp>
      <p:pic>
        <p:nvPicPr>
          <p:cNvPr id="5" name="Picture 10" descr="Java"/>
          <p:cNvPicPr>
            <a:picLocks noChangeAspect="1" noChangeArrowheads="1"/>
          </p:cNvPicPr>
          <p:nvPr/>
        </p:nvPicPr>
        <p:blipFill>
          <a:blip r:embed="rId2" cstate="print"/>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smtClean="0">
                <a:solidFill>
                  <a:srgbClr val="008000"/>
                </a:solidFill>
                <a:latin typeface="Arial" charset="0"/>
                <a:cs typeface="Arial" charset="0"/>
              </a:rPr>
              <a:t>Remote Method Invocation</a:t>
            </a:r>
          </a:p>
          <a:p>
            <a:r>
              <a:rPr lang="en-US" b="1" dirty="0" smtClean="0">
                <a:solidFill>
                  <a:srgbClr val="008000"/>
                </a:solidFill>
                <a:latin typeface="Arial" charset="0"/>
                <a:cs typeface="Arial" charset="0"/>
              </a:rPr>
              <a:t>Book: Chapter 13- Object Streams and RMI </a:t>
            </a:r>
          </a:p>
          <a:p>
            <a:r>
              <a:rPr lang="en-US" b="1" dirty="0" smtClean="0">
                <a:solidFill>
                  <a:srgbClr val="FF0000"/>
                </a:solidFill>
                <a:latin typeface="Arial" charset="0"/>
                <a:cs typeface="Arial" charset="0"/>
              </a:rPr>
              <a:t>(The java.rmi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1: Simple RMI</a:t>
            </a:r>
          </a:p>
        </p:txBody>
      </p:sp>
      <p:pic>
        <p:nvPicPr>
          <p:cNvPr id="41988" name="Picture 2"/>
          <p:cNvPicPr>
            <a:picLocks noChangeAspect="1" noChangeArrowheads="1"/>
          </p:cNvPicPr>
          <p:nvPr/>
        </p:nvPicPr>
        <p:blipFill>
          <a:blip r:embed="rId2" cstate="print"/>
          <a:srcRect/>
          <a:stretch>
            <a:fillRect/>
          </a:stretch>
        </p:blipFill>
        <p:spPr bwMode="auto">
          <a:xfrm>
            <a:off x="457200" y="971550"/>
            <a:ext cx="1657350" cy="1314450"/>
          </a:xfrm>
          <a:prstGeom prst="rect">
            <a:avLst/>
          </a:prstGeom>
          <a:noFill/>
          <a:ln w="9525">
            <a:noFill/>
            <a:miter lim="800000"/>
            <a:headEnd/>
            <a:tailEnd/>
          </a:ln>
        </p:spPr>
      </p:pic>
      <p:pic>
        <p:nvPicPr>
          <p:cNvPr id="41989" name="Picture 2"/>
          <p:cNvPicPr>
            <a:picLocks noChangeAspect="1" noChangeArrowheads="1"/>
          </p:cNvPicPr>
          <p:nvPr/>
        </p:nvPicPr>
        <p:blipFill>
          <a:blip r:embed="rId3" cstate="print"/>
          <a:srcRect/>
          <a:stretch>
            <a:fillRect/>
          </a:stretch>
        </p:blipFill>
        <p:spPr bwMode="auto">
          <a:xfrm>
            <a:off x="3200400" y="1066800"/>
            <a:ext cx="5762625" cy="1095375"/>
          </a:xfrm>
          <a:prstGeom prst="rect">
            <a:avLst/>
          </a:prstGeom>
          <a:noFill/>
          <a:ln w="9525">
            <a:noFill/>
            <a:miter lim="800000"/>
            <a:headEnd/>
            <a:tailEnd/>
          </a:ln>
        </p:spPr>
      </p:pic>
      <p:cxnSp>
        <p:nvCxnSpPr>
          <p:cNvPr id="8" name="Straight Arrow Connector 7"/>
          <p:cNvCxnSpPr>
            <a:stCxn id="5" idx="3"/>
            <a:endCxn id="62466" idx="1"/>
          </p:cNvCxnSpPr>
          <p:nvPr/>
        </p:nvCxnSpPr>
        <p:spPr>
          <a:xfrm flipV="1">
            <a:off x="2114550" y="1614488"/>
            <a:ext cx="1085850" cy="14287"/>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991" name="Picture 3"/>
          <p:cNvPicPr>
            <a:picLocks noChangeAspect="1" noChangeArrowheads="1"/>
          </p:cNvPicPr>
          <p:nvPr/>
        </p:nvPicPr>
        <p:blipFill>
          <a:blip r:embed="rId4" cstate="print"/>
          <a:srcRect/>
          <a:stretch>
            <a:fillRect/>
          </a:stretch>
        </p:blipFill>
        <p:spPr bwMode="auto">
          <a:xfrm>
            <a:off x="304800" y="2590800"/>
            <a:ext cx="4795838" cy="1219200"/>
          </a:xfrm>
          <a:prstGeom prst="rect">
            <a:avLst/>
          </a:prstGeom>
          <a:noFill/>
          <a:ln w="9525">
            <a:noFill/>
            <a:miter lim="800000"/>
            <a:headEnd/>
            <a:tailEnd/>
          </a:ln>
        </p:spPr>
      </p:pic>
      <p:pic>
        <p:nvPicPr>
          <p:cNvPr id="41992" name="Picture 5"/>
          <p:cNvPicPr>
            <a:picLocks noChangeAspect="1" noChangeArrowheads="1"/>
          </p:cNvPicPr>
          <p:nvPr/>
        </p:nvPicPr>
        <p:blipFill>
          <a:blip r:embed="rId5" cstate="print"/>
          <a:srcRect/>
          <a:stretch>
            <a:fillRect/>
          </a:stretch>
        </p:blipFill>
        <p:spPr bwMode="auto">
          <a:xfrm>
            <a:off x="5867400" y="2286000"/>
            <a:ext cx="1666875" cy="2000250"/>
          </a:xfrm>
          <a:prstGeom prst="rect">
            <a:avLst/>
          </a:prstGeom>
          <a:noFill/>
          <a:ln w="9525">
            <a:noFill/>
            <a:miter lim="800000"/>
            <a:headEnd/>
            <a:tailEnd/>
          </a:ln>
        </p:spPr>
      </p:pic>
      <p:pic>
        <p:nvPicPr>
          <p:cNvPr id="41993" name="Picture 6"/>
          <p:cNvPicPr>
            <a:picLocks noChangeAspect="1" noChangeArrowheads="1"/>
          </p:cNvPicPr>
          <p:nvPr/>
        </p:nvPicPr>
        <p:blipFill>
          <a:blip r:embed="rId6" cstate="print"/>
          <a:srcRect/>
          <a:stretch>
            <a:fillRect/>
          </a:stretch>
        </p:blipFill>
        <p:spPr bwMode="auto">
          <a:xfrm>
            <a:off x="304800" y="3962400"/>
            <a:ext cx="5267325" cy="1514475"/>
          </a:xfrm>
          <a:prstGeom prst="rect">
            <a:avLst/>
          </a:prstGeom>
          <a:noFill/>
          <a:ln w="9525">
            <a:noFill/>
            <a:miter lim="800000"/>
            <a:headEnd/>
            <a:tailEnd/>
          </a:ln>
        </p:spPr>
      </p:pic>
      <p:pic>
        <p:nvPicPr>
          <p:cNvPr id="41994" name="Picture 10"/>
          <p:cNvPicPr>
            <a:picLocks noChangeAspect="1" noChangeArrowheads="1"/>
          </p:cNvPicPr>
          <p:nvPr/>
        </p:nvPicPr>
        <p:blipFill>
          <a:blip r:embed="rId7" cstate="print"/>
          <a:srcRect/>
          <a:stretch>
            <a:fillRect/>
          </a:stretch>
        </p:blipFill>
        <p:spPr bwMode="auto">
          <a:xfrm>
            <a:off x="5943600" y="4343400"/>
            <a:ext cx="2857500" cy="895350"/>
          </a:xfrm>
          <a:prstGeom prst="rect">
            <a:avLst/>
          </a:prstGeom>
          <a:noFill/>
          <a:ln w="9525">
            <a:noFill/>
            <a:miter lim="800000"/>
            <a:headEnd/>
            <a:tailEnd/>
          </a:ln>
        </p:spPr>
      </p:pic>
      <p:pic>
        <p:nvPicPr>
          <p:cNvPr id="41995" name="Picture 11"/>
          <p:cNvPicPr>
            <a:picLocks noChangeAspect="1" noChangeArrowheads="1"/>
          </p:cNvPicPr>
          <p:nvPr/>
        </p:nvPicPr>
        <p:blipFill>
          <a:blip r:embed="rId8" cstate="print"/>
          <a:srcRect/>
          <a:stretch>
            <a:fillRect/>
          </a:stretch>
        </p:blipFill>
        <p:spPr bwMode="auto">
          <a:xfrm>
            <a:off x="5715000" y="5638800"/>
            <a:ext cx="2371725" cy="857250"/>
          </a:xfrm>
          <a:prstGeom prst="rect">
            <a:avLst/>
          </a:prstGeom>
          <a:noFill/>
          <a:ln w="9525">
            <a:noFill/>
            <a:miter lim="800000"/>
            <a:headEnd/>
            <a:tailEnd/>
          </a:ln>
        </p:spPr>
      </p:pic>
      <p:pic>
        <p:nvPicPr>
          <p:cNvPr id="41996" name="Picture 12"/>
          <p:cNvPicPr>
            <a:picLocks noChangeAspect="1" noChangeArrowheads="1"/>
          </p:cNvPicPr>
          <p:nvPr/>
        </p:nvPicPr>
        <p:blipFill>
          <a:blip r:embed="rId9" cstate="print"/>
          <a:srcRect/>
          <a:stretch>
            <a:fillRect/>
          </a:stretch>
        </p:blipFill>
        <p:spPr bwMode="auto">
          <a:xfrm>
            <a:off x="2895600" y="5638800"/>
            <a:ext cx="2638425" cy="914400"/>
          </a:xfrm>
          <a:prstGeom prst="rect">
            <a:avLst/>
          </a:prstGeom>
          <a:noFill/>
          <a:ln w="9525">
            <a:noFill/>
            <a:miter lim="800000"/>
            <a:headEnd/>
            <a:tailEnd/>
          </a:ln>
        </p:spPr>
      </p:pic>
      <p:cxnSp>
        <p:nvCxnSpPr>
          <p:cNvPr id="14" name="Straight Connector 13"/>
          <p:cNvCxnSpPr/>
          <p:nvPr/>
        </p:nvCxnSpPr>
        <p:spPr>
          <a:xfrm flipV="1">
            <a:off x="6096000" y="4114800"/>
            <a:ext cx="24384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19800" y="4343400"/>
            <a:ext cx="22098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667000"/>
            <a:ext cx="13716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16" name="Rectangle 15"/>
          <p:cNvSpPr/>
          <p:nvPr/>
        </p:nvSpPr>
        <p:spPr>
          <a:xfrm>
            <a:off x="228600" y="5562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1: Create a remote interface </a:t>
            </a:r>
            <a:endParaRPr lang="en-US" b="1" dirty="0"/>
          </a:p>
        </p:txBody>
      </p:sp>
      <p:sp>
        <p:nvSpPr>
          <p:cNvPr id="17" name="Slide Number Placeholder 1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latin typeface="Arial" charset="0"/>
                <a:cs typeface="Arial" charset="0"/>
              </a:rPr>
              <a:t>Demo 1: Simple RMI…</a:t>
            </a:r>
          </a:p>
        </p:txBody>
      </p:sp>
      <p:pic>
        <p:nvPicPr>
          <p:cNvPr id="43012" name="Picture 2"/>
          <p:cNvPicPr>
            <a:picLocks noChangeAspect="1" noChangeArrowheads="1"/>
          </p:cNvPicPr>
          <p:nvPr/>
        </p:nvPicPr>
        <p:blipFill>
          <a:blip r:embed="rId2" cstate="print"/>
          <a:srcRect/>
          <a:stretch>
            <a:fillRect/>
          </a:stretch>
        </p:blipFill>
        <p:spPr bwMode="auto">
          <a:xfrm>
            <a:off x="396402" y="1695450"/>
            <a:ext cx="8061798" cy="3714750"/>
          </a:xfrm>
          <a:prstGeom prst="rect">
            <a:avLst/>
          </a:prstGeom>
          <a:noFill/>
          <a:ln w="9525">
            <a:noFill/>
            <a:miter lim="800000"/>
            <a:headEnd/>
            <a:tailEnd/>
          </a:ln>
        </p:spPr>
      </p:pic>
      <p:sp>
        <p:nvSpPr>
          <p:cNvPr id="5" name="Rectangle 4"/>
          <p:cNvSpPr/>
          <p:nvPr/>
        </p:nvSpPr>
        <p:spPr>
          <a:xfrm>
            <a:off x="1219200" y="9144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2: Create server class implementing remote  interface</a:t>
            </a:r>
            <a:endParaRPr lang="en-US" b="1" dirty="0"/>
          </a:p>
        </p:txBody>
      </p:sp>
      <p:cxnSp>
        <p:nvCxnSpPr>
          <p:cNvPr id="7" name="Straight Arrow Connector 6"/>
          <p:cNvCxnSpPr>
            <a:stCxn id="5" idx="2"/>
          </p:cNvCxnSpPr>
          <p:nvPr/>
        </p:nvCxnSpPr>
        <p:spPr>
          <a:xfrm rot="16200000" flipH="1">
            <a:off x="2686050" y="1771650"/>
            <a:ext cx="1524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Demo 1: Simple RMI…</a:t>
            </a:r>
          </a:p>
        </p:txBody>
      </p:sp>
      <p:pic>
        <p:nvPicPr>
          <p:cNvPr id="44036" name="Picture 3"/>
          <p:cNvPicPr>
            <a:picLocks noGrp="1" noChangeAspect="1" noChangeArrowheads="1"/>
          </p:cNvPicPr>
          <p:nvPr>
            <p:ph idx="1"/>
          </p:nvPr>
        </p:nvPicPr>
        <p:blipFill>
          <a:blip r:embed="rId2" cstate="print"/>
          <a:srcRect/>
          <a:stretch>
            <a:fillRect/>
          </a:stretch>
        </p:blipFill>
        <p:spPr>
          <a:xfrm>
            <a:off x="838200" y="1524000"/>
            <a:ext cx="7261225" cy="5105400"/>
          </a:xfrm>
          <a:noFill/>
        </p:spPr>
      </p:pic>
      <p:sp>
        <p:nvSpPr>
          <p:cNvPr id="5" name="Rectangle 4"/>
          <p:cNvSpPr/>
          <p:nvPr/>
        </p:nvSpPr>
        <p:spPr>
          <a:xfrm>
            <a:off x="838200" y="762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3: Create server program in which a server object is used</a:t>
            </a:r>
            <a:endParaRPr lang="en-US" b="1" dirty="0"/>
          </a:p>
        </p:txBody>
      </p:sp>
      <p:cxnSp>
        <p:nvCxnSpPr>
          <p:cNvPr id="7" name="Straight Arrow Connector 6"/>
          <p:cNvCxnSpPr/>
          <p:nvPr/>
        </p:nvCxnSpPr>
        <p:spPr>
          <a:xfrm rot="5400000">
            <a:off x="2895600" y="25146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9" name="Rectangle 8"/>
          <p:cNvSpPr/>
          <p:nvPr/>
        </p:nvSpPr>
        <p:spPr>
          <a:xfrm>
            <a:off x="5638800" y="28956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URN: Uniform Resource Name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Demo 1: Simple RMI…</a:t>
            </a:r>
          </a:p>
        </p:txBody>
      </p:sp>
      <p:pic>
        <p:nvPicPr>
          <p:cNvPr id="45060" name="Picture 3"/>
          <p:cNvPicPr>
            <a:picLocks noChangeAspect="1" noChangeArrowheads="1"/>
          </p:cNvPicPr>
          <p:nvPr/>
        </p:nvPicPr>
        <p:blipFill>
          <a:blip r:embed="rId2" cstate="print"/>
          <a:srcRect/>
          <a:stretch>
            <a:fillRect/>
          </a:stretch>
        </p:blipFill>
        <p:spPr bwMode="auto">
          <a:xfrm>
            <a:off x="4295775" y="609600"/>
            <a:ext cx="4086225" cy="2247900"/>
          </a:xfrm>
          <a:prstGeom prst="rect">
            <a:avLst/>
          </a:prstGeom>
          <a:noFill/>
          <a:ln w="9525">
            <a:noFill/>
            <a:miter lim="800000"/>
            <a:headEnd/>
            <a:tailEnd/>
          </a:ln>
        </p:spPr>
      </p:pic>
      <p:pic>
        <p:nvPicPr>
          <p:cNvPr id="45061" name="Picture 4"/>
          <p:cNvPicPr>
            <a:picLocks noChangeAspect="1" noChangeArrowheads="1"/>
          </p:cNvPicPr>
          <p:nvPr/>
        </p:nvPicPr>
        <p:blipFill>
          <a:blip r:embed="rId3" cstate="print"/>
          <a:srcRect/>
          <a:stretch>
            <a:fillRect/>
          </a:stretch>
        </p:blipFill>
        <p:spPr bwMode="auto">
          <a:xfrm>
            <a:off x="961645" y="2895600"/>
            <a:ext cx="6620636" cy="3781424"/>
          </a:xfrm>
          <a:prstGeom prst="rect">
            <a:avLst/>
          </a:prstGeom>
          <a:noFill/>
          <a:ln w="9525">
            <a:noFill/>
            <a:miter lim="800000"/>
            <a:headEnd/>
            <a:tailEnd/>
          </a:ln>
        </p:spPr>
      </p:pic>
      <p:sp>
        <p:nvSpPr>
          <p:cNvPr id="6" name="Rectangle 5"/>
          <p:cNvSpPr/>
          <p:nvPr/>
        </p:nvSpPr>
        <p:spPr>
          <a:xfrm>
            <a:off x="381000" y="838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4: Create client program in which the remote interface is used</a:t>
            </a:r>
            <a:endParaRPr lang="en-US" b="1" dirty="0"/>
          </a:p>
        </p:txBody>
      </p:sp>
      <p:cxnSp>
        <p:nvCxnSpPr>
          <p:cNvPr id="8" name="Straight Arrow Connector 7"/>
          <p:cNvCxnSpPr>
            <a:stCxn id="6" idx="2"/>
          </p:cNvCxnSpPr>
          <p:nvPr/>
        </p:nvCxnSpPr>
        <p:spPr>
          <a:xfrm rot="16200000" flipH="1">
            <a:off x="1352550" y="2495550"/>
            <a:ext cx="2133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p>
        </p:txBody>
      </p:sp>
      <p:pic>
        <p:nvPicPr>
          <p:cNvPr id="46084" name="Picture 2"/>
          <p:cNvPicPr>
            <a:picLocks noChangeAspect="1" noChangeArrowheads="1"/>
          </p:cNvPicPr>
          <p:nvPr/>
        </p:nvPicPr>
        <p:blipFill>
          <a:blip r:embed="rId2" cstate="print"/>
          <a:srcRect/>
          <a:stretch>
            <a:fillRect/>
          </a:stretch>
        </p:blipFill>
        <p:spPr bwMode="auto">
          <a:xfrm>
            <a:off x="171450" y="914400"/>
            <a:ext cx="5238750" cy="2667000"/>
          </a:xfrm>
          <a:prstGeom prst="rect">
            <a:avLst/>
          </a:prstGeom>
          <a:noFill/>
          <a:ln w="9525">
            <a:noFill/>
            <a:miter lim="800000"/>
            <a:headEnd/>
            <a:tailEnd/>
          </a:ln>
        </p:spPr>
      </p:pic>
      <p:pic>
        <p:nvPicPr>
          <p:cNvPr id="46085" name="Picture 3"/>
          <p:cNvPicPr>
            <a:picLocks noChangeAspect="1" noChangeArrowheads="1"/>
          </p:cNvPicPr>
          <p:nvPr/>
        </p:nvPicPr>
        <p:blipFill>
          <a:blip r:embed="rId3" cstate="print"/>
          <a:srcRect/>
          <a:stretch>
            <a:fillRect/>
          </a:stretch>
        </p:blipFill>
        <p:spPr bwMode="auto">
          <a:xfrm>
            <a:off x="1885950" y="3733800"/>
            <a:ext cx="5276850" cy="2857500"/>
          </a:xfrm>
          <a:prstGeom prst="rect">
            <a:avLst/>
          </a:prstGeom>
          <a:noFill/>
          <a:ln w="9525">
            <a:noFill/>
            <a:miter lim="800000"/>
            <a:headEnd/>
            <a:tailEnd/>
          </a:ln>
        </p:spPr>
      </p:pic>
      <p:sp>
        <p:nvSpPr>
          <p:cNvPr id="6" name="Rectangle 5"/>
          <p:cNvSpPr/>
          <p:nvPr/>
        </p:nvSpPr>
        <p:spPr>
          <a:xfrm>
            <a:off x="4724400" y="2133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Call methods of remote object </a:t>
            </a:r>
            <a:endParaRPr lang="en-US" b="1" dirty="0"/>
          </a:p>
        </p:txBody>
      </p:sp>
      <p:cxnSp>
        <p:nvCxnSpPr>
          <p:cNvPr id="8" name="Straight Arrow Connector 7"/>
          <p:cNvCxnSpPr>
            <a:stCxn id="6" idx="1"/>
          </p:cNvCxnSpPr>
          <p:nvPr/>
        </p:nvCxnSpPr>
        <p:spPr>
          <a:xfrm rot="10800000">
            <a:off x="3429000" y="22098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5400000">
            <a:off x="4591050" y="3028950"/>
            <a:ext cx="2133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p>
        </p:txBody>
      </p:sp>
      <p:sp>
        <p:nvSpPr>
          <p:cNvPr id="6" name="Rectangle 5"/>
          <p:cNvSpPr/>
          <p:nvPr/>
        </p:nvSpPr>
        <p:spPr>
          <a:xfrm>
            <a:off x="457200" y="1371600"/>
            <a:ext cx="563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6: Run server program first then client program</a:t>
            </a:r>
            <a:endParaRPr lang="en-US" b="1" dirty="0"/>
          </a:p>
        </p:txBody>
      </p:sp>
      <p:pic>
        <p:nvPicPr>
          <p:cNvPr id="9" name="Picture 2"/>
          <p:cNvPicPr>
            <a:picLocks noChangeAspect="1" noChangeArrowheads="1"/>
          </p:cNvPicPr>
          <p:nvPr/>
        </p:nvPicPr>
        <p:blipFill>
          <a:blip r:embed="rId2" cstate="print"/>
          <a:srcRect/>
          <a:stretch>
            <a:fillRect/>
          </a:stretch>
        </p:blipFill>
        <p:spPr bwMode="auto">
          <a:xfrm>
            <a:off x="2895600" y="3810000"/>
            <a:ext cx="3183835" cy="2525110"/>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a:stretch>
            <a:fillRect/>
          </a:stretch>
        </p:blipFill>
        <p:spPr bwMode="auto">
          <a:xfrm>
            <a:off x="533400" y="1905000"/>
            <a:ext cx="7867236" cy="1495426"/>
          </a:xfrm>
          <a:prstGeom prst="rect">
            <a:avLst/>
          </a:prstGeom>
          <a:noFill/>
          <a:ln w="9525">
            <a:noFill/>
            <a:miter lim="800000"/>
            <a:headEnd/>
            <a:tailEnd/>
          </a:ln>
        </p:spPr>
      </p:pic>
      <p:cxnSp>
        <p:nvCxnSpPr>
          <p:cNvPr id="12" name="Straight Arrow Connector 11"/>
          <p:cNvCxnSpPr>
            <a:stCxn id="11" idx="2"/>
            <a:endCxn id="9" idx="0"/>
          </p:cNvCxnSpPr>
          <p:nvPr/>
        </p:nvCxnSpPr>
        <p:spPr>
          <a:xfrm rot="16200000" flipH="1">
            <a:off x="4272481" y="3594963"/>
            <a:ext cx="409574" cy="20500"/>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1- Evaluation</a:t>
            </a:r>
          </a:p>
        </p:txBody>
      </p:sp>
      <p:pic>
        <p:nvPicPr>
          <p:cNvPr id="47108" name="Picture 3"/>
          <p:cNvPicPr>
            <a:picLocks noGrp="1" noChangeAspect="1" noChangeArrowheads="1"/>
          </p:cNvPicPr>
          <p:nvPr>
            <p:ph idx="1"/>
          </p:nvPr>
        </p:nvPicPr>
        <p:blipFill>
          <a:blip r:embed="rId2" cstate="print"/>
          <a:srcRect/>
          <a:stretch>
            <a:fillRect/>
          </a:stretch>
        </p:blipFill>
        <p:spPr>
          <a:xfrm>
            <a:off x="895350" y="1892450"/>
            <a:ext cx="6953250" cy="4889350"/>
          </a:xfrm>
          <a:noFill/>
        </p:spPr>
      </p:pic>
      <p:sp>
        <p:nvSpPr>
          <p:cNvPr id="5" name="Rectangle 4"/>
          <p:cNvSpPr/>
          <p:nvPr/>
        </p:nvSpPr>
        <p:spPr>
          <a:xfrm>
            <a:off x="1295400" y="685800"/>
            <a:ext cx="7696200" cy="1219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bg1"/>
                </a:solidFill>
              </a:rPr>
              <a:t>Disadvantages</a:t>
            </a:r>
          </a:p>
          <a:p>
            <a:pPr>
              <a:defRPr/>
            </a:pPr>
            <a:r>
              <a:rPr lang="en-US" sz="2000" b="1" dirty="0" smtClean="0">
                <a:solidFill>
                  <a:schemeClr val="bg1"/>
                </a:solidFill>
              </a:rPr>
              <a:t>- </a:t>
            </a:r>
            <a:r>
              <a:rPr lang="en-US" dirty="0" smtClean="0"/>
              <a:t>Platform </a:t>
            </a:r>
            <a:r>
              <a:rPr lang="en-US" dirty="0"/>
              <a:t>dependent</a:t>
            </a:r>
          </a:p>
          <a:p>
            <a:pPr>
              <a:buFontTx/>
              <a:buChar char="-"/>
              <a:defRPr/>
            </a:pPr>
            <a:r>
              <a:rPr lang="en-US" dirty="0"/>
              <a:t> An exception is </a:t>
            </a:r>
            <a:r>
              <a:rPr lang="en-US" dirty="0" smtClean="0"/>
              <a:t>thrown </a:t>
            </a:r>
            <a:r>
              <a:rPr lang="en-US" dirty="0"/>
              <a:t>when  we run the server program again because  rmiregistry.exe must be terminated after each run ( use task manager/ Processes)</a:t>
            </a:r>
          </a:p>
        </p:txBody>
      </p:sp>
      <p:cxnSp>
        <p:nvCxnSpPr>
          <p:cNvPr id="7" name="Straight Arrow Connector 6"/>
          <p:cNvCxnSpPr/>
          <p:nvPr/>
        </p:nvCxnSpPr>
        <p:spPr>
          <a:xfrm rot="5400000">
            <a:off x="3543300" y="29337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0" y="19812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914400" y="0"/>
            <a:ext cx="7696200" cy="1066800"/>
          </a:xfrm>
        </p:spPr>
        <p:txBody>
          <a:bodyPr>
            <a:normAutofit/>
          </a:bodyPr>
          <a:lstStyle/>
          <a:p>
            <a:r>
              <a:rPr lang="en-US" sz="2800" dirty="0" smtClean="0">
                <a:latin typeface="Arial" charset="0"/>
                <a:cs typeface="Arial" charset="0"/>
              </a:rPr>
              <a:t>Demo 1- Overcome</a:t>
            </a:r>
            <a:br>
              <a:rPr lang="en-US" sz="2800" dirty="0" smtClean="0">
                <a:latin typeface="Arial" charset="0"/>
                <a:cs typeface="Arial" charset="0"/>
              </a:rPr>
            </a:br>
            <a:r>
              <a:rPr lang="en-US" sz="2800" dirty="0" smtClean="0">
                <a:latin typeface="Arial" charset="0"/>
                <a:cs typeface="Arial" charset="0"/>
              </a:rPr>
              <a:t>Use the default RMI container in JVM</a:t>
            </a:r>
          </a:p>
        </p:txBody>
      </p:sp>
      <p:pic>
        <p:nvPicPr>
          <p:cNvPr id="48132" name="Picture 3"/>
          <p:cNvPicPr>
            <a:picLocks noGrp="1" noChangeAspect="1" noChangeArrowheads="1"/>
          </p:cNvPicPr>
          <p:nvPr>
            <p:ph idx="1"/>
          </p:nvPr>
        </p:nvPicPr>
        <p:blipFill>
          <a:blip r:embed="rId2" cstate="print"/>
          <a:srcRect/>
          <a:stretch>
            <a:fillRect/>
          </a:stretch>
        </p:blipFill>
        <p:spPr>
          <a:xfrm>
            <a:off x="787930" y="1571624"/>
            <a:ext cx="7517870" cy="5286376"/>
          </a:xfrm>
          <a:noFill/>
        </p:spPr>
      </p:pic>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943600" y="2438400"/>
            <a:ext cx="32004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"rmi://localhost:1098/Math1";</a:t>
            </a:r>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sp>
        <p:nvSpPr>
          <p:cNvPr id="10" name="Rectangle 9"/>
          <p:cNvSpPr/>
          <p:nvPr/>
        </p:nvSpPr>
        <p:spPr>
          <a:xfrm>
            <a:off x="2362200" y="4419600"/>
            <a:ext cx="2819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Arrow Connector 11"/>
          <p:cNvCxnSpPr>
            <a:stCxn id="6" idx="1"/>
          </p:cNvCxnSpPr>
          <p:nvPr/>
        </p:nvCxnSpPr>
        <p:spPr>
          <a:xfrm rot="10800000" flipV="1">
            <a:off x="3657600" y="1524000"/>
            <a:ext cx="1295400" cy="7620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rot="10800000" flipV="1">
            <a:off x="5562600" y="2705100"/>
            <a:ext cx="381000" cy="3429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rot="10800000" flipV="1">
            <a:off x="5410200" y="3543300"/>
            <a:ext cx="762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2400" y="990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30" name="Slide Number Placeholder 29"/>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
        <p:nvSpPr>
          <p:cNvPr id="14" name="Right Brace 13"/>
          <p:cNvSpPr/>
          <p:nvPr/>
        </p:nvSpPr>
        <p:spPr>
          <a:xfrm>
            <a:off x="5486400" y="4191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914400" y="0"/>
            <a:ext cx="7696200" cy="990600"/>
          </a:xfrm>
        </p:spPr>
        <p:txBody>
          <a:bodyPr>
            <a:noAutofit/>
          </a:bodyPr>
          <a:lstStyle/>
          <a:p>
            <a:r>
              <a:rPr lang="en-US" sz="2400" dirty="0" smtClean="0">
                <a:latin typeface="Arial" charset="0"/>
                <a:cs typeface="Arial" charset="0"/>
              </a:rPr>
              <a:t>Demo 1- Overcome</a:t>
            </a:r>
            <a:br>
              <a:rPr lang="en-US" sz="2400" dirty="0" smtClean="0">
                <a:latin typeface="Arial" charset="0"/>
                <a:cs typeface="Arial" charset="0"/>
              </a:rPr>
            </a:br>
            <a:r>
              <a:rPr lang="en-US" sz="2400" dirty="0" smtClean="0">
                <a:latin typeface="Arial" charset="0"/>
                <a:cs typeface="Arial" charset="0"/>
              </a:rPr>
              <a:t>Use the default RMI container in JVM</a:t>
            </a:r>
          </a:p>
        </p:txBody>
      </p:sp>
      <p:pic>
        <p:nvPicPr>
          <p:cNvPr id="49156" name="Picture 4"/>
          <p:cNvPicPr>
            <a:picLocks noChangeAspect="1" noChangeArrowheads="1"/>
          </p:cNvPicPr>
          <p:nvPr/>
        </p:nvPicPr>
        <p:blipFill>
          <a:blip r:embed="rId2" cstate="print"/>
          <a:srcRect/>
          <a:stretch>
            <a:fillRect/>
          </a:stretch>
        </p:blipFill>
        <p:spPr bwMode="auto">
          <a:xfrm>
            <a:off x="237618" y="2133600"/>
            <a:ext cx="6353810" cy="3629025"/>
          </a:xfrm>
          <a:prstGeom prst="rect">
            <a:avLst/>
          </a:prstGeom>
          <a:noFill/>
          <a:ln w="9525">
            <a:noFill/>
            <a:miter lim="800000"/>
            <a:headEnd/>
            <a:tailEnd/>
          </a:ln>
        </p:spPr>
      </p:pic>
      <p:sp>
        <p:nvSpPr>
          <p:cNvPr id="19" name="Rectangle 18"/>
          <p:cNvSpPr/>
          <p:nvPr/>
        </p:nvSpPr>
        <p:spPr>
          <a:xfrm>
            <a:off x="5791200" y="2971800"/>
            <a:ext cx="31242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"rmi://localhost:1098/Math1";</a:t>
            </a:r>
          </a:p>
        </p:txBody>
      </p:sp>
      <p:cxnSp>
        <p:nvCxnSpPr>
          <p:cNvPr id="21" name="Straight Arrow Connector 20"/>
          <p:cNvCxnSpPr>
            <a:stCxn id="19" idx="1"/>
          </p:cNvCxnSpPr>
          <p:nvPr/>
        </p:nvCxnSpPr>
        <p:spPr>
          <a:xfrm rot="10800000">
            <a:off x="5029200" y="2971800"/>
            <a:ext cx="762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client program</a:t>
            </a:r>
            <a:endParaRPr lang="en-US" b="1" dirty="0"/>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2: Data are stored in server</a:t>
            </a:r>
          </a:p>
        </p:txBody>
      </p:sp>
      <p:sp>
        <p:nvSpPr>
          <p:cNvPr id="50179" name="Content Placeholder 2"/>
          <p:cNvSpPr>
            <a:spLocks noGrp="1"/>
          </p:cNvSpPr>
          <p:nvPr>
            <p:ph idx="1"/>
          </p:nvPr>
        </p:nvSpPr>
        <p:spPr>
          <a:xfrm>
            <a:off x="838200" y="2057400"/>
            <a:ext cx="7772400" cy="3886200"/>
          </a:xfrm>
        </p:spPr>
        <p:txBody>
          <a:bodyPr/>
          <a:lstStyle/>
          <a:p>
            <a:r>
              <a:rPr lang="en-US" dirty="0" smtClean="0">
                <a:latin typeface="Arial" charset="0"/>
                <a:cs typeface="Arial" charset="0"/>
              </a:rPr>
              <a:t>At server side</a:t>
            </a:r>
          </a:p>
          <a:p>
            <a:pPr lvl="1"/>
            <a:r>
              <a:rPr lang="en-US" dirty="0" smtClean="0">
                <a:latin typeface="Arial" charset="0"/>
                <a:cs typeface="Arial" charset="0"/>
              </a:rPr>
              <a:t>An initial list of employees is stored in the </a:t>
            </a:r>
            <a:r>
              <a:rPr lang="en-US" b="1" dirty="0" smtClean="0">
                <a:latin typeface="Arial" charset="0"/>
                <a:cs typeface="Arial" charset="0"/>
              </a:rPr>
              <a:t>employees.txt</a:t>
            </a:r>
            <a:r>
              <a:rPr lang="en-US" dirty="0" smtClean="0">
                <a:latin typeface="Arial" charset="0"/>
                <a:cs typeface="Arial" charset="0"/>
              </a:rPr>
              <a:t> file ( a line for an employee with the format: code, Name, salary).</a:t>
            </a:r>
          </a:p>
          <a:p>
            <a:pPr lvl="1"/>
            <a:r>
              <a:rPr lang="en-US" dirty="0" smtClean="0">
                <a:latin typeface="Arial" charset="0"/>
                <a:cs typeface="Arial" charset="0"/>
              </a:rPr>
              <a:t>A program running in console mode in which a remote server can support two operations:</a:t>
            </a:r>
          </a:p>
          <a:p>
            <a:pPr lvl="2"/>
            <a:r>
              <a:rPr lang="en-US" dirty="0" smtClean="0">
                <a:latin typeface="Arial" charset="0"/>
                <a:cs typeface="Arial" charset="0"/>
              </a:rPr>
              <a:t>Supply initial list of employees to a client program.</a:t>
            </a:r>
          </a:p>
          <a:p>
            <a:pPr lvl="2"/>
            <a:r>
              <a:rPr lang="en-US" dirty="0" smtClean="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cstate="print"/>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304800" y="1143000"/>
            <a:ext cx="8534400" cy="2667000"/>
          </a:xfrm>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Java distributed applications work?</a:t>
            </a:r>
          </a:p>
        </p:txBody>
      </p:sp>
      <p:pic>
        <p:nvPicPr>
          <p:cNvPr id="7" name="Picture 10" descr="Java"/>
          <p:cNvPicPr>
            <a:picLocks noChangeAspect="1" noChangeArrowheads="1"/>
          </p:cNvPicPr>
          <p:nvPr/>
        </p:nvPicPr>
        <p:blipFill>
          <a:blip r:embed="rId2" cstate="print"/>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cstate="print"/>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cstate="print"/>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smtClean="0"/>
              <a:t>From Java8-Tutorial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smtClean="0">
                <a:latin typeface="Arial" charset="0"/>
                <a:cs typeface="Arial" charset="0"/>
              </a:rPr>
              <a:t>Demo 2…</a:t>
            </a: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smtClean="0">
                <a:latin typeface="Arial" charset="0"/>
                <a:cs typeface="Arial" charset="0"/>
              </a:rPr>
              <a:t>At client side: </a:t>
            </a:r>
          </a:p>
          <a:p>
            <a:pPr lvl="1"/>
            <a:r>
              <a:rPr lang="en-US" dirty="0" smtClean="0">
                <a:latin typeface="Arial" charset="0"/>
                <a:cs typeface="Arial" charset="0"/>
              </a:rPr>
              <a:t>Initially, a list of employees is supplied from server will be presented on a table of the GUI.</a:t>
            </a:r>
          </a:p>
          <a:p>
            <a:pPr lvl="1"/>
            <a:r>
              <a:rPr lang="en-US" dirty="0" smtClean="0">
                <a:latin typeface="Arial" charset="0"/>
                <a:cs typeface="Arial" charset="0"/>
              </a:rPr>
              <a:t>User can</a:t>
            </a:r>
          </a:p>
          <a:p>
            <a:pPr lvl="2"/>
            <a:r>
              <a:rPr lang="en-US" dirty="0" smtClean="0">
                <a:latin typeface="Arial" charset="0"/>
                <a:cs typeface="Arial" charset="0"/>
              </a:rPr>
              <a:t>Add new employee ( the employee’s code must have the format E000 and it is not duplicated with existing employee codes.</a:t>
            </a:r>
          </a:p>
          <a:p>
            <a:pPr lvl="2"/>
            <a:r>
              <a:rPr lang="en-US" dirty="0" smtClean="0">
                <a:latin typeface="Arial" charset="0"/>
                <a:cs typeface="Arial" charset="0"/>
              </a:rPr>
              <a:t>Remove an employee.</a:t>
            </a:r>
          </a:p>
          <a:p>
            <a:pPr lvl="2"/>
            <a:r>
              <a:rPr lang="en-US" dirty="0" smtClean="0">
                <a:latin typeface="Arial" charset="0"/>
                <a:cs typeface="Arial" charset="0"/>
              </a:rPr>
              <a:t>Update employee details.</a:t>
            </a:r>
          </a:p>
          <a:p>
            <a:pPr lvl="2"/>
            <a:r>
              <a:rPr lang="en-US" dirty="0" smtClean="0">
                <a:latin typeface="Arial" charset="0"/>
                <a:cs typeface="Arial" charset="0"/>
              </a:rPr>
              <a:t>Save the list on server.</a:t>
            </a:r>
          </a:p>
          <a:p>
            <a:endParaRPr lang="en-US" dirty="0" smtClean="0">
              <a:latin typeface="Arial" charset="0"/>
              <a:cs typeface="Arial" charset="0"/>
            </a:endParaRPr>
          </a:p>
        </p:txBody>
      </p:sp>
      <p:pic>
        <p:nvPicPr>
          <p:cNvPr id="51205" name="Picture 3"/>
          <p:cNvPicPr>
            <a:picLocks noChangeAspect="1" noChangeArrowheads="1"/>
          </p:cNvPicPr>
          <p:nvPr/>
        </p:nvPicPr>
        <p:blipFill>
          <a:blip r:embed="rId2" cstate="print"/>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cstate="print"/>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cstate="print"/>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smtClean="0">
                <a:latin typeface="Arial" charset="0"/>
                <a:cs typeface="Arial" charset="0"/>
              </a:rPr>
              <a:t>Demo 2: Remote Interface </a:t>
            </a:r>
            <a:br>
              <a:rPr lang="en-US" dirty="0" smtClean="0">
                <a:latin typeface="Arial" charset="0"/>
                <a:cs typeface="Arial" charset="0"/>
              </a:rPr>
            </a:br>
            <a:r>
              <a:rPr lang="en-US" dirty="0" smtClean="0">
                <a:latin typeface="Arial" charset="0"/>
                <a:cs typeface="Arial" charset="0"/>
              </a:rPr>
              <a:t>and Server Object</a:t>
            </a:r>
          </a:p>
        </p:txBody>
      </p:sp>
      <p:pic>
        <p:nvPicPr>
          <p:cNvPr id="52229" name="Picture 5"/>
          <p:cNvPicPr>
            <a:picLocks noChangeAspect="1" noChangeArrowheads="1"/>
          </p:cNvPicPr>
          <p:nvPr/>
        </p:nvPicPr>
        <p:blipFill>
          <a:blip r:embed="rId3" cstate="print"/>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cstate="print"/>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dirty="0" smtClean="0">
                <a:latin typeface="Arial" charset="0"/>
                <a:cs typeface="Arial" charset="0"/>
              </a:rPr>
              <a:t>Demo 2: Server side</a:t>
            </a:r>
          </a:p>
        </p:txBody>
      </p:sp>
      <p:pic>
        <p:nvPicPr>
          <p:cNvPr id="53252" name="Picture 5"/>
          <p:cNvPicPr>
            <a:picLocks noChangeAspect="1" noChangeArrowheads="1"/>
          </p:cNvPicPr>
          <p:nvPr/>
        </p:nvPicPr>
        <p:blipFill>
          <a:blip r:embed="rId2" cstate="print"/>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cstate="print"/>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2: Server Object…</a:t>
            </a:r>
          </a:p>
        </p:txBody>
      </p:sp>
      <p:pic>
        <p:nvPicPr>
          <p:cNvPr id="54276" name="Picture 5"/>
          <p:cNvPicPr>
            <a:picLocks noGrp="1" noChangeAspect="1" noChangeArrowheads="1"/>
          </p:cNvPicPr>
          <p:nvPr>
            <p:ph idx="1"/>
          </p:nvPr>
        </p:nvPicPr>
        <p:blipFill>
          <a:blip r:embed="rId2" cstate="print"/>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cstate="print"/>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2: Server Program</a:t>
            </a:r>
          </a:p>
        </p:txBody>
      </p:sp>
      <p:pic>
        <p:nvPicPr>
          <p:cNvPr id="55300" name="Picture 5"/>
          <p:cNvPicPr>
            <a:picLocks noChangeAspect="1" noChangeArrowheads="1"/>
          </p:cNvPicPr>
          <p:nvPr/>
        </p:nvPicPr>
        <p:blipFill>
          <a:blip r:embed="rId2" cstate="print"/>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5410200" y="762000"/>
            <a:ext cx="2133600" cy="369332"/>
          </a:xfrm>
          <a:prstGeom prst="rect">
            <a:avLst/>
          </a:prstGeom>
          <a:solidFill>
            <a:srgbClr val="FFFF00"/>
          </a:solidFill>
        </p:spPr>
        <p:txBody>
          <a:bodyPr wrap="square" rtlCol="0">
            <a:spAutoFit/>
          </a:bodyPr>
          <a:lstStyle/>
          <a:p>
            <a:r>
              <a:rPr lang="en-US" b="1" dirty="0" err="1" smtClean="0">
                <a:solidFill>
                  <a:srgbClr val="FF0000"/>
                </a:solidFill>
              </a:rPr>
              <a:t>Có</a:t>
            </a:r>
            <a:r>
              <a:rPr lang="en-US" b="1" dirty="0" smtClean="0">
                <a:solidFill>
                  <a:srgbClr val="FF0000"/>
                </a:solidFill>
              </a:rPr>
              <a:t> </a:t>
            </a:r>
            <a:r>
              <a:rPr lang="en-US" b="1" dirty="0" err="1" smtClean="0">
                <a:solidFill>
                  <a:srgbClr val="FF0000"/>
                </a:solidFill>
              </a:rPr>
              <a:t>thể</a:t>
            </a:r>
            <a:r>
              <a:rPr lang="en-US" b="1" dirty="0" smtClean="0">
                <a:solidFill>
                  <a:srgbClr val="FF0000"/>
                </a:solidFill>
              </a:rPr>
              <a:t> </a:t>
            </a:r>
            <a:r>
              <a:rPr lang="en-US" b="1" dirty="0" err="1" smtClean="0">
                <a:solidFill>
                  <a:srgbClr val="FF0000"/>
                </a:solidFill>
              </a:rPr>
              <a:t>thay</a:t>
            </a:r>
            <a:r>
              <a:rPr lang="en-US" b="1" dirty="0" smtClean="0">
                <a:solidFill>
                  <a:srgbClr val="FF0000"/>
                </a:solidFill>
              </a:rPr>
              <a:t> </a:t>
            </a:r>
            <a:r>
              <a:rPr lang="en-US" b="1" dirty="0" err="1" smtClean="0">
                <a:solidFill>
                  <a:srgbClr val="FF0000"/>
                </a:solidFill>
              </a:rPr>
              <a:t>bằng</a:t>
            </a:r>
            <a:r>
              <a:rPr lang="en-US" b="1" dirty="0" smtClean="0">
                <a:solidFill>
                  <a:srgbClr val="FF0000"/>
                </a:solidFill>
              </a:rPr>
              <a: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smtClean="0">
                <a:latin typeface="Arial" charset="0"/>
                <a:cs typeface="Arial" charset="0"/>
              </a:rPr>
              <a:t>Client Program</a:t>
            </a:r>
          </a:p>
        </p:txBody>
      </p:sp>
      <p:pic>
        <p:nvPicPr>
          <p:cNvPr id="56325" name="Picture 5"/>
          <p:cNvPicPr>
            <a:picLocks noChangeAspect="1" noChangeArrowheads="1"/>
          </p:cNvPicPr>
          <p:nvPr/>
        </p:nvPicPr>
        <p:blipFill>
          <a:blip r:embed="rId2" cstate="print"/>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RMI Demo 2.</a:t>
            </a:r>
          </a:p>
        </p:txBody>
      </p:sp>
      <p:pic>
        <p:nvPicPr>
          <p:cNvPr id="57348" name="Picture 5"/>
          <p:cNvPicPr>
            <a:picLocks noChangeAspect="1" noChangeArrowheads="1"/>
          </p:cNvPicPr>
          <p:nvPr/>
        </p:nvPicPr>
        <p:blipFill>
          <a:blip r:embed="rId2" cstate="print"/>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RMI Demo 2.</a:t>
            </a:r>
          </a:p>
        </p:txBody>
      </p:sp>
      <p:pic>
        <p:nvPicPr>
          <p:cNvPr id="58372" name="Picture 2"/>
          <p:cNvPicPr>
            <a:picLocks noChangeAspect="1" noChangeArrowheads="1"/>
          </p:cNvPicPr>
          <p:nvPr/>
        </p:nvPicPr>
        <p:blipFill>
          <a:blip r:embed="rId2" cstate="print"/>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cstate="print"/>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RMI Demo 2. - Deploying</a:t>
            </a:r>
          </a:p>
        </p:txBody>
      </p:sp>
      <p:pic>
        <p:nvPicPr>
          <p:cNvPr id="59396" name="Picture 5"/>
          <p:cNvPicPr>
            <a:picLocks noChangeAspect="1" noChangeArrowheads="1"/>
          </p:cNvPicPr>
          <p:nvPr/>
        </p:nvPicPr>
        <p:blipFill>
          <a:blip r:embed="rId2" cstate="print"/>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cstate="print"/>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cstate="print"/>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cstate="print"/>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Result:</a:t>
            </a:r>
          </a:p>
        </p:txBody>
      </p:sp>
      <p:pic>
        <p:nvPicPr>
          <p:cNvPr id="60420" name="Picture 2"/>
          <p:cNvPicPr>
            <a:picLocks noChangeAspect="1" noChangeArrowheads="1"/>
          </p:cNvPicPr>
          <p:nvPr/>
        </p:nvPicPr>
        <p:blipFill>
          <a:blip r:embed="rId2" cstate="print"/>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cstate="print"/>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a:t>
            </a:r>
            <a:r>
              <a:rPr lang="en-US" dirty="0" smtClean="0"/>
              <a:t>client </a:t>
            </a:r>
            <a:r>
              <a:rPr lang="en-US" dirty="0"/>
              <a:t>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smtClean="0"/>
              <a:t>Object Streams and Serialization</a:t>
            </a:r>
          </a:p>
          <a:p>
            <a:r>
              <a:rPr lang="en-US" dirty="0" smtClean="0"/>
              <a:t>Java Remote Method Invocation (RMI)</a:t>
            </a:r>
          </a:p>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30</a:t>
            </a:fld>
            <a:endParaRPr kumimoji="0"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31</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1- Object 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smtClean="0">
                <a:latin typeface="Arial" charset="0"/>
                <a:cs typeface="Arial" charset="0"/>
              </a:rPr>
              <a:t>Serialization: a process that converts object’s state to a byte stream .</a:t>
            </a:r>
          </a:p>
          <a:p>
            <a:r>
              <a:rPr lang="en-US" sz="2800" dirty="0" smtClean="0">
                <a:latin typeface="Arial" charset="0"/>
                <a:cs typeface="Arial" charset="0"/>
              </a:rPr>
              <a:t>Do you want to make yourself the way of serialization instead of the Java default one?</a:t>
            </a:r>
          </a:p>
          <a:p>
            <a:r>
              <a:rPr lang="en-US" sz="2800" dirty="0" smtClean="0">
                <a:latin typeface="Arial" charset="0"/>
                <a:cs typeface="Arial" charset="0"/>
              </a:rPr>
              <a:t>java.io.</a:t>
            </a:r>
            <a:r>
              <a:rPr lang="en-US" sz="2800" b="1" dirty="0" smtClean="0">
                <a:latin typeface="Arial" charset="0"/>
                <a:cs typeface="Arial" charset="0"/>
                <a:hlinkClick r:id="rId2" action="ppaction://hlinkfile" tooltip="interface in java.io"/>
              </a:rPr>
              <a:t>Serializable</a:t>
            </a:r>
            <a:r>
              <a:rPr lang="en-US" sz="2800" b="1" dirty="0" smtClean="0">
                <a:latin typeface="Arial" charset="0"/>
                <a:cs typeface="Arial" charset="0"/>
              </a:rPr>
              <a:t> : no method is declared</a:t>
            </a:r>
            <a:r>
              <a:rPr lang="en-US" sz="2800" dirty="0" smtClean="0">
                <a:latin typeface="Arial" charset="0"/>
                <a:cs typeface="Arial" charset="0"/>
              </a:rPr>
              <a:t> </a:t>
            </a:r>
          </a:p>
          <a:p>
            <a:pPr lvl="1"/>
            <a:r>
              <a:rPr lang="en-US" dirty="0" smtClean="0">
                <a:latin typeface="Arial" charset="0"/>
                <a:cs typeface="Arial" charset="0"/>
              </a:rPr>
              <a:t>java.io.</a:t>
            </a:r>
            <a:r>
              <a:rPr lang="en-US" b="1" dirty="0" smtClean="0">
                <a:latin typeface="Arial" charset="0"/>
                <a:cs typeface="Arial" charset="0"/>
                <a:hlinkClick r:id="rId3" action="ppaction://hlinkfile" tooltip="interface in java.io"/>
              </a:rPr>
              <a:t>Externalizable</a:t>
            </a:r>
            <a:r>
              <a:rPr lang="en-US" b="1" dirty="0" smtClean="0">
                <a:latin typeface="Arial" charset="0"/>
                <a:cs typeface="Arial" charset="0"/>
              </a:rPr>
              <a:t>: </a:t>
            </a:r>
            <a:endParaRPr lang="en-US" dirty="0" smtClean="0">
              <a:latin typeface="Arial" charset="0"/>
              <a:cs typeface="Arial" charset="0"/>
            </a:endParaRPr>
          </a:p>
          <a:p>
            <a:endParaRPr lang="en-US" sz="2800" dirty="0" smtClean="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gridCol w="7167094"/>
              </a:tblGrid>
              <a:tr h="291996">
                <a:tc gridSpan="2">
                  <a:txBody>
                    <a:bodyPr/>
                    <a:lstStyle/>
                    <a:p>
                      <a:pPr algn="l"/>
                      <a:r>
                        <a:rPr lang="en-US" b="1" dirty="0" smtClean="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smtClean="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a:t>
            </a:r>
            <a:r>
              <a:rPr lang="en-US" dirty="0" smtClean="0"/>
              <a:t>client </a:t>
            </a:r>
            <a:r>
              <a:rPr lang="en-US" dirty="0"/>
              <a:t>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smtClean="0">
                <a:latin typeface="Arial" charset="0"/>
                <a:cs typeface="Arial" charset="0"/>
              </a:rPr>
              <a:t>2- Remote Method Invocation (RMI)</a:t>
            </a:r>
          </a:p>
        </p:txBody>
      </p:sp>
      <p:pic>
        <p:nvPicPr>
          <p:cNvPr id="37892" name="Picture 4"/>
          <p:cNvPicPr>
            <a:picLocks noChangeAspect="1" noChangeArrowheads="1"/>
          </p:cNvPicPr>
          <p:nvPr/>
        </p:nvPicPr>
        <p:blipFill>
          <a:blip r:embed="rId2" cstate="print">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219200"/>
            <a:ext cx="3505200" cy="5016758"/>
          </a:xfrm>
          <a:prstGeom prst="rect">
            <a:avLst/>
          </a:prstGeom>
        </p:spPr>
        <p:txBody>
          <a:bodyPr wrap="square">
            <a:spAutoFit/>
          </a:bodyPr>
          <a:lstStyle/>
          <a:p>
            <a:r>
              <a:rPr lang="en-US" sz="2000" dirty="0" smtClean="0"/>
              <a:t>The </a:t>
            </a:r>
            <a:r>
              <a:rPr lang="en-US" sz="2000" b="1" dirty="0" smtClean="0"/>
              <a:t>Java Remote Method Invocation</a:t>
            </a:r>
            <a:r>
              <a:rPr lang="en-US" sz="2000" dirty="0" smtClean="0"/>
              <a:t> (</a:t>
            </a:r>
            <a:r>
              <a:rPr lang="en-US" sz="2000" b="1" dirty="0" smtClean="0"/>
              <a:t>Java RMI</a:t>
            </a:r>
            <a:r>
              <a:rPr lang="en-US" sz="2000" dirty="0" smtClean="0"/>
              <a:t>) is a Java API that performs the object-oriented equivalent of remote procedure calls (RPC), with support for direct transfer of serialized Java classes and distributed garbage collection.</a:t>
            </a:r>
          </a:p>
          <a:p>
            <a:r>
              <a:rPr lang="en-US" sz="2000" dirty="0" smtClean="0"/>
              <a:t>The original implementation depends on JVM class representation mechanisms and it thus only supports making calls from one JVM to another. The protocol underlying this Java-only implementation is known as Java Remote Method Protocol (JRMP).</a:t>
            </a:r>
            <a:endParaRPr lang="en-US" sz="2000" dirty="0"/>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is the basic for protocols used in Java application server,  JBoss for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a:t>
            </a:r>
          </a:p>
        </p:txBody>
      </p:sp>
      <p:sp>
        <p:nvSpPr>
          <p:cNvPr id="38916" name="Rectangle 20"/>
          <p:cNvSpPr>
            <a:spLocks noChangeArrowheads="1"/>
          </p:cNvSpPr>
          <p:nvPr/>
        </p:nvSpPr>
        <p:spPr bwMode="auto">
          <a:xfrm>
            <a:off x="5105400" y="914400"/>
            <a:ext cx="3810000" cy="3886200"/>
          </a:xfrm>
          <a:prstGeom prst="rect">
            <a:avLst/>
          </a:prstGeom>
          <a:solidFill>
            <a:srgbClr val="3399FF"/>
          </a:solidFill>
          <a:ln w="9525">
            <a:solidFill>
              <a:schemeClr val="tx1"/>
            </a:solidFill>
            <a:miter lim="800000"/>
            <a:headEnd/>
            <a:tailEnd/>
          </a:ln>
        </p:spPr>
        <p:txBody>
          <a:bodyPr wrap="none" anchor="ctr"/>
          <a:lstStyle/>
          <a:p>
            <a:endParaRPr lang="en-US" dirty="0"/>
          </a:p>
        </p:txBody>
      </p:sp>
      <p:sp>
        <p:nvSpPr>
          <p:cNvPr id="38917" name="Rectangle 19"/>
          <p:cNvSpPr>
            <a:spLocks noChangeArrowheads="1"/>
          </p:cNvSpPr>
          <p:nvPr/>
        </p:nvSpPr>
        <p:spPr bwMode="auto">
          <a:xfrm>
            <a:off x="228600" y="1066800"/>
            <a:ext cx="2590800" cy="3657600"/>
          </a:xfrm>
          <a:prstGeom prst="rect">
            <a:avLst/>
          </a:prstGeom>
          <a:solidFill>
            <a:srgbClr val="009900"/>
          </a:solidFill>
          <a:ln w="9525">
            <a:solidFill>
              <a:schemeClr val="tx1"/>
            </a:solidFill>
            <a:miter lim="800000"/>
            <a:headEnd/>
            <a:tailEnd/>
          </a:ln>
        </p:spPr>
        <p:txBody>
          <a:bodyPr wrap="none" anchor="ctr"/>
          <a:lstStyle/>
          <a:p>
            <a:endParaRPr lang="en-US" dirty="0"/>
          </a:p>
        </p:txBody>
      </p:sp>
      <p:sp>
        <p:nvSpPr>
          <p:cNvPr id="38918" name="Rectangle 4"/>
          <p:cNvSpPr>
            <a:spLocks noChangeArrowheads="1"/>
          </p:cNvSpPr>
          <p:nvPr/>
        </p:nvSpPr>
        <p:spPr bwMode="auto">
          <a:xfrm>
            <a:off x="304800" y="2286000"/>
            <a:ext cx="2438400" cy="2133600"/>
          </a:xfrm>
          <a:prstGeom prst="rect">
            <a:avLst/>
          </a:prstGeom>
          <a:solidFill>
            <a:srgbClr val="99FF99"/>
          </a:solidFill>
          <a:ln w="9525">
            <a:solidFill>
              <a:schemeClr val="tx1"/>
            </a:solidFill>
            <a:miter lim="800000"/>
            <a:headEnd/>
            <a:tailEnd/>
          </a:ln>
        </p:spPr>
        <p:txBody>
          <a:bodyPr wrap="none" anchor="ctr"/>
          <a:lstStyle/>
          <a:p>
            <a:r>
              <a:rPr lang="en-US" b="1" dirty="0"/>
              <a:t>Client object</a:t>
            </a:r>
          </a:p>
          <a:p>
            <a:endParaRPr lang="en-US" b="1" dirty="0"/>
          </a:p>
          <a:p>
            <a:r>
              <a:rPr lang="en-US" dirty="0"/>
              <a:t>Lookup server object</a:t>
            </a:r>
          </a:p>
          <a:p>
            <a:endParaRPr lang="en-US" dirty="0"/>
          </a:p>
          <a:p>
            <a:r>
              <a:rPr lang="en-US" dirty="0"/>
              <a:t>Server_Stub</a:t>
            </a:r>
          </a:p>
        </p:txBody>
      </p:sp>
      <p:sp>
        <p:nvSpPr>
          <p:cNvPr id="38919" name="Rectangle 5"/>
          <p:cNvSpPr>
            <a:spLocks noChangeArrowheads="1"/>
          </p:cNvSpPr>
          <p:nvPr/>
        </p:nvSpPr>
        <p:spPr bwMode="auto">
          <a:xfrm>
            <a:off x="5257800" y="1143000"/>
            <a:ext cx="2895600" cy="685800"/>
          </a:xfrm>
          <a:prstGeom prst="rect">
            <a:avLst/>
          </a:prstGeom>
          <a:solidFill>
            <a:srgbClr val="FFCCFF"/>
          </a:solidFill>
          <a:ln w="9525">
            <a:solidFill>
              <a:schemeClr val="tx1"/>
            </a:solidFill>
            <a:miter lim="800000"/>
            <a:headEnd/>
            <a:tailEnd/>
          </a:ln>
        </p:spPr>
        <p:txBody>
          <a:bodyPr wrap="none" anchor="ctr"/>
          <a:lstStyle/>
          <a:p>
            <a:pPr algn="ctr"/>
            <a:r>
              <a:rPr lang="en-US" b="1" dirty="0"/>
              <a:t>Server object</a:t>
            </a:r>
          </a:p>
        </p:txBody>
      </p:sp>
      <p:sp>
        <p:nvSpPr>
          <p:cNvPr id="38920" name="Rectangle 6"/>
          <p:cNvSpPr>
            <a:spLocks noChangeArrowheads="1"/>
          </p:cNvSpPr>
          <p:nvPr/>
        </p:nvSpPr>
        <p:spPr bwMode="auto">
          <a:xfrm>
            <a:off x="5257800" y="2667000"/>
            <a:ext cx="2895600" cy="1981200"/>
          </a:xfrm>
          <a:prstGeom prst="rect">
            <a:avLst/>
          </a:prstGeom>
          <a:solidFill>
            <a:srgbClr val="FFCC99"/>
          </a:solidFill>
          <a:ln w="9525">
            <a:solidFill>
              <a:schemeClr val="tx1"/>
            </a:solidFill>
            <a:miter lim="800000"/>
            <a:headEnd/>
            <a:tailEnd/>
          </a:ln>
        </p:spPr>
        <p:txBody>
          <a:bodyPr wrap="none" anchor="ctr"/>
          <a:lstStyle/>
          <a:p>
            <a:r>
              <a:rPr lang="en-US" b="1" dirty="0">
                <a:solidFill>
                  <a:srgbClr val="660066"/>
                </a:solidFill>
              </a:rPr>
              <a:t>RMI </a:t>
            </a:r>
            <a:r>
              <a:rPr lang="en-US" b="1" dirty="0" smtClean="0">
                <a:solidFill>
                  <a:srgbClr val="660066"/>
                </a:solidFill>
              </a:rPr>
              <a:t>Container</a:t>
            </a:r>
            <a:endParaRPr lang="en-US" b="1" dirty="0">
              <a:solidFill>
                <a:srgbClr val="660066"/>
              </a:solidFill>
            </a:endParaRPr>
          </a:p>
          <a:p>
            <a:r>
              <a:rPr lang="en-US" b="1" dirty="0"/>
              <a:t>Server database</a:t>
            </a:r>
          </a:p>
          <a:p>
            <a:r>
              <a:rPr lang="en-US" b="1" dirty="0"/>
              <a:t>[ Name1, serverObject1]</a:t>
            </a:r>
          </a:p>
          <a:p>
            <a:r>
              <a:rPr lang="en-US" b="1" dirty="0"/>
              <a:t>[ Name2, serverObject2]</a:t>
            </a:r>
          </a:p>
          <a:p>
            <a:r>
              <a:rPr lang="en-US" b="1" dirty="0"/>
              <a:t>…</a:t>
            </a:r>
          </a:p>
        </p:txBody>
      </p:sp>
      <p:sp>
        <p:nvSpPr>
          <p:cNvPr id="38921" name="Rectangle 7"/>
          <p:cNvSpPr>
            <a:spLocks noChangeArrowheads="1"/>
          </p:cNvSpPr>
          <p:nvPr/>
        </p:nvSpPr>
        <p:spPr bwMode="auto">
          <a:xfrm>
            <a:off x="7924800" y="1981200"/>
            <a:ext cx="609600" cy="381000"/>
          </a:xfrm>
          <a:prstGeom prst="rect">
            <a:avLst/>
          </a:prstGeom>
          <a:solidFill>
            <a:srgbClr val="FFFF99"/>
          </a:solidFill>
          <a:ln w="9525">
            <a:noFill/>
            <a:miter lim="800000"/>
            <a:headEnd/>
            <a:tailEnd/>
          </a:ln>
        </p:spPr>
        <p:txBody>
          <a:bodyPr wrap="none" anchor="ctr"/>
          <a:lstStyle/>
          <a:p>
            <a:pPr algn="ctr"/>
            <a:r>
              <a:rPr lang="en-US" sz="1400" b="1" dirty="0"/>
              <a:t>bind</a:t>
            </a:r>
          </a:p>
        </p:txBody>
      </p:sp>
      <p:sp>
        <p:nvSpPr>
          <p:cNvPr id="38922" name="Line 8"/>
          <p:cNvSpPr>
            <a:spLocks noChangeShapeType="1"/>
          </p:cNvSpPr>
          <p:nvPr/>
        </p:nvSpPr>
        <p:spPr bwMode="auto">
          <a:xfrm>
            <a:off x="8153400" y="1447800"/>
            <a:ext cx="533400" cy="0"/>
          </a:xfrm>
          <a:prstGeom prst="line">
            <a:avLst/>
          </a:prstGeom>
          <a:noFill/>
          <a:ln w="28575">
            <a:solidFill>
              <a:srgbClr val="FF6600"/>
            </a:solidFill>
            <a:prstDash val="dash"/>
            <a:round/>
            <a:headEnd type="triangle" w="med" len="med"/>
            <a:tailEnd type="none" w="med" len="med"/>
          </a:ln>
        </p:spPr>
        <p:txBody>
          <a:bodyPr/>
          <a:lstStyle/>
          <a:p>
            <a:endParaRPr lang="en-US" dirty="0"/>
          </a:p>
        </p:txBody>
      </p:sp>
      <p:sp>
        <p:nvSpPr>
          <p:cNvPr id="38923" name="Line 9"/>
          <p:cNvSpPr>
            <a:spLocks noChangeShapeType="1"/>
          </p:cNvSpPr>
          <p:nvPr/>
        </p:nvSpPr>
        <p:spPr bwMode="auto">
          <a:xfrm>
            <a:off x="8686800" y="1447800"/>
            <a:ext cx="0" cy="2362200"/>
          </a:xfrm>
          <a:prstGeom prst="line">
            <a:avLst/>
          </a:prstGeom>
          <a:noFill/>
          <a:ln w="28575">
            <a:solidFill>
              <a:srgbClr val="FF6600"/>
            </a:solidFill>
            <a:prstDash val="dash"/>
            <a:round/>
            <a:headEnd/>
            <a:tailEnd/>
          </a:ln>
        </p:spPr>
        <p:txBody>
          <a:bodyPr/>
          <a:lstStyle/>
          <a:p>
            <a:endParaRPr lang="en-US" dirty="0"/>
          </a:p>
        </p:txBody>
      </p:sp>
      <p:sp>
        <p:nvSpPr>
          <p:cNvPr id="38924" name="Line 11"/>
          <p:cNvSpPr>
            <a:spLocks noChangeShapeType="1"/>
          </p:cNvSpPr>
          <p:nvPr/>
        </p:nvSpPr>
        <p:spPr bwMode="auto">
          <a:xfrm flipH="1">
            <a:off x="8077200" y="3810000"/>
            <a:ext cx="609600" cy="0"/>
          </a:xfrm>
          <a:prstGeom prst="line">
            <a:avLst/>
          </a:prstGeom>
          <a:noFill/>
          <a:ln w="28575">
            <a:solidFill>
              <a:srgbClr val="FF6600"/>
            </a:solidFill>
            <a:prstDash val="dash"/>
            <a:round/>
            <a:headEnd/>
            <a:tailEnd type="triangle" w="med" len="med"/>
          </a:ln>
        </p:spPr>
        <p:txBody>
          <a:bodyPr/>
          <a:lstStyle/>
          <a:p>
            <a:endParaRPr lang="en-US" dirty="0"/>
          </a:p>
        </p:txBody>
      </p:sp>
      <p:sp>
        <p:nvSpPr>
          <p:cNvPr id="38928" name="Line 17"/>
          <p:cNvSpPr>
            <a:spLocks noChangeShapeType="1"/>
          </p:cNvSpPr>
          <p:nvPr/>
        </p:nvSpPr>
        <p:spPr bwMode="auto">
          <a:xfrm>
            <a:off x="838200" y="2895600"/>
            <a:ext cx="0" cy="304800"/>
          </a:xfrm>
          <a:prstGeom prst="line">
            <a:avLst/>
          </a:prstGeom>
          <a:noFill/>
          <a:ln w="9525">
            <a:solidFill>
              <a:schemeClr val="tx1"/>
            </a:solidFill>
            <a:round/>
            <a:headEnd/>
            <a:tailEnd type="triangle" w="med" len="med"/>
          </a:ln>
        </p:spPr>
        <p:txBody>
          <a:bodyPr/>
          <a:lstStyle/>
          <a:p>
            <a:endParaRPr lang="en-US" dirty="0"/>
          </a:p>
        </p:txBody>
      </p:sp>
      <p:sp>
        <p:nvSpPr>
          <p:cNvPr id="38929" name="Line 18"/>
          <p:cNvSpPr>
            <a:spLocks noChangeShapeType="1"/>
          </p:cNvSpPr>
          <p:nvPr/>
        </p:nvSpPr>
        <p:spPr bwMode="auto">
          <a:xfrm>
            <a:off x="838200" y="3505200"/>
            <a:ext cx="0" cy="228600"/>
          </a:xfrm>
          <a:prstGeom prst="line">
            <a:avLst/>
          </a:prstGeom>
          <a:noFill/>
          <a:ln w="9525">
            <a:solidFill>
              <a:schemeClr val="tx1"/>
            </a:solidFill>
            <a:round/>
            <a:headEnd/>
            <a:tailEnd type="triangle" w="med" len="med"/>
          </a:ln>
        </p:spPr>
        <p:txBody>
          <a:bodyPr/>
          <a:lstStyle/>
          <a:p>
            <a:endParaRPr lang="en-US" dirty="0"/>
          </a:p>
        </p:txBody>
      </p:sp>
      <p:sp>
        <p:nvSpPr>
          <p:cNvPr id="38930" name="Rectangle 22"/>
          <p:cNvSpPr>
            <a:spLocks noChangeArrowheads="1"/>
          </p:cNvSpPr>
          <p:nvPr/>
        </p:nvSpPr>
        <p:spPr bwMode="auto">
          <a:xfrm>
            <a:off x="381000" y="4800600"/>
            <a:ext cx="2286000" cy="457200"/>
          </a:xfrm>
          <a:prstGeom prst="rect">
            <a:avLst/>
          </a:prstGeom>
          <a:solidFill>
            <a:srgbClr val="009900"/>
          </a:solidFill>
          <a:ln w="9525">
            <a:solidFill>
              <a:schemeClr val="tx1"/>
            </a:solidFill>
            <a:miter lim="800000"/>
            <a:headEnd/>
            <a:tailEnd/>
          </a:ln>
        </p:spPr>
        <p:txBody>
          <a:bodyPr wrap="none" anchor="ctr"/>
          <a:lstStyle/>
          <a:p>
            <a:pPr algn="ctr"/>
            <a:r>
              <a:rPr lang="en-US" b="1" dirty="0">
                <a:solidFill>
                  <a:schemeClr val="bg1"/>
                </a:solidFill>
              </a:rPr>
              <a:t>Client JVM</a:t>
            </a:r>
          </a:p>
        </p:txBody>
      </p:sp>
      <p:sp>
        <p:nvSpPr>
          <p:cNvPr id="38931" name="Rectangle 23"/>
          <p:cNvSpPr>
            <a:spLocks noChangeArrowheads="1"/>
          </p:cNvSpPr>
          <p:nvPr/>
        </p:nvSpPr>
        <p:spPr bwMode="auto">
          <a:xfrm>
            <a:off x="6019800" y="4953000"/>
            <a:ext cx="2286000" cy="457200"/>
          </a:xfrm>
          <a:prstGeom prst="rect">
            <a:avLst/>
          </a:prstGeom>
          <a:solidFill>
            <a:srgbClr val="3399FF"/>
          </a:solidFill>
          <a:ln w="9525">
            <a:solidFill>
              <a:schemeClr val="tx1"/>
            </a:solidFill>
            <a:miter lim="800000"/>
            <a:headEnd/>
            <a:tailEnd/>
          </a:ln>
        </p:spPr>
        <p:txBody>
          <a:bodyPr wrap="none" anchor="ctr"/>
          <a:lstStyle/>
          <a:p>
            <a:pPr algn="ctr"/>
            <a:r>
              <a:rPr lang="en-US" b="1" dirty="0"/>
              <a:t>Server JVM</a:t>
            </a:r>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2" name="TextBox 21"/>
          <p:cNvSpPr txBox="1"/>
          <p:nvPr/>
        </p:nvSpPr>
        <p:spPr>
          <a:xfrm>
            <a:off x="2895600" y="4191000"/>
            <a:ext cx="914400" cy="369332"/>
          </a:xfrm>
          <a:prstGeom prst="rect">
            <a:avLst/>
          </a:prstGeom>
          <a:solidFill>
            <a:srgbClr val="FF0000"/>
          </a:solidFill>
        </p:spPr>
        <p:txBody>
          <a:bodyPr wrap="square" rtlCol="0">
            <a:spAutoFit/>
          </a:bodyPr>
          <a:lstStyle/>
          <a:p>
            <a:pPr algn="ctr"/>
            <a:r>
              <a:rPr lang="en-US" dirty="0" smtClean="0">
                <a:solidFill>
                  <a:schemeClr val="bg1"/>
                </a:solidFill>
              </a:rPr>
              <a:t>request</a:t>
            </a:r>
            <a:endParaRPr lang="en-US" dirty="0">
              <a:solidFill>
                <a:schemeClr val="bg1"/>
              </a:solidFill>
            </a:endParaRPr>
          </a:p>
        </p:txBody>
      </p:sp>
      <p:sp>
        <p:nvSpPr>
          <p:cNvPr id="23" name="TextBox 22"/>
          <p:cNvSpPr txBox="1"/>
          <p:nvPr/>
        </p:nvSpPr>
        <p:spPr>
          <a:xfrm>
            <a:off x="4114800" y="2895600"/>
            <a:ext cx="914400" cy="369332"/>
          </a:xfrm>
          <a:prstGeom prst="rect">
            <a:avLst/>
          </a:prstGeom>
          <a:solidFill>
            <a:srgbClr val="FF0000"/>
          </a:solidFill>
        </p:spPr>
        <p:txBody>
          <a:bodyPr wrap="square" rtlCol="0">
            <a:spAutoFit/>
          </a:bodyPr>
          <a:lstStyle/>
          <a:p>
            <a:pPr algn="ctr"/>
            <a:r>
              <a:rPr lang="en-US" dirty="0" smtClean="0">
                <a:solidFill>
                  <a:schemeClr val="bg1"/>
                </a:solidFill>
              </a:rPr>
              <a:t>response</a:t>
            </a:r>
            <a:endParaRPr lang="en-US" dirty="0">
              <a:solidFill>
                <a:schemeClr val="bg1"/>
              </a:solidFill>
            </a:endParaRPr>
          </a:p>
        </p:txBody>
      </p:sp>
      <p:cxnSp>
        <p:nvCxnSpPr>
          <p:cNvPr id="25" name="Straight Arrow Connector 24"/>
          <p:cNvCxnSpPr/>
          <p:nvPr/>
        </p:nvCxnSpPr>
        <p:spPr>
          <a:xfrm rot="5400000" flipH="1" flipV="1">
            <a:off x="7047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666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667000" y="3352800"/>
            <a:ext cx="2590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5" name="Oval 14"/>
          <p:cNvSpPr>
            <a:spLocks noChangeArrowheads="1"/>
          </p:cNvSpPr>
          <p:nvPr/>
        </p:nvSpPr>
        <p:spPr bwMode="auto">
          <a:xfrm>
            <a:off x="3124200" y="3200400"/>
            <a:ext cx="1752600" cy="1066800"/>
          </a:xfrm>
          <a:prstGeom prst="ellipse">
            <a:avLst/>
          </a:prstGeom>
          <a:noFill/>
          <a:ln w="9525">
            <a:solidFill>
              <a:schemeClr val="tx1"/>
            </a:solidFill>
            <a:prstDash val="dash"/>
            <a:round/>
            <a:headEnd/>
            <a:tailEnd/>
          </a:ln>
        </p:spPr>
        <p:txBody>
          <a:bodyPr wrap="none" anchor="ctr"/>
          <a:lstStyle/>
          <a:p>
            <a:pPr algn="ctr"/>
            <a:r>
              <a:rPr lang="en-US" b="1" dirty="0" smtClean="0"/>
              <a:t>Network</a:t>
            </a:r>
          </a:p>
          <a:p>
            <a:pPr algn="ctr"/>
            <a:r>
              <a:rPr lang="en-US" b="1" dirty="0" smtClean="0"/>
              <a:t>Environment </a:t>
            </a:r>
            <a:endParaRPr lang="en-US" b="1" dirty="0"/>
          </a:p>
        </p:txBody>
      </p:sp>
      <p:cxnSp>
        <p:nvCxnSpPr>
          <p:cNvPr id="35" name="Straight Arrow Connector 34"/>
          <p:cNvCxnSpPr/>
          <p:nvPr/>
        </p:nvCxnSpPr>
        <p:spPr>
          <a:xfrm rot="10800000">
            <a:off x="2667001" y="4113211"/>
            <a:ext cx="2590800" cy="1588"/>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600" y="5486400"/>
            <a:ext cx="4343400" cy="707886"/>
          </a:xfrm>
          <a:prstGeom prst="rect">
            <a:avLst/>
          </a:prstGeom>
          <a:noFill/>
        </p:spPr>
        <p:txBody>
          <a:bodyPr wrap="square" rtlCol="0">
            <a:spAutoFit/>
          </a:bodyPr>
          <a:lstStyle/>
          <a:p>
            <a:r>
              <a:rPr lang="en-US" sz="2000" dirty="0" smtClean="0"/>
              <a:t>In Windows, RMI container, pre-defined in JDK, is the program </a:t>
            </a:r>
            <a:r>
              <a:rPr lang="en-US" sz="2000" b="1" dirty="0" smtClean="0"/>
              <a:t>rmiregistry.exe</a:t>
            </a:r>
            <a:endParaRPr lang="en-US" sz="2000" b="1" dirty="0"/>
          </a:p>
        </p:txBody>
      </p:sp>
      <p:sp>
        <p:nvSpPr>
          <p:cNvPr id="37" name="TextBox 36"/>
          <p:cNvSpPr txBox="1"/>
          <p:nvPr/>
        </p:nvSpPr>
        <p:spPr>
          <a:xfrm>
            <a:off x="5105400" y="5791200"/>
            <a:ext cx="3200400" cy="707886"/>
          </a:xfrm>
          <a:prstGeom prst="rect">
            <a:avLst/>
          </a:prstGeom>
          <a:noFill/>
        </p:spPr>
        <p:txBody>
          <a:bodyPr wrap="square" rtlCol="0">
            <a:spAutoFit/>
          </a:bodyPr>
          <a:lstStyle/>
          <a:p>
            <a:r>
              <a:rPr lang="en-US" sz="2000" dirty="0" smtClean="0"/>
              <a:t>We can create a RMI container by an Java object. See demo.</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152400"/>
            <a:ext cx="7010400" cy="685800"/>
          </a:xfrm>
        </p:spPr>
        <p:txBody>
          <a:bodyPr/>
          <a:lstStyle/>
          <a:p>
            <a:r>
              <a:rPr lang="en-US" dirty="0" smtClean="0">
                <a:latin typeface="Arial" charset="0"/>
                <a:cs typeface="Arial" charset="0"/>
              </a:rPr>
              <a:t>RMI…</a:t>
            </a:r>
          </a:p>
        </p:txBody>
      </p:sp>
      <p:grpSp>
        <p:nvGrpSpPr>
          <p:cNvPr id="2" name="Group 9"/>
          <p:cNvGrpSpPr>
            <a:grpSpLocks/>
          </p:cNvGrpSpPr>
          <p:nvPr/>
        </p:nvGrpSpPr>
        <p:grpSpPr bwMode="auto">
          <a:xfrm>
            <a:off x="1219200" y="1600200"/>
            <a:ext cx="6553200" cy="4267200"/>
            <a:chOff x="882" y="881"/>
            <a:chExt cx="4128" cy="2688"/>
          </a:xfrm>
        </p:grpSpPr>
        <p:sp>
          <p:nvSpPr>
            <p:cNvPr id="39944"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5"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6"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A</a:t>
              </a:r>
              <a:endParaRPr lang="en-US" sz="2400" dirty="0">
                <a:latin typeface="Tahoma" pitchFamily="34" charset="0"/>
              </a:endParaRPr>
            </a:p>
          </p:txBody>
        </p:sp>
        <p:sp>
          <p:nvSpPr>
            <p:cNvPr id="39948"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49"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Stub</a:t>
              </a:r>
              <a:endParaRPr lang="en-US" sz="2400" dirty="0">
                <a:latin typeface="Tahoma" pitchFamily="34" charset="0"/>
              </a:endParaRPr>
            </a:p>
          </p:txBody>
        </p:sp>
        <p:sp>
          <p:nvSpPr>
            <p:cNvPr id="39950"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1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B</a:t>
              </a:r>
              <a:endParaRPr lang="en-US" sz="2400" dirty="0">
                <a:latin typeface="Tahoma" pitchFamily="34" charset="0"/>
              </a:endParaRPr>
            </a:p>
          </p:txBody>
        </p:sp>
        <p:sp>
          <p:nvSpPr>
            <p:cNvPr id="39952"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53"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Skeleton</a:t>
              </a:r>
              <a:endParaRPr lang="en-US" sz="2400" dirty="0">
                <a:latin typeface="Tahoma" pitchFamily="34" charset="0"/>
              </a:endParaRPr>
            </a:p>
          </p:txBody>
        </p:sp>
        <p:sp>
          <p:nvSpPr>
            <p:cNvPr id="39954"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5"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6"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7"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p:spPr>
          <p:txBody>
            <a:bodyPr/>
            <a:lstStyle/>
            <a:p>
              <a:endParaRPr lang="en-US" dirty="0"/>
            </a:p>
          </p:txBody>
        </p:sp>
        <p:sp>
          <p:nvSpPr>
            <p:cNvPr id="39958" name="Rectangle 24"/>
            <p:cNvSpPr>
              <a:spLocks noChangeArrowheads="1"/>
            </p:cNvSpPr>
            <p:nvPr/>
          </p:nvSpPr>
          <p:spPr bwMode="auto">
            <a:xfrm>
              <a:off x="4686" y="2076"/>
              <a:ext cx="276" cy="1095"/>
            </a:xfrm>
            <a:prstGeom prst="rect">
              <a:avLst/>
            </a:prstGeom>
            <a:noFill/>
            <a:ln w="9525">
              <a:noFill/>
              <a:miter lim="800000"/>
              <a:headEnd/>
              <a:tailEnd/>
            </a:ln>
          </p:spPr>
          <p:txBody>
            <a:bodyPr/>
            <a:lstStyle/>
            <a:p>
              <a:pPr algn="ctr"/>
              <a:endParaRPr lang="en-US" sz="2400" dirty="0">
                <a:latin typeface="Tahoma" pitchFamily="34" charset="0"/>
              </a:endParaRPr>
            </a:p>
          </p:txBody>
        </p:sp>
        <p:sp>
          <p:nvSpPr>
            <p:cNvPr id="39959" name="AutoShape 25"/>
            <p:cNvSpPr>
              <a:spLocks/>
            </p:cNvSpPr>
            <p:nvPr/>
          </p:nvSpPr>
          <p:spPr bwMode="auto">
            <a:xfrm>
              <a:off x="4464" y="1777"/>
              <a:ext cx="92" cy="1593"/>
            </a:xfrm>
            <a:prstGeom prst="rightBrace">
              <a:avLst>
                <a:gd name="adj1" fmla="val 144293"/>
                <a:gd name="adj2" fmla="val 50000"/>
              </a:avLst>
            </a:prstGeom>
            <a:noFill/>
            <a:ln w="12700">
              <a:solidFill>
                <a:srgbClr val="000000"/>
              </a:solidFill>
              <a:round/>
              <a:headEnd/>
              <a:tailEnd/>
            </a:ln>
          </p:spPr>
          <p:txBody>
            <a:bodyPr/>
            <a:lstStyle/>
            <a:p>
              <a:endParaRPr lang="en-US" dirty="0"/>
            </a:p>
          </p:txBody>
        </p:sp>
        <p:sp>
          <p:nvSpPr>
            <p:cNvPr id="39960"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Client</a:t>
              </a:r>
              <a:endParaRPr lang="en-US" sz="2400" dirty="0">
                <a:latin typeface="Tahoma" pitchFamily="34" charset="0"/>
              </a:endParaRPr>
            </a:p>
          </p:txBody>
        </p:sp>
        <p:sp>
          <p:nvSpPr>
            <p:cNvPr id="39961"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Server</a:t>
              </a:r>
              <a:endParaRPr lang="en-US" sz="2400" dirty="0">
                <a:latin typeface="Tahoma" pitchFamily="34" charset="0"/>
              </a:endParaRPr>
            </a:p>
          </p:txBody>
        </p:sp>
        <p:sp>
          <p:nvSpPr>
            <p:cNvPr id="39962"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p:spPr>
          <p:txBody>
            <a:bodyPr/>
            <a:lstStyle/>
            <a:p>
              <a:endParaRPr lang="en-US" dirty="0"/>
            </a:p>
          </p:txBody>
        </p:sp>
        <p:sp>
          <p:nvSpPr>
            <p:cNvPr id="39963"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4"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5"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6"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7"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8"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9"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p:spPr>
          <p:txBody>
            <a:bodyPr wrap="none" anchor="ctr"/>
            <a:lstStyle/>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M</a:t>
              </a:r>
            </a:p>
            <a:p>
              <a:pPr algn="ctr"/>
              <a:r>
                <a:rPr lang="en-US" sz="1000" dirty="0">
                  <a:latin typeface="Arial Unicode MS" pitchFamily="34" charset="-128"/>
                </a:rPr>
                <a:t>O</a:t>
              </a:r>
            </a:p>
            <a:p>
              <a:pPr algn="ctr"/>
              <a:r>
                <a:rPr lang="en-US" sz="1000" dirty="0">
                  <a:latin typeface="Arial Unicode MS" pitchFamily="34" charset="-128"/>
                </a:rPr>
                <a:t>T</a:t>
              </a:r>
            </a:p>
            <a:p>
              <a:pPr algn="ctr"/>
              <a:r>
                <a:rPr lang="en-US" sz="1000" dirty="0">
                  <a:latin typeface="Arial Unicode MS" pitchFamily="34" charset="-128"/>
                </a:rPr>
                <a:t>E</a:t>
              </a:r>
            </a:p>
            <a:p>
              <a:pPr algn="ctr"/>
              <a:endParaRPr lang="en-US" sz="1000" dirty="0">
                <a:latin typeface="Arial Unicode MS" pitchFamily="34" charset="-128"/>
              </a:endParaRPr>
            </a:p>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G</a:t>
              </a:r>
            </a:p>
            <a:p>
              <a:pPr algn="ctr"/>
              <a:r>
                <a:rPr lang="en-US" sz="1000" dirty="0">
                  <a:latin typeface="Arial Unicode MS" pitchFamily="34" charset="-128"/>
                </a:rPr>
                <a:t>I</a:t>
              </a:r>
            </a:p>
            <a:p>
              <a:pPr algn="ctr"/>
              <a:r>
                <a:rPr lang="en-US" sz="1000" dirty="0">
                  <a:latin typeface="Arial Unicode MS" pitchFamily="34" charset="-128"/>
                </a:rPr>
                <a:t>S</a:t>
              </a:r>
            </a:p>
            <a:p>
              <a:pPr algn="ctr"/>
              <a:r>
                <a:rPr lang="en-US" sz="1000" dirty="0">
                  <a:latin typeface="Arial Unicode MS" pitchFamily="34" charset="-128"/>
                </a:rPr>
                <a:t>T</a:t>
              </a:r>
            </a:p>
            <a:p>
              <a:pPr algn="ctr"/>
              <a:r>
                <a:rPr lang="en-US" sz="1000" dirty="0">
                  <a:latin typeface="Arial Unicode MS" pitchFamily="34" charset="-128"/>
                </a:rPr>
                <a:t>R</a:t>
              </a:r>
            </a:p>
            <a:p>
              <a:pPr algn="ctr"/>
              <a:r>
                <a:rPr lang="en-US" sz="1000" dirty="0">
                  <a:latin typeface="Arial Unicode MS" pitchFamily="34" charset="-128"/>
                </a:rPr>
                <a:t>Y</a:t>
              </a:r>
            </a:p>
            <a:p>
              <a:pPr algn="ctr"/>
              <a:endParaRPr lang="en-US" sz="1000" dirty="0">
                <a:latin typeface="Arial Unicode MS" pitchFamily="34" charset="-128"/>
              </a:endParaRPr>
            </a:p>
          </p:txBody>
        </p:sp>
      </p:grpSp>
      <p:sp>
        <p:nvSpPr>
          <p:cNvPr id="32" name="Rectangle 31"/>
          <p:cNvSpPr/>
          <p:nvPr/>
        </p:nvSpPr>
        <p:spPr>
          <a:xfrm>
            <a:off x="7239000" y="22098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5" name="Slide Number Placeholder 3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Rectangle 35"/>
          <p:cNvSpPr/>
          <p:nvPr/>
        </p:nvSpPr>
        <p:spPr>
          <a:xfrm>
            <a:off x="1066800" y="6019800"/>
            <a:ext cx="762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t>From </a:t>
            </a:r>
            <a:r>
              <a:rPr lang="en-US" sz="2000" dirty="0"/>
              <a:t>Java </a:t>
            </a:r>
            <a:r>
              <a:rPr lang="en-US" sz="2000" dirty="0" smtClean="0"/>
              <a:t>1.6, code for network communicating is implemented  automatically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 5 Steps</a:t>
            </a:r>
          </a:p>
        </p:txBody>
      </p:sp>
      <p:sp>
        <p:nvSpPr>
          <p:cNvPr id="40963" name="Content Placeholder 2"/>
          <p:cNvSpPr>
            <a:spLocks noGrp="1"/>
          </p:cNvSpPr>
          <p:nvPr>
            <p:ph idx="1"/>
          </p:nvPr>
        </p:nvSpPr>
        <p:spPr/>
        <p:txBody>
          <a:bodyPr/>
          <a:lstStyle/>
          <a:p>
            <a:pPr>
              <a:buFont typeface="Arial" charset="0"/>
              <a:buNone/>
            </a:pPr>
            <a:r>
              <a:rPr lang="en-US" sz="2800" dirty="0" smtClean="0">
                <a:latin typeface="Arial" charset="0"/>
                <a:cs typeface="Arial" charset="0"/>
              </a:rPr>
              <a:t>1- Create the remote interface</a:t>
            </a:r>
          </a:p>
          <a:p>
            <a:pPr>
              <a:buFont typeface="Arial" charset="0"/>
              <a:buNone/>
            </a:pPr>
            <a:r>
              <a:rPr lang="en-US" sz="2800" dirty="0" smtClean="0">
                <a:latin typeface="Arial" charset="0"/>
                <a:cs typeface="Arial" charset="0"/>
              </a:rPr>
              <a:t>2- Create the remote class (server) implementing the remote interface.</a:t>
            </a:r>
          </a:p>
          <a:p>
            <a:pPr>
              <a:buFont typeface="Arial" charset="0"/>
              <a:buNone/>
            </a:pPr>
            <a:r>
              <a:rPr lang="en-US" sz="2800" dirty="0" smtClean="0">
                <a:latin typeface="Arial" charset="0"/>
                <a:cs typeface="Arial" charset="0"/>
              </a:rPr>
              <a:t>3- Create Server program using server object</a:t>
            </a:r>
          </a:p>
          <a:p>
            <a:pPr>
              <a:buFont typeface="Arial" charset="0"/>
              <a:buNone/>
            </a:pPr>
            <a:r>
              <a:rPr lang="en-US" sz="2800" dirty="0" smtClean="0">
                <a:latin typeface="Arial" charset="0"/>
                <a:cs typeface="Arial" charset="0"/>
              </a:rPr>
              <a:t>4- Create the client program</a:t>
            </a:r>
          </a:p>
          <a:p>
            <a:pPr>
              <a:buFont typeface="Arial" charset="0"/>
              <a:buNone/>
            </a:pPr>
            <a:r>
              <a:rPr lang="en-US" sz="2800" dirty="0" smtClean="0">
                <a:latin typeface="Arial" charset="0"/>
                <a:cs typeface="Arial" charset="0"/>
              </a:rPr>
              <a:t>5- Run apps: Start server program first then the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571</TotalTime>
  <Words>901</Words>
  <Application>Microsoft Office PowerPoint</Application>
  <PresentationFormat>On-screen Show (4:3)</PresentationFormat>
  <Paragraphs>198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RMI…</vt:lpstr>
      <vt:lpstr>RMI…</vt:lpstr>
      <vt:lpstr>RMI…: 5 Steps</vt:lpstr>
      <vt:lpstr>Demo 1: Simple RMI</vt:lpstr>
      <vt:lpstr>Demo 1: Simple RMI…</vt:lpstr>
      <vt:lpstr>Demo 1: Simple RMI…</vt:lpstr>
      <vt:lpstr>Demo 1: Simple RMI…</vt:lpstr>
      <vt:lpstr>Demo 1: Simple RMI…</vt:lpstr>
      <vt:lpstr>Demo 1: Simple RMI…</vt:lpstr>
      <vt:lpstr>Demo 1- Evaluation</vt:lpstr>
      <vt:lpstr>Demo 1- Overcome Use the default RMI container in JVM</vt:lpstr>
      <vt:lpstr>Demo 1- Overcome Use the default RMI container in JVM</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Azure</cp:lastModifiedBy>
  <cp:revision>56</cp:revision>
  <dcterms:created xsi:type="dcterms:W3CDTF">2014-12-30T03:31:12Z</dcterms:created>
  <dcterms:modified xsi:type="dcterms:W3CDTF">2022-01-06T06:40:38Z</dcterms:modified>
</cp:coreProperties>
</file>