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Chakra Petch Medium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  <p:embeddedFont>
      <p:font typeface="Lexend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2" Type="http://schemas.openxmlformats.org/officeDocument/2006/relationships/font" Target="fonts/Lexend-regular.fntdata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Lexend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ChakraPetchMedium-bold.fntdata"/><Relationship Id="rId12" Type="http://schemas.openxmlformats.org/officeDocument/2006/relationships/slide" Target="slides/slide7.xml"/><Relationship Id="rId34" Type="http://schemas.openxmlformats.org/officeDocument/2006/relationships/font" Target="fonts/ChakraPetchMedium-regular.fntdata"/><Relationship Id="rId15" Type="http://schemas.openxmlformats.org/officeDocument/2006/relationships/slide" Target="slides/slide10.xml"/><Relationship Id="rId37" Type="http://schemas.openxmlformats.org/officeDocument/2006/relationships/font" Target="fonts/ChakraPetchMedium-boldItalic.fntdata"/><Relationship Id="rId14" Type="http://schemas.openxmlformats.org/officeDocument/2006/relationships/slide" Target="slides/slide9.xml"/><Relationship Id="rId36" Type="http://schemas.openxmlformats.org/officeDocument/2006/relationships/font" Target="fonts/ChakraPetchMedium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33a01804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033a01804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33a01804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033a01804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37e78c47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37e78c4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33a01804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33a01804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33a01804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033a01804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34e850f8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034e850f8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37e78c4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037e78c4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37e78c47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037e78c47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37e78c47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037e78c47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34e850f8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34e850f8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037e78c47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037e78c47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037e78c476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037e78c476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37e78c476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37e78c476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037e78c476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037e78c47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034e850f83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034e850f83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33a0180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33a0180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33a01804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33a01804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33a01804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33a01804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37e78c47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037e78c47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33a01804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033a01804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033a01804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033a01804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0"/>
              <a:t>FOSS</a:t>
            </a:r>
            <a:endParaRPr sz="165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Seminar - Shreevardhan T V 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GNU Project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9500" y="1825100"/>
            <a:ext cx="35799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GNU Stands for GNU’s Not Unix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Launched in 1983 by </a:t>
            </a:r>
            <a:r>
              <a:rPr lang="en">
                <a:solidFill>
                  <a:schemeClr val="dk1"/>
                </a:solidFill>
              </a:rPr>
              <a:t>Richard Stallman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goal was to create a complete Unix like operating system that was </a:t>
            </a:r>
            <a:r>
              <a:rPr b="1" lang="en">
                <a:solidFill>
                  <a:schemeClr val="accent1"/>
                </a:solidFill>
              </a:rPr>
              <a:t>entirely free software.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Stallman published The GNU Manifesto in March 1985. It  explains what The GNU project is, and it’s goals and philosophy.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6050" y="405350"/>
            <a:ext cx="2888525" cy="43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9500" y="936600"/>
            <a:ext cx="4252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Software Foundation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was founded in 1985 by Stallman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is a non profit dedicated to </a:t>
            </a:r>
            <a:r>
              <a:rPr lang="en"/>
              <a:t>promoting</a:t>
            </a:r>
            <a:r>
              <a:rPr lang="en"/>
              <a:t> FOSS.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maintains the GNU General Public </a:t>
            </a:r>
            <a:r>
              <a:rPr lang="en"/>
              <a:t>License(GPL), supports the GNU Project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9500" y="936600"/>
            <a:ext cx="4020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Initiative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an organization dedicated to promoting OSS.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was founded by </a:t>
            </a:r>
            <a:r>
              <a:rPr lang="en">
                <a:solidFill>
                  <a:schemeClr val="accent1"/>
                </a:solidFill>
              </a:rPr>
              <a:t>Bruce Perens</a:t>
            </a:r>
            <a:r>
              <a:rPr lang="en"/>
              <a:t> and </a:t>
            </a:r>
            <a:r>
              <a:rPr lang="en">
                <a:solidFill>
                  <a:schemeClr val="accent1"/>
                </a:solidFill>
              </a:rPr>
              <a:t>Erics Raymond</a:t>
            </a:r>
            <a:r>
              <a:rPr lang="en"/>
              <a:t> in February 1998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OSI specifies the criteria for Open Source Software and properly defines the terms and specifications of OSS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475" y="936600"/>
            <a:ext cx="1524000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4369425" y="3213075"/>
            <a:ext cx="4658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Erics Raymond	</a:t>
            </a: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Bruce Perens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3529" y="936600"/>
            <a:ext cx="2109119" cy="227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Foundation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was founded in 2000 to develop the Linux Operating system.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manages over 500 open source projects including Node.js and Linux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6"/>
          <p:cNvPicPr preferRelativeResize="0"/>
          <p:nvPr/>
        </p:nvPicPr>
        <p:blipFill rotWithShape="1">
          <a:blip r:embed="rId3">
            <a:alphaModFix/>
          </a:blip>
          <a:srcRect b="0" l="19331" r="19337" t="0"/>
          <a:stretch/>
        </p:blipFill>
        <p:spPr>
          <a:xfrm>
            <a:off x="-1" y="0"/>
            <a:ext cx="45672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Meet Saraswathi.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00"/>
                </a:solidFill>
              </a:rPr>
              <a:t>Saraswathi works in data analysis.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00"/>
                </a:solidFill>
              </a:rPr>
              <a:t>Her company relied on a proprietary software for data analysis, but it was very slow and unreliable.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00"/>
                </a:solidFill>
              </a:rPr>
              <a:t>Saraswathi along with the FOSS community made a new Open source Alternative which was not only faster and more reliable, surpassed every other software.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297578" y="-9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Did </a:t>
            </a:r>
            <a:r>
              <a:rPr lang="en" u="sng"/>
              <a:t>you know?</a:t>
            </a:r>
            <a:endParaRPr u="sng"/>
          </a:p>
        </p:txBody>
      </p:sp>
      <p:sp>
        <p:nvSpPr>
          <p:cNvPr id="166" name="Google Shape;166;p27"/>
          <p:cNvSpPr txBox="1"/>
          <p:nvPr/>
        </p:nvSpPr>
        <p:spPr>
          <a:xfrm>
            <a:off x="455750" y="2474100"/>
            <a:ext cx="5715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•Most servers used to run the internet runs on linux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•Android runs on Linux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•Telegram is Open source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•Python, and most other languages are open source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more FOSS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VLC Media Player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Mozilla Firefox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LibreOffice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Linux(Ubuntu,Arch linux etc)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Audacity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Brave Browser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Blender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VirtualBox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MySQL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75" y="152400"/>
            <a:ext cx="1207313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6726" y="152400"/>
            <a:ext cx="779059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9"/>
          <p:cNvSpPr txBox="1"/>
          <p:nvPr/>
        </p:nvSpPr>
        <p:spPr>
          <a:xfrm>
            <a:off x="1345550" y="188100"/>
            <a:ext cx="1207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Linux Distro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Chart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Licenses and Domains of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9500" y="1846800"/>
            <a:ext cx="68133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“Open source licenses are licenses that comply with the Open Source Definition - In Brief, they allow software to be freely used, modified, and shared.”</a:t>
            </a:r>
            <a:r>
              <a:rPr lang="en"/>
              <a:t> - OSI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Open source license makes it easy for others to contribute to a project without having to seek special permission. It also makes sure that the original creator gets credit for their contributions.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Some of the </a:t>
            </a:r>
            <a:r>
              <a:rPr lang="en"/>
              <a:t>widely</a:t>
            </a:r>
            <a:r>
              <a:rPr lang="en"/>
              <a:t> used open source licences are…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What is FOSS?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History of FOSS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Examples of FOSS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Impact of FOSS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Creative Commons Licenses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 Licences, issued by Creative Commons Organisation, allows the creator of the work to select how they want others to use the work.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CC Provides Six Core licenses, each of which allows members of the public to use the material in different ways</a:t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 rotWithShape="1">
          <a:blip r:embed="rId3">
            <a:alphaModFix/>
          </a:blip>
          <a:srcRect b="69" l="0" r="0" t="69"/>
          <a:stretch/>
        </p:blipFill>
        <p:spPr>
          <a:xfrm>
            <a:off x="3279900" y="152400"/>
            <a:ext cx="483869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GNU General Public License(GPL)</a:t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probably one of the most commonly used licenses for open source projects.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grants and guarantees a wide range of rights to developers who work on open source projects.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allows users to legally copy,distribute and modify software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License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9500" y="1846800"/>
            <a:ext cx="37896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Under the Apache License,</a:t>
            </a:r>
            <a:endParaRPr sz="13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rights are perpetual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rights are Worldwide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rights are granted for no fee or royalty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rights are non-exclusive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rights are irrevocable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19500" y="936600"/>
            <a:ext cx="4419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Proprietary Software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19500" y="1846800"/>
            <a:ext cx="48747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/>
              <a:t>Proprietary software is owned and controlled by a single entity, usually a company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/>
              <a:t>It is sold commercially and the source code is not disclosed to the public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/>
              <a:t>The user is usually limited in their ability to modify, distribute, or inspect the software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/>
              <a:t>Proprietary software is in contrast to open-source software, which allows users to view, modify, and share the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/>
        </p:nvSpPr>
        <p:spPr>
          <a:xfrm>
            <a:off x="434100" y="1548150"/>
            <a:ext cx="82758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>
                <a:solidFill>
                  <a:schemeClr val="dk2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Thank you!</a:t>
            </a:r>
            <a:endParaRPr sz="11000">
              <a:solidFill>
                <a:schemeClr val="dk2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535775" y="176850"/>
            <a:ext cx="7805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is FOSS?</a:t>
            </a:r>
            <a:endParaRPr sz="2400"/>
          </a:p>
        </p:txBody>
      </p:sp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106780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Foss stands for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F</a:t>
            </a:r>
            <a:r>
              <a:rPr lang="en" sz="3500">
                <a:solidFill>
                  <a:schemeClr val="accent3"/>
                </a:solidFill>
              </a:rPr>
              <a:t>ree   </a:t>
            </a:r>
            <a:r>
              <a:rPr lang="en" sz="1000"/>
              <a:t>and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</a:t>
            </a:r>
            <a:r>
              <a:rPr lang="en" sz="3500">
                <a:solidFill>
                  <a:schemeClr val="accent3"/>
                </a:solidFill>
              </a:rPr>
              <a:t>pen</a:t>
            </a:r>
            <a:endParaRPr sz="35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</a:t>
            </a:r>
            <a:r>
              <a:rPr lang="en" sz="3500">
                <a:solidFill>
                  <a:schemeClr val="accent3"/>
                </a:solidFill>
              </a:rPr>
              <a:t>ource</a:t>
            </a:r>
            <a:endParaRPr sz="35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S</a:t>
            </a:r>
            <a:r>
              <a:rPr lang="en" sz="3500">
                <a:solidFill>
                  <a:schemeClr val="accent3"/>
                </a:solidFill>
              </a:rPr>
              <a:t>oftware</a:t>
            </a:r>
            <a:endParaRPr b="0" sz="1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Free-dom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Free in FOSS does not talk about</a:t>
            </a:r>
            <a:r>
              <a:rPr lang="en"/>
              <a:t> cost of the software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But rather the Freedom of doing as you please with </a:t>
            </a:r>
            <a:r>
              <a:rPr lang="en"/>
              <a:t>the </a:t>
            </a:r>
            <a:r>
              <a:rPr lang="en"/>
              <a:t>program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have the freedom to use, modify and distribute the software as you see fit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9500" y="936600"/>
            <a:ext cx="4607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four essential freedoms 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9500" y="1846800"/>
            <a:ext cx="61767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/>
              <a:t>The freedom to run the program as you wish, for any purpose (freedom 0).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/>
              <a:t>The freedom to study how the program works, and change it so it does your computing as you wish (freedom 1). Access to the source code is a precondition for this.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/>
              <a:t>The freedom to redistribute copies so you can help others (freedom 2).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/>
              <a:t>The freedom to distribute copies of your modified versions to others (freedom 3). By doing this you can give the whole community a chance to benefit from your changes. Access to the source code is a precondition for this.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Source: https://www.gnu.org/philosophy/free-sw.en.html#four-freedoms</a:t>
            </a:r>
            <a:endParaRPr sz="7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Open-Source Software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software can be </a:t>
            </a:r>
            <a:r>
              <a:rPr lang="en">
                <a:solidFill>
                  <a:schemeClr val="accent1"/>
                </a:solidFill>
              </a:rPr>
              <a:t>Freely</a:t>
            </a:r>
            <a:r>
              <a:rPr lang="en"/>
              <a:t> used.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are usually free of charge but it doesn’t have to be.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program may be paid, but the software will be provided along with its source code which can be modified by the customer.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4861350" y="727575"/>
            <a:ext cx="36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case of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325" y="680025"/>
            <a:ext cx="20955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4955400" y="1179175"/>
            <a:ext cx="3089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Red Hat is the primary sponsor of the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roject.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They Provide Open source Software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Which is developed with the FOSS Community.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Their Business model is to provide the software for free, and sells subscriptions for the support,training and integration services for their software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1200" y="1500275"/>
            <a:ext cx="1420072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9500" y="4664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Philosophy of Open Source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9500" y="1316625"/>
            <a:ext cx="4578000" cy="3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Free redistribution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Source code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Derived works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Integrity of the Author’s source code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No discrimination against persons or groups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Against fields of Endeavor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Distribution of  License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License must not be </a:t>
            </a:r>
            <a:r>
              <a:rPr lang="en"/>
              <a:t>specific</a:t>
            </a:r>
            <a:r>
              <a:rPr lang="en"/>
              <a:t> to a product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license must not restrict other software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License</a:t>
            </a:r>
            <a:r>
              <a:rPr lang="en"/>
              <a:t> must be technology neutral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</a:t>
            </a:r>
            <a:r>
              <a:rPr lang="en" u="sng"/>
              <a:t>FOSS</a:t>
            </a:r>
            <a:endParaRPr u="sng"/>
          </a:p>
        </p:txBody>
      </p:sp>
      <p:sp>
        <p:nvSpPr>
          <p:cNvPr id="119" name="Google Shape;119;p20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  <a:latin typeface="Impact"/>
                <a:ea typeface="Impact"/>
                <a:cs typeface="Impact"/>
                <a:sym typeface="Impact"/>
              </a:rPr>
              <a:t>.</a:t>
            </a:r>
            <a:endParaRPr>
              <a:solidFill>
                <a:srgbClr val="9E9E9E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first computers			</a:t>
            </a:r>
            <a:r>
              <a:rPr lang="en" sz="1100"/>
              <a:t>1960s</a:t>
            </a:r>
            <a:endParaRPr sz="11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 u="sng"/>
              <a:t>The GNU Project			</a:t>
            </a:r>
            <a:r>
              <a:rPr lang="en" sz="1100"/>
              <a:t>1983</a:t>
            </a:r>
            <a:endParaRPr sz="11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Free Software Foundation	</a:t>
            </a:r>
            <a:r>
              <a:rPr lang="en" sz="1100"/>
              <a:t>1985</a:t>
            </a:r>
            <a:endParaRPr sz="11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Open Source Initiative  		</a:t>
            </a:r>
            <a:r>
              <a:rPr lang="en" sz="1100"/>
              <a:t>1998</a:t>
            </a:r>
            <a:endParaRPr sz="11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Linux Foundation		</a:t>
            </a:r>
            <a:r>
              <a:rPr lang="en" sz="1100"/>
              <a:t>200</a:t>
            </a:r>
            <a:r>
              <a:rPr lang="en" sz="1100"/>
              <a:t>0</a:t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				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latin typeface="Lato"/>
                <a:ea typeface="Lato"/>
                <a:cs typeface="Lato"/>
                <a:sym typeface="Lato"/>
              </a:rPr>
              <a:t>1950s to 1960s</a:t>
            </a:r>
            <a:endParaRPr sz="2700"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9500" y="1846800"/>
            <a:ext cx="66252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this time, almost all software was produced under collaboration for research and academics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source code was distributed the software as users had to modify the software to make it </a:t>
            </a:r>
            <a:r>
              <a:rPr lang="en"/>
              <a:t>compatible</a:t>
            </a:r>
            <a:r>
              <a:rPr lang="en"/>
              <a:t> with their hardware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