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sldIdLst>
    <p:sldId id="259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8282-9C62-41E0-BB7C-6836B0FBE7C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9EFC-F5E0-4EA1-B943-ACAC58D1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smtClean="0"/>
              <a:t>hjkh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fld id="{330CFAA0-F81E-4F97-9AEB-A890789D599D}" type="slidenum">
              <a:rPr lang="id-ID" smtClean="0"/>
              <a:pPr/>
              <a:t>2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94581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smtClean="0"/>
              <a:t>Besaran = Sesuatu yang dapat diukur dan dinyatakan dengan angka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fld id="{D57DB44B-D24C-4A4E-AAC7-0881E137F9BE}" type="slidenum">
              <a:rPr lang="id-ID" smtClean="0"/>
              <a:pPr/>
              <a:t>3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71882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smtClean="0"/>
              <a:t>-  vektor = besar vektor x Vektor satuan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fld id="{75E4A84F-3446-4277-BC4C-96B713D8E222}" type="slidenum">
              <a:rPr lang="id-ID" smtClean="0"/>
              <a:pPr/>
              <a:t>5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4646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smtClean="0"/>
              <a:t>Menguraikan vektor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fld id="{6AC01F0B-5233-4F0A-A884-4AFD2F0CB34D}" type="slidenum">
              <a:rPr lang="id-ID" smtClean="0"/>
              <a:pPr/>
              <a:t>9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28087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234CF-916C-44ED-9CAA-E5B000E22733}" type="slidenum">
              <a:rPr lang="en-US" altLang="en-US"/>
              <a:pPr>
                <a:defRPr/>
              </a:pPr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45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0491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0EA91-42AF-4DA4-BE87-DE918AAC219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e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117" y="0"/>
            <a:ext cx="1066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28875" y="1924051"/>
            <a:ext cx="6908800" cy="108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  <a:latin typeface="Broadway" panose="04040905080B02020502" pitchFamily="82" charset="0"/>
                <a:sym typeface="Broadway" panose="04040905080B02020502" pitchFamily="82" charset="0"/>
              </a:rPr>
              <a:t>VEKTOR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700214"/>
            <a:ext cx="3240088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774825" y="4183064"/>
            <a:ext cx="3384550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d-ID">
              <a:cs typeface="Arial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sz="1800"/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919288" y="4360863"/>
          <a:ext cx="327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005729" imgH="203112" progId="Equation.3">
                  <p:embed/>
                </p:oleObj>
              </mc:Choice>
              <mc:Fallback>
                <p:oleObj name="Equation" r:id="rId4" imgW="20057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360863"/>
                        <a:ext cx="3276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smtClean="0">
                <a:latin typeface="Berlin Sans FB Demi" panose="020E0802020502020306" pitchFamily="34" charset="0"/>
              </a:rPr>
              <a:t>Mengurai Vektor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780214" y="4184651"/>
            <a:ext cx="251618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>
            <a:outerShdw dist="28398" dir="3806097" algn="ctr" rotWithShape="0">
              <a:srgbClr val="470600">
                <a:alpha val="50000"/>
              </a:srgbClr>
            </a:outerShdw>
          </a:effectLst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id-ID" altLang="ja-JP" sz="1600" b="1" dirty="0">
                <a:ea typeface="SymbolMT" charset="-128"/>
                <a:cs typeface="Arial" pitchFamily="34" charset="0"/>
              </a:rPr>
              <a:t>Σ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X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 = 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1X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 - 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2X                         </a:t>
            </a:r>
          </a:p>
          <a:p>
            <a:pPr>
              <a:spcAft>
                <a:spcPts val="1000"/>
              </a:spcAft>
              <a:defRPr/>
            </a:pPr>
            <a:r>
              <a:rPr lang="id-ID" altLang="ja-JP" sz="1600" b="1" dirty="0">
                <a:ea typeface="SymbolMT" charset="-128"/>
                <a:cs typeface="Arial" pitchFamily="34" charset="0"/>
              </a:rPr>
              <a:t>Σ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y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 = </a:t>
            </a:r>
            <a:r>
              <a:rPr lang="id-ID" altLang="ja-JP" sz="1600" b="1" dirty="0">
                <a:ea typeface="SymbolMT" charset="-128"/>
                <a:cs typeface="Arial" pitchFamily="34" charset="0"/>
              </a:rPr>
              <a:t>Σ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1y</a:t>
            </a:r>
            <a:r>
              <a:rPr lang="id-ID" altLang="ja-JP" sz="1600" b="1" dirty="0">
                <a:ea typeface="MS Mincho" pitchFamily="49" charset="-128"/>
                <a:cs typeface="Arial" pitchFamily="34" charset="0"/>
              </a:rPr>
              <a:t> + ΣF</a:t>
            </a:r>
            <a:r>
              <a:rPr lang="id-ID" altLang="ja-JP" sz="1600" b="1" baseline="-25000" dirty="0">
                <a:ea typeface="MS Mincho" pitchFamily="49" charset="-128"/>
                <a:cs typeface="Arial" pitchFamily="34" charset="0"/>
              </a:rPr>
              <a:t>2y</a:t>
            </a:r>
            <a:endParaRPr lang="id-ID" sz="1600" dirty="0">
              <a:cs typeface="Arial" pitchFamily="34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939089" y="5253038"/>
            <a:ext cx="2333625" cy="1416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>
            <a:outerShdw dist="28398" dir="3806097" algn="ctr" rotWithShape="0">
              <a:srgbClr val="470600">
                <a:alpha val="50000"/>
              </a:srgbClr>
            </a:outerShdw>
          </a:effectLst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id-ID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SymbolMT" charset="-128"/>
                <a:cs typeface="Arial" pitchFamily="34" charset="0"/>
              </a:rPr>
              <a:t>     F</a:t>
            </a:r>
            <a:r>
              <a:rPr lang="id-ID" altLang="ja-JP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SymbolMT" charset="-128"/>
                <a:cs typeface="Arial" pitchFamily="34" charset="0"/>
              </a:rPr>
              <a:t>R</a:t>
            </a:r>
            <a:r>
              <a:rPr lang="id-ID" altLang="ja-JP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SymbolMT" charset="-128"/>
                <a:cs typeface="Arial" pitchFamily="34" charset="0"/>
              </a:rPr>
              <a:t>2</a:t>
            </a:r>
            <a:r>
              <a:rPr lang="id-ID" altLang="ja-JP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 </a:t>
            </a:r>
            <a:r>
              <a:rPr lang="id-ID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= ΣF</a:t>
            </a:r>
            <a:r>
              <a:rPr lang="id-ID" altLang="ja-JP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X</a:t>
            </a:r>
            <a:r>
              <a:rPr lang="id-ID" altLang="ja-JP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2</a:t>
            </a:r>
            <a:r>
              <a:rPr lang="id-ID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+ ΣF</a:t>
            </a:r>
            <a:r>
              <a:rPr lang="id-ID" altLang="ja-JP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Y</a:t>
            </a:r>
            <a:r>
              <a:rPr lang="id-ID" altLang="ja-JP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2</a:t>
            </a:r>
            <a:r>
              <a:rPr lang="id-ID" altLang="ja-JP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MS Mincho" pitchFamily="49" charset="-128"/>
                <a:cs typeface="Arial" pitchFamily="34" charset="0"/>
              </a:rPr>
              <a:t>                        </a:t>
            </a:r>
          </a:p>
          <a:p>
            <a:pPr eaLnBrk="1" hangingPunct="1">
              <a:defRPr/>
            </a:pP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418" name="Object 13"/>
          <p:cNvGraphicFramePr>
            <a:graphicFrameLocks noChangeAspect="1"/>
          </p:cNvGraphicFramePr>
          <p:nvPr/>
        </p:nvGraphicFramePr>
        <p:xfrm>
          <a:off x="8351839" y="5715000"/>
          <a:ext cx="15081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1016000" imgH="647700" progId="Equation.3">
                  <p:embed/>
                </p:oleObj>
              </mc:Choice>
              <mc:Fallback>
                <p:oleObj name="Equation" r:id="rId6" imgW="10160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839" y="5715000"/>
                        <a:ext cx="15081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9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7"/>
          <a:stretch>
            <a:fillRect/>
          </a:stretch>
        </p:blipFill>
        <p:spPr bwMode="auto">
          <a:xfrm>
            <a:off x="5686425" y="2017713"/>
            <a:ext cx="33845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0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smtClean="0"/>
              <a:t>Latihan soal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id-ID" sz="2400"/>
              <a:t>Dua buah vektor F</a:t>
            </a:r>
            <a:r>
              <a:rPr lang="id-ID" sz="2400" baseline="-25000"/>
              <a:t>1</a:t>
            </a:r>
            <a:r>
              <a:rPr lang="id-ID" sz="2400"/>
              <a:t> = 5 N, F</a:t>
            </a:r>
            <a:r>
              <a:rPr lang="id-ID" sz="2400" baseline="-25000"/>
              <a:t>2</a:t>
            </a:r>
            <a:r>
              <a:rPr lang="id-ID" sz="2400"/>
              <a:t> = 10 N membentuk sudut q = 60</a:t>
            </a:r>
            <a:r>
              <a:rPr lang="id-ID" sz="2400" baseline="30000"/>
              <a:t>0</a:t>
            </a:r>
            <a:r>
              <a:rPr lang="id-ID" sz="2400"/>
              <a:t>, maka tentukan resultan dari  F</a:t>
            </a:r>
            <a:r>
              <a:rPr lang="id-ID" sz="2400" baseline="-25000"/>
              <a:t>1</a:t>
            </a:r>
            <a:r>
              <a:rPr lang="id-ID" sz="2400"/>
              <a:t> + F</a:t>
            </a:r>
            <a:r>
              <a:rPr lang="id-ID" sz="2400" baseline="-25000"/>
              <a:t>2</a:t>
            </a:r>
            <a:r>
              <a:rPr lang="id-ID" sz="2400"/>
              <a:t> !</a:t>
            </a:r>
          </a:p>
          <a:p>
            <a:pPr marL="514350" indent="-514350">
              <a:buFontTx/>
              <a:buAutoNum type="arabicPeriod"/>
            </a:pPr>
            <a:endParaRPr lang="id-ID" sz="2400"/>
          </a:p>
          <a:p>
            <a:pPr marL="514350" indent="-514350">
              <a:buFontTx/>
              <a:buAutoNum type="arabicPeriod"/>
            </a:pPr>
            <a:r>
              <a:rPr lang="id-ID" sz="2400"/>
              <a:t>Hitunglah resultan gaya pada gambar di samping secara analitis!</a:t>
            </a:r>
          </a:p>
          <a:p>
            <a:pPr marL="514350" indent="-514350">
              <a:buNone/>
            </a:pPr>
            <a:r>
              <a:rPr lang="id-ID" sz="2400"/>
              <a:t>	Mengetahui:	F</a:t>
            </a:r>
            <a:r>
              <a:rPr lang="id-ID" sz="2400" baseline="-25000"/>
              <a:t>1</a:t>
            </a:r>
            <a:r>
              <a:rPr lang="id-ID" sz="2400"/>
              <a:t> = 40 N	F</a:t>
            </a:r>
            <a:r>
              <a:rPr lang="id-ID" sz="2400" baseline="-25000"/>
              <a:t>2</a:t>
            </a:r>
            <a:r>
              <a:rPr lang="id-ID" sz="2400"/>
              <a:t> = 60 N	F</a:t>
            </a:r>
            <a:r>
              <a:rPr lang="id-ID" sz="2400" baseline="-25000"/>
              <a:t>3</a:t>
            </a:r>
            <a:r>
              <a:rPr lang="id-ID" sz="2400"/>
              <a:t> = 30 N</a:t>
            </a:r>
          </a:p>
          <a:p>
            <a:pPr marL="514350" indent="-514350">
              <a:buNone/>
            </a:pPr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030788" y="5410200"/>
            <a:ext cx="21320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4724400" y="54102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96000" y="4344988"/>
            <a:ext cx="736600" cy="10652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37188" y="4953000"/>
            <a:ext cx="658812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0" y="5410200"/>
            <a:ext cx="914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6629400" y="495300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800"/>
              <a:t>F1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6203950" y="419100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800"/>
              <a:t>F2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826000" y="495300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80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0699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85901" y="1127125"/>
            <a:ext cx="7781925" cy="171450"/>
          </a:xfrm>
          <a:prstGeom prst="rect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3451226" y="555626"/>
            <a:ext cx="49942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ERKALIAN VEKTOR</a:t>
            </a:r>
            <a:endParaRPr lang="en-US" altLang="zh-CN" sz="18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841625" y="198438"/>
            <a:ext cx="673100" cy="939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928813" y="1565275"/>
            <a:ext cx="3313112" cy="6477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Perkalian Titik (Dot)</a:t>
            </a:r>
            <a:endParaRPr lang="en-US" altLang="zh-CN" sz="18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3238" y="1565275"/>
            <a:ext cx="3313112" cy="6477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Perkalian Silang (Cross)</a:t>
            </a:r>
            <a:endParaRPr lang="en-US" altLang="zh-CN" sz="1800"/>
          </a:p>
        </p:txBody>
      </p:sp>
      <p:sp>
        <p:nvSpPr>
          <p:cNvPr id="5127" name="TextBox 12"/>
          <p:cNvSpPr>
            <a:spLocks noChangeArrowheads="1"/>
          </p:cNvSpPr>
          <p:nvPr/>
        </p:nvSpPr>
        <p:spPr bwMode="auto">
          <a:xfrm>
            <a:off x="1873251" y="2212975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Menghasilkan Sebuah</a:t>
            </a:r>
            <a:r>
              <a:rPr lang="en-US" altLang="zh-CN" sz="1600"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 Skalar</a:t>
            </a:r>
            <a:endParaRPr lang="en-US" altLang="zh-CN" sz="1800"/>
          </a:p>
        </p:txBody>
      </p:sp>
      <p:sp>
        <p:nvSpPr>
          <p:cNvPr id="20488" name="TextBox 12"/>
          <p:cNvSpPr>
            <a:spLocks noChangeArrowheads="1"/>
          </p:cNvSpPr>
          <p:nvPr/>
        </p:nvSpPr>
        <p:spPr bwMode="auto">
          <a:xfrm flipH="1">
            <a:off x="2825751" y="109539"/>
            <a:ext cx="7588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3333FF"/>
                </a:solidFill>
                <a:latin typeface="Britannic Bold" panose="020B0903060703020204" pitchFamily="34" charset="0"/>
                <a:sym typeface="Britannic Bold" panose="020B0903060703020204" pitchFamily="34" charset="0"/>
              </a:rPr>
              <a:t>P</a:t>
            </a:r>
            <a:endParaRPr lang="en-US" altLang="zh-CN" sz="1800"/>
          </a:p>
        </p:txBody>
      </p:sp>
      <p:sp>
        <p:nvSpPr>
          <p:cNvPr id="5129" name="TextBox 12"/>
          <p:cNvSpPr>
            <a:spLocks noChangeArrowheads="1"/>
          </p:cNvSpPr>
          <p:nvPr/>
        </p:nvSpPr>
        <p:spPr bwMode="auto">
          <a:xfrm>
            <a:off x="6827838" y="2212975"/>
            <a:ext cx="3313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Menghasilkan Sebuah</a:t>
            </a:r>
            <a:r>
              <a:rPr lang="en-US" altLang="zh-CN" sz="1600"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 Vektor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130" name="TextBox 12"/>
          <p:cNvSpPr>
            <a:spLocks noChangeArrowheads="1"/>
          </p:cNvSpPr>
          <p:nvPr/>
        </p:nvSpPr>
        <p:spPr bwMode="auto">
          <a:xfrm>
            <a:off x="1604963" y="3775075"/>
            <a:ext cx="3960812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Contoh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Usaha (W) = F • s cos θ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131" name="Striped Right Arrow 7"/>
          <p:cNvSpPr>
            <a:spLocks noChangeArrowheads="1"/>
          </p:cNvSpPr>
          <p:nvPr/>
        </p:nvSpPr>
        <p:spPr bwMode="auto">
          <a:xfrm rot="5400000">
            <a:off x="3238501" y="2441576"/>
            <a:ext cx="423862" cy="763587"/>
          </a:xfrm>
          <a:custGeom>
            <a:avLst/>
            <a:gdLst>
              <a:gd name="T0" fmla="*/ 4158773 w 21600"/>
              <a:gd name="T1" fmla="*/ 0 h 21600"/>
              <a:gd name="T2" fmla="*/ 0 w 21600"/>
              <a:gd name="T3" fmla="*/ 13496895 h 21600"/>
              <a:gd name="T4" fmla="*/ 4158773 w 21600"/>
              <a:gd name="T5" fmla="*/ 26993755 h 21600"/>
              <a:gd name="T6" fmla="*/ 8317546 w 21600"/>
              <a:gd name="T7" fmla="*/ 134968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108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Striped Right Arrow 7"/>
          <p:cNvSpPr>
            <a:spLocks noChangeArrowheads="1"/>
          </p:cNvSpPr>
          <p:nvPr/>
        </p:nvSpPr>
        <p:spPr bwMode="auto">
          <a:xfrm rot="5400000">
            <a:off x="8233569" y="2378869"/>
            <a:ext cx="423862" cy="762000"/>
          </a:xfrm>
          <a:custGeom>
            <a:avLst/>
            <a:gdLst>
              <a:gd name="T0" fmla="*/ 4158773 w 21600"/>
              <a:gd name="T1" fmla="*/ 0 h 21600"/>
              <a:gd name="T2" fmla="*/ 0 w 21600"/>
              <a:gd name="T3" fmla="*/ 13440833 h 21600"/>
              <a:gd name="T4" fmla="*/ 4158773 w 21600"/>
              <a:gd name="T5" fmla="*/ 26881667 h 21600"/>
              <a:gd name="T6" fmla="*/ 8317546 w 21600"/>
              <a:gd name="T7" fmla="*/ 134408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108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3" name="TextBox 12"/>
          <p:cNvSpPr>
            <a:spLocks noChangeArrowheads="1"/>
          </p:cNvSpPr>
          <p:nvPr/>
        </p:nvSpPr>
        <p:spPr bwMode="auto">
          <a:xfrm>
            <a:off x="1604963" y="5167314"/>
            <a:ext cx="3960812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Perkalian titik </a:t>
            </a:r>
            <a:r>
              <a:rPr lang="en-US" altLang="zh-CN" sz="1800">
                <a:solidFill>
                  <a:srgbClr val="FF0000"/>
                </a:solidFill>
              </a:rPr>
              <a:t>bersifat komutatif </a:t>
            </a:r>
            <a:r>
              <a:rPr lang="en-US" altLang="zh-CN" sz="1800">
                <a:solidFill>
                  <a:srgbClr val="000000"/>
                </a:solidFill>
              </a:rPr>
              <a:t>seperti halnya penjumlahan vektor dengan tanda (+) maupun (-). Jadi A.B = B.A.</a:t>
            </a:r>
            <a:endParaRPr lang="en-US" altLang="zh-CN" sz="1800"/>
          </a:p>
        </p:txBody>
      </p:sp>
      <p:sp>
        <p:nvSpPr>
          <p:cNvPr id="5134" name="TextBox 12"/>
          <p:cNvSpPr>
            <a:spLocks noChangeArrowheads="1"/>
          </p:cNvSpPr>
          <p:nvPr/>
        </p:nvSpPr>
        <p:spPr bwMode="auto">
          <a:xfrm>
            <a:off x="6632576" y="5167314"/>
            <a:ext cx="38639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Hasil kali silang antara kedua vektor tersebut selalu bernilai positif, sebab rentangnya adalah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0°&lt; θ &lt; 180°.</a:t>
            </a:r>
            <a:endParaRPr lang="en-US" altLang="zh-CN" sz="1800"/>
          </a:p>
        </p:txBody>
      </p:sp>
      <p:sp>
        <p:nvSpPr>
          <p:cNvPr id="5135" name="TextBox 12"/>
          <p:cNvSpPr>
            <a:spLocks noChangeArrowheads="1"/>
          </p:cNvSpPr>
          <p:nvPr/>
        </p:nvSpPr>
        <p:spPr bwMode="auto">
          <a:xfrm>
            <a:off x="6632576" y="3775075"/>
            <a:ext cx="3960813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Unicode MS" panose="020B0604020202020204" pitchFamily="34" charset="-128"/>
              </a:rPr>
              <a:t>Contoh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Momen gaya = r x F sin 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Gaya Lorentz = q </a:t>
            </a:r>
            <a:r>
              <a:rPr lang="en-US" altLang="zh-CN" sz="1800" b="1">
                <a:solidFill>
                  <a:srgbClr val="000000"/>
                </a:solidFill>
              </a:rPr>
              <a:t>v </a:t>
            </a:r>
            <a:r>
              <a:rPr lang="en-US" altLang="zh-CN" sz="1800">
                <a:solidFill>
                  <a:srgbClr val="000000"/>
                </a:solidFill>
              </a:rPr>
              <a:t>x </a:t>
            </a:r>
            <a:r>
              <a:rPr lang="en-US" altLang="zh-CN" sz="1800" b="1">
                <a:solidFill>
                  <a:srgbClr val="000000"/>
                </a:solidFill>
              </a:rPr>
              <a:t>B </a:t>
            </a:r>
            <a:r>
              <a:rPr lang="en-US" altLang="zh-CN" sz="1800">
                <a:solidFill>
                  <a:srgbClr val="000000"/>
                </a:solidFill>
              </a:rPr>
              <a:t>sin</a:t>
            </a:r>
            <a:r>
              <a:rPr lang="en-US" altLang="zh-CN" sz="1800" b="1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</a:rPr>
              <a:t>θ</a:t>
            </a:r>
            <a:endParaRPr lang="en-US" altLang="zh-CN" sz="1800"/>
          </a:p>
        </p:txBody>
      </p:sp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84514"/>
            <a:ext cx="41640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6" y="3108325"/>
            <a:ext cx="4684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ldLvl="0" autoUpdateAnimBg="0"/>
      <p:bldP spid="5129" grpId="0" bldLvl="0" autoUpdateAnimBg="0"/>
      <p:bldP spid="5130" grpId="0" bldLvl="0" animBg="1" autoUpdateAnimBg="0"/>
      <p:bldP spid="5131" grpId="0" animBg="1"/>
      <p:bldP spid="20492" grpId="0" animBg="1"/>
      <p:bldP spid="5133" grpId="0" bldLvl="0" autoUpdateAnimBg="0"/>
      <p:bldP spid="5134" grpId="0" bldLvl="0" autoUpdateAnimBg="0"/>
      <p:bldP spid="5135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876426" y="479425"/>
            <a:ext cx="3311525" cy="6477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Perkalian Titik (Dot)</a:t>
            </a:r>
            <a:endParaRPr lang="en-US" altLang="zh-CN" sz="1800"/>
          </a:p>
        </p:txBody>
      </p:sp>
      <p:sp>
        <p:nvSpPr>
          <p:cNvPr id="6147" name="TextBox 12"/>
          <p:cNvSpPr>
            <a:spLocks noChangeArrowheads="1"/>
          </p:cNvSpPr>
          <p:nvPr/>
        </p:nvSpPr>
        <p:spPr bwMode="auto">
          <a:xfrm>
            <a:off x="1876426" y="1660525"/>
            <a:ext cx="4106863" cy="914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Perkalian titik dua vektor satuan = 1, bila keduanya sejenis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(i • i = j • j = k • k = 1)</a:t>
            </a:r>
          </a:p>
        </p:txBody>
      </p:sp>
      <p:sp>
        <p:nvSpPr>
          <p:cNvPr id="6148" name="TextBox 12"/>
          <p:cNvSpPr>
            <a:spLocks noChangeArrowheads="1"/>
          </p:cNvSpPr>
          <p:nvPr/>
        </p:nvSpPr>
        <p:spPr bwMode="auto">
          <a:xfrm>
            <a:off x="2528888" y="2806700"/>
            <a:ext cx="3960812" cy="914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Perkalian titik dua vektor satuan = 0, bila keduanya tidak sejenis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(i • j = j • k = k • i = 0)</a:t>
            </a:r>
          </a:p>
        </p:txBody>
      </p:sp>
      <p:pic>
        <p:nvPicPr>
          <p:cNvPr id="21509" name="Picture 5"/>
          <p:cNvPicPr preferRelativeResize="0">
            <a:picLocks noGrp="1" noChangeAspect="1" noChangeArrowheads="1"/>
          </p:cNvPicPr>
          <p:nvPr>
            <p:ph idx="4294967295"/>
          </p:nvPr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175" y="4705351"/>
            <a:ext cx="5500688" cy="993775"/>
          </a:xfrm>
        </p:spPr>
      </p:pic>
      <p:sp>
        <p:nvSpPr>
          <p:cNvPr id="6150" name="AutoShape 6"/>
          <p:cNvSpPr>
            <a:spLocks noChangeArrowheads="1"/>
          </p:cNvSpPr>
          <p:nvPr/>
        </p:nvSpPr>
        <p:spPr bwMode="auto">
          <a:xfrm rot="5340000">
            <a:off x="7049295" y="3213895"/>
            <a:ext cx="1120775" cy="1433513"/>
          </a:xfrm>
          <a:custGeom>
            <a:avLst/>
            <a:gdLst>
              <a:gd name="T0" fmla="*/ 40724294 w 21600"/>
              <a:gd name="T1" fmla="*/ 0 h 21600"/>
              <a:gd name="T2" fmla="*/ 40724294 w 21600"/>
              <a:gd name="T3" fmla="*/ 53549807 h 21600"/>
              <a:gd name="T4" fmla="*/ 8715115 w 21600"/>
              <a:gd name="T5" fmla="*/ 95137015 h 21600"/>
              <a:gd name="T6" fmla="*/ 58154472 w 21600"/>
              <a:gd name="T7" fmla="*/ 2677490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3975101"/>
            <a:ext cx="24796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2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 autoUpdateAnimBg="0"/>
      <p:bldP spid="6148" grpId="0" bldLvl="0" animBg="1" autoUpdateAnimBg="0"/>
      <p:bldP spid="61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1809751" y="320675"/>
            <a:ext cx="3311525" cy="6477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Perkalian Silang (Cross)</a:t>
            </a:r>
            <a:endParaRPr lang="en-US" altLang="zh-CN" sz="1800"/>
          </a:p>
        </p:txBody>
      </p:sp>
      <p:sp>
        <p:nvSpPr>
          <p:cNvPr id="7171" name="TextBox 12"/>
          <p:cNvSpPr>
            <a:spLocks noChangeArrowheads="1"/>
          </p:cNvSpPr>
          <p:nvPr/>
        </p:nvSpPr>
        <p:spPr bwMode="auto">
          <a:xfrm>
            <a:off x="1787526" y="1443038"/>
            <a:ext cx="3927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Perkalian titik dua vektor satuan = 0, bila keduanya sejenis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(i x i = j x j = k x k = 0)</a:t>
            </a:r>
          </a:p>
        </p:txBody>
      </p:sp>
      <p:sp>
        <p:nvSpPr>
          <p:cNvPr id="7172" name="TextBox 12"/>
          <p:cNvSpPr>
            <a:spLocks noChangeArrowheads="1"/>
          </p:cNvSpPr>
          <p:nvPr/>
        </p:nvSpPr>
        <p:spPr bwMode="auto">
          <a:xfrm>
            <a:off x="1824038" y="2552701"/>
            <a:ext cx="38909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Perkalian titik dua vektor satuan bila keduanya tidak sejenis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i x j  = k     j x i  = - 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j x k = i	   k x j = -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k x i = j	   i x k = - j</a:t>
            </a:r>
            <a:endParaRPr lang="en-US" altLang="zh-CN" sz="1800"/>
          </a:p>
        </p:txBody>
      </p:sp>
      <p:pic>
        <p:nvPicPr>
          <p:cNvPr id="7173" name="Picture 5"/>
          <p:cNvPicPr preferRelativeResize="0"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7551" y="4078289"/>
            <a:ext cx="2703513" cy="2757487"/>
          </a:xfr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40"/>
          <a:stretch>
            <a:fillRect/>
          </a:stretch>
        </p:blipFill>
        <p:spPr bwMode="auto">
          <a:xfrm>
            <a:off x="6194425" y="1776413"/>
            <a:ext cx="274320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6" y="4016376"/>
            <a:ext cx="46847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4646614"/>
            <a:ext cx="5075238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utoUpdateAnimBg="0"/>
      <p:bldP spid="7172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Britannic Bold" panose="020B0903060703020204" pitchFamily="34" charset="0"/>
                <a:ea typeface="SimSun" panose="02010600030101010101" pitchFamily="2" charset="-122"/>
                <a:sym typeface="Britannic Bold" panose="020B0903060703020204" pitchFamily="34" charset="0"/>
              </a:rPr>
              <a:t>CONTOH SOAL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pic>
        <p:nvPicPr>
          <p:cNvPr id="23555" name="Picture 3"/>
          <p:cNvPicPr preferRelativeResize="0"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4538" y="1417638"/>
            <a:ext cx="8196262" cy="3409950"/>
          </a:xfrm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14538" y="2787650"/>
            <a:ext cx="8196262" cy="2241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D9B49-74BB-4C1B-BD7D-82261A4F829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Britannic Bold" panose="020B0903060703020204" pitchFamily="34" charset="0"/>
                <a:ea typeface="SimSun" panose="02010600030101010101" pitchFamily="2" charset="-122"/>
                <a:sym typeface="Britannic Bold" panose="020B0903060703020204" pitchFamily="34" charset="0"/>
              </a:rPr>
              <a:t>CONTOH SOAL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24580" name="Text Box 3"/>
          <p:cNvSpPr>
            <a:spLocks noChangeArrowheads="1"/>
          </p:cNvSpPr>
          <p:nvPr/>
        </p:nvSpPr>
        <p:spPr bwMode="auto">
          <a:xfrm>
            <a:off x="2325689" y="1670050"/>
            <a:ext cx="76787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1.	Jika A = 3i + j - 2k dan B = -2i + 5j - k, maka A • B sama dengan?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2.	Jika A = 3i - j + 2k dan B = 2i + 3j - k, maka A x B sama dengan?</a:t>
            </a:r>
            <a:endParaRPr lang="en-US" altLang="zh-CN" sz="180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5091114" y="3246439"/>
            <a:ext cx="214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1 dan </a:t>
            </a:r>
            <a:r>
              <a:rPr lang="en-US" sz="1800" b="1">
                <a:solidFill>
                  <a:srgbClr val="FF0000"/>
                </a:solidFill>
              </a:rPr>
              <a:t>-5i + 7j +11k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>
                <a:latin typeface="Britannic Bold" panose="020B0903060703020204" pitchFamily="34" charset="0"/>
              </a:rPr>
              <a:t>POST TEST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559861"/>
            <a:ext cx="7256928" cy="2810434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</a:rPr>
              <a:t>Apabila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diketahui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</a:t>
            </a:r>
            <a:r>
              <a:rPr lang="en-US" altLang="en-US" sz="2400" dirty="0" err="1">
                <a:solidFill>
                  <a:srgbClr val="000000"/>
                </a:solidFill>
              </a:rPr>
              <a:t>k</a:t>
            </a:r>
            <a:r>
              <a:rPr lang="en-US" sz="2400" dirty="0" err="1">
                <a:solidFill>
                  <a:srgbClr val="000000"/>
                </a:solidFill>
              </a:rPr>
              <a:t>tor</a:t>
            </a:r>
            <a:r>
              <a:rPr lang="en-US" sz="2400" dirty="0">
                <a:solidFill>
                  <a:srgbClr val="000000"/>
                </a:solidFill>
              </a:rPr>
              <a:t> A = -2i + j -3k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B = 5i + 2j – k. </a:t>
            </a:r>
            <a:r>
              <a:rPr lang="en-US" sz="2400" dirty="0" err="1">
                <a:solidFill>
                  <a:srgbClr val="000000"/>
                </a:solidFill>
              </a:rPr>
              <a:t>Hitunglah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</a:t>
            </a:r>
            <a:r>
              <a:rPr lang="en-US" sz="2400" b="1" dirty="0">
                <a:solidFill>
                  <a:srgbClr val="000000"/>
                </a:solidFill>
              </a:rPr>
              <a:t>.(A</a:t>
            </a:r>
            <a:r>
              <a:rPr lang="en-US" altLang="en-US" sz="2400" dirty="0">
                <a:solidFill>
                  <a:srgbClr val="000000"/>
                </a:solidFill>
              </a:rPr>
              <a:t> • </a:t>
            </a:r>
            <a:r>
              <a:rPr lang="en-US" sz="2400" b="1" dirty="0">
                <a:solidFill>
                  <a:srgbClr val="000000"/>
                </a:solidFill>
              </a:rPr>
              <a:t>B)</a:t>
            </a:r>
            <a:r>
              <a:rPr lang="en-US" sz="2400" dirty="0">
                <a:solidFill>
                  <a:srgbClr val="000000"/>
                </a:solidFill>
              </a:rPr>
              <a:t> ; b. </a:t>
            </a:r>
            <a:r>
              <a:rPr lang="en-US" sz="2400" b="1" dirty="0">
                <a:solidFill>
                  <a:srgbClr val="000000"/>
                </a:solidFill>
              </a:rPr>
              <a:t>((A+B)</a:t>
            </a:r>
            <a:r>
              <a:rPr lang="en-US" altLang="en-US" sz="2400" dirty="0">
                <a:solidFill>
                  <a:srgbClr val="000000"/>
                </a:solidFill>
              </a:rPr>
              <a:t> •</a:t>
            </a:r>
            <a:r>
              <a:rPr lang="id-ID" alt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A</a:t>
            </a:r>
            <a:r>
              <a:rPr lang="id-ID" altLang="en-US" sz="2400" b="1" dirty="0" smtClean="0">
                <a:solidFill>
                  <a:srgbClr val="000000"/>
                </a:solidFill>
              </a:rPr>
              <a:t>-</a:t>
            </a:r>
            <a:r>
              <a:rPr lang="en-US" sz="2400" b="1" dirty="0">
                <a:solidFill>
                  <a:srgbClr val="000000"/>
                </a:solidFill>
              </a:rPr>
              <a:t>B))</a:t>
            </a:r>
            <a:r>
              <a:rPr lang="en-US" sz="2400" dirty="0">
                <a:solidFill>
                  <a:srgbClr val="000000"/>
                </a:solidFill>
              </a:rPr>
              <a:t> ; c. 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en-US" sz="2400" b="1" dirty="0" err="1">
                <a:solidFill>
                  <a:srgbClr val="000000"/>
                </a:solidFill>
              </a:rPr>
              <a:t>AxB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marL="514350" indent="-514350">
              <a:buFontTx/>
              <a:buAutoNum type="arabicPeriod"/>
            </a:pPr>
            <a:endParaRPr lang="id-ID" sz="2400" dirty="0"/>
          </a:p>
          <a:p>
            <a:pPr marL="514350" indent="-514350">
              <a:buFontTx/>
              <a:buAutoNum type="arabicPeriod"/>
            </a:pP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sudut</a:t>
            </a:r>
            <a:r>
              <a:rPr lang="en-US" sz="2400" i="1" dirty="0"/>
              <a:t> </a:t>
            </a:r>
            <a:r>
              <a:rPr lang="en-US" sz="2400" dirty="0"/>
              <a:t>γ</a:t>
            </a:r>
            <a:r>
              <a:rPr lang="id-ID" sz="2400" dirty="0"/>
              <a:t> (60°). Bila nilai gaya </a:t>
            </a:r>
            <a:r>
              <a:rPr lang="en-US" sz="2400" b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id-ID" sz="2400" dirty="0"/>
              <a:t>= 10 N dan gaya </a:t>
            </a:r>
            <a:r>
              <a:rPr lang="en-US" sz="2400" b="1" dirty="0"/>
              <a:t>F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id-ID" sz="2400" dirty="0"/>
              <a:t>= 6 N maka nilai resultannya sebesar?</a:t>
            </a:r>
          </a:p>
          <a:p>
            <a:pPr marL="514350" indent="-514350">
              <a:buFontTx/>
              <a:buAutoNum type="arabicPeriod"/>
            </a:pPr>
            <a:endParaRPr lang="id-ID" sz="24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4794"/>
          <a:stretch>
            <a:fillRect/>
          </a:stretch>
        </p:blipFill>
        <p:spPr bwMode="auto">
          <a:xfrm>
            <a:off x="7707313" y="3716338"/>
            <a:ext cx="27813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967973" y="1321361"/>
            <a:ext cx="6180138" cy="1905933"/>
          </a:xfrm>
        </p:spPr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 err="1"/>
              <a:t>Gambar</a:t>
            </a:r>
            <a:r>
              <a:rPr lang="en-US" sz="2400" dirty="0"/>
              <a:t>. </a:t>
            </a:r>
            <a:r>
              <a:rPr lang="en-US" sz="2400" dirty="0" err="1"/>
              <a:t>Tentukan</a:t>
            </a:r>
            <a:r>
              <a:rPr lang="en-US" sz="2400" i="1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resultan</a:t>
            </a:r>
            <a:r>
              <a:rPr lang="en-US" sz="2400" dirty="0"/>
              <a:t> </a:t>
            </a:r>
            <a:r>
              <a:rPr lang="en-US" sz="2400" dirty="0" err="1"/>
              <a:t>gaya-gaya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id-ID" sz="2400" dirty="0"/>
              <a:t> serta tentukan arah resultan terhadap sumbu-x </a:t>
            </a:r>
            <a:r>
              <a:rPr lang="en-US" sz="2400" dirty="0" smtClean="0"/>
              <a:t>!</a:t>
            </a:r>
            <a:endParaRPr lang="id-ID" sz="2400" dirty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9"/>
          <a:stretch>
            <a:fillRect/>
          </a:stretch>
        </p:blipFill>
        <p:spPr bwMode="auto">
          <a:xfrm>
            <a:off x="520048" y="161552"/>
            <a:ext cx="2447925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21486" y="3816305"/>
            <a:ext cx="618013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 30 km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timur</a:t>
            </a:r>
            <a:r>
              <a:rPr lang="en-US" sz="2400" dirty="0" smtClean="0"/>
              <a:t>. </a:t>
            </a:r>
            <a:r>
              <a:rPr lang="en-US" sz="2400" dirty="0" err="1" smtClean="0"/>
              <a:t>Sesampainya</a:t>
            </a:r>
            <a:r>
              <a:rPr lang="en-US" sz="2400" dirty="0" smtClean="0"/>
              <a:t> di </a:t>
            </a:r>
            <a:r>
              <a:rPr lang="en-US" sz="2400" dirty="0" err="1" smtClean="0"/>
              <a:t>persimpangan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membelok</a:t>
            </a:r>
            <a:r>
              <a:rPr lang="en-US" sz="2400" dirty="0" smtClean="0"/>
              <a:t> 40 km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utara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 </a:t>
            </a:r>
            <a:r>
              <a:rPr lang="en-US" sz="2400" dirty="0" err="1" smtClean="0"/>
              <a:t>Tentukanlah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resultan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457200" indent="-457200">
              <a:buFont typeface="Arial" panose="020B0604020202020204" pitchFamily="34" charset="0"/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5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389" y="188913"/>
            <a:ext cx="6408737" cy="836612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algn="l" eaLnBrk="1" hangingPunct="1">
              <a:defRPr/>
            </a:pPr>
            <a:r>
              <a:rPr lang="id-ID" dirty="0" smtClean="0">
                <a:latin typeface="Arial Black" pitchFamily="34" charset="0"/>
              </a:rPr>
              <a:t>VEKTOR</a:t>
            </a:r>
            <a:endParaRPr lang="id-ID" dirty="0">
              <a:latin typeface="Arial Black" pitchFamily="34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2063751" y="1052513"/>
            <a:ext cx="576263" cy="8636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>
              <a:solidFill>
                <a:schemeClr val="tx1"/>
              </a:solidFill>
            </a:endParaRP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640014" y="1485900"/>
            <a:ext cx="3311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800"/>
              <a:t>Vektor merupakan </a:t>
            </a:r>
            <a:r>
              <a:rPr lang="id-ID" sz="1800">
                <a:solidFill>
                  <a:srgbClr val="FF0000"/>
                </a:solidFill>
              </a:rPr>
              <a:t>besaran fisika</a:t>
            </a:r>
            <a:r>
              <a:rPr lang="id-ID" sz="1800"/>
              <a:t> yang memiliki nilai dan arah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5614" y="2887663"/>
            <a:ext cx="4391025" cy="8001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2800" dirty="0"/>
              <a:t>SKALAR</a:t>
            </a:r>
            <a:r>
              <a:rPr lang="id-ID" dirty="0"/>
              <a:t> merupakan </a:t>
            </a:r>
            <a:r>
              <a:rPr lang="id-ID" dirty="0">
                <a:solidFill>
                  <a:srgbClr val="FF0000"/>
                </a:solidFill>
              </a:rPr>
              <a:t>besaran fisika </a:t>
            </a:r>
            <a:r>
              <a:rPr lang="id-ID" dirty="0"/>
              <a:t>yang hanya memiliki nilai 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1847850" y="25019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800"/>
              <a:t>Sedangkan...</a:t>
            </a:r>
          </a:p>
        </p:txBody>
      </p:sp>
      <p:sp>
        <p:nvSpPr>
          <p:cNvPr id="9" name="Oval 8"/>
          <p:cNvSpPr/>
          <p:nvPr/>
        </p:nvSpPr>
        <p:spPr>
          <a:xfrm>
            <a:off x="4440238" y="1362075"/>
            <a:ext cx="1511300" cy="5540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4079876" y="2946400"/>
            <a:ext cx="1368425" cy="5540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34076" y="1698626"/>
            <a:ext cx="1674813" cy="124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19738" y="3165475"/>
            <a:ext cx="2089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189" y="1362075"/>
            <a:ext cx="1512887" cy="5540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sp>
        <p:nvSpPr>
          <p:cNvPr id="5132" name="TextBox 16"/>
          <p:cNvSpPr txBox="1">
            <a:spLocks noChangeArrowheads="1"/>
          </p:cNvSpPr>
          <p:nvPr/>
        </p:nvSpPr>
        <p:spPr bwMode="auto">
          <a:xfrm>
            <a:off x="7854951" y="2162175"/>
            <a:ext cx="1044575" cy="1570038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d-ID" sz="9600">
                <a:solidFill>
                  <a:srgbClr val="FF0000"/>
                </a:solidFill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725613" y="4806951"/>
            <a:ext cx="42084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Massa sebuah bola sepak adalah 450 g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Tinggi badan andi 170 cm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Suhu kamar saat ini 25 derajat celcius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Kuat arus listrik sebesar 12 Ampere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084888" y="4806950"/>
            <a:ext cx="458311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Adi berjalan 100 m ke arah timur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Mendorong meja dengan gaya 100 N ke arah barat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id-ID" sz="1800"/>
              <a:t>Rossi mengendari sepeda motor dengan kecepatan 200 km/jam ke arah selatan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4000" y="4293096"/>
            <a:ext cx="9144000" cy="418356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id-ID" dirty="0">
                <a:solidFill>
                  <a:schemeClr val="tx1"/>
                </a:solidFill>
                <a:latin typeface="Arial Black" pitchFamily="34" charset="0"/>
              </a:rPr>
              <a:t>Contoh Besaran </a:t>
            </a:r>
          </a:p>
        </p:txBody>
      </p:sp>
    </p:spTree>
    <p:extLst>
      <p:ext uri="{BB962C8B-B14F-4D97-AF65-F5344CB8AC3E}">
        <p14:creationId xmlns:p14="http://schemas.microsoft.com/office/powerpoint/2010/main" val="637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19288" y="188913"/>
            <a:ext cx="8229600" cy="849312"/>
          </a:xfrm>
        </p:spPr>
        <p:txBody>
          <a:bodyPr/>
          <a:lstStyle/>
          <a:p>
            <a:pPr eaLnBrk="1" hangingPunct="1"/>
            <a:r>
              <a:rPr lang="id-ID" sz="4000">
                <a:latin typeface="Arial Black" panose="020B0A04020102020204" pitchFamily="34" charset="0"/>
              </a:rPr>
              <a:t>Besaran Fisika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288" y="1557338"/>
            <a:ext cx="33131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id-ID" dirty="0">
                <a:solidFill>
                  <a:schemeClr val="tx1"/>
                </a:solidFill>
                <a:latin typeface="Arial Black" pitchFamily="34" charset="0"/>
              </a:rPr>
              <a:t>Besaran Pokok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8338" y="1565275"/>
            <a:ext cx="33131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id-ID" dirty="0">
                <a:solidFill>
                  <a:schemeClr val="tx1"/>
                </a:solidFill>
                <a:latin typeface="Arial Black" pitchFamily="34" charset="0"/>
              </a:rPr>
              <a:t>Besaran Turunan</a:t>
            </a:r>
          </a:p>
        </p:txBody>
      </p:sp>
      <p:sp>
        <p:nvSpPr>
          <p:cNvPr id="8" name="Striped Right Arrow 7"/>
          <p:cNvSpPr/>
          <p:nvPr/>
        </p:nvSpPr>
        <p:spPr>
          <a:xfrm rot="5400000">
            <a:off x="3240882" y="2978945"/>
            <a:ext cx="425450" cy="763587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sp>
        <p:nvSpPr>
          <p:cNvPr id="9" name="Striped Right Arrow 8"/>
          <p:cNvSpPr/>
          <p:nvPr/>
        </p:nvSpPr>
        <p:spPr>
          <a:xfrm rot="5400000">
            <a:off x="8462963" y="2246313"/>
            <a:ext cx="423863" cy="763588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631950" y="3933826"/>
            <a:ext cx="2203450" cy="208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Jumlah Zat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Intensitas Cahaya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Waktu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Arus Listrik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Suhu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Massa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latin typeface="Arial Black" pitchFamily="34" charset="0"/>
              </a:rPr>
              <a:t>Panjang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5413" y="3933826"/>
            <a:ext cx="1655762" cy="208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Mole (mol)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Candela (Cd)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Sekon (s)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Ampere (A)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Kelvin (K)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Kilogram (Kg)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rgbClr val="C00000"/>
                </a:solidFill>
                <a:cs typeface="Arial" pitchFamily="34" charset="0"/>
              </a:rPr>
              <a:t>Kilometer (km)</a:t>
            </a:r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0136" y="2996952"/>
            <a:ext cx="2808878" cy="3526686"/>
          </a:xfrm>
          <a:prstGeom prst="rect">
            <a:avLst/>
          </a:prstGeom>
          <a:blipFill rotWithShape="0">
            <a:blip r:embed="rId3"/>
            <a:stretch>
              <a:fillRect t="-310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178" name="TextBox 12"/>
          <p:cNvSpPr txBox="1">
            <a:spLocks noChangeArrowheads="1"/>
          </p:cNvSpPr>
          <p:nvPr/>
        </p:nvSpPr>
        <p:spPr bwMode="auto">
          <a:xfrm>
            <a:off x="1847851" y="2212976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/>
              <a:t>Besaran yang satuannya telah ditetapkan terlebih dulu dan tidak tergantung pada satuan besaran lain</a:t>
            </a:r>
          </a:p>
        </p:txBody>
      </p:sp>
      <p:sp>
        <p:nvSpPr>
          <p:cNvPr id="7179" name="TextBox 13"/>
          <p:cNvSpPr txBox="1">
            <a:spLocks noChangeArrowheads="1"/>
          </p:cNvSpPr>
          <p:nvPr/>
        </p:nvSpPr>
        <p:spPr bwMode="auto">
          <a:xfrm>
            <a:off x="1538288" y="3573463"/>
            <a:ext cx="203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>
                <a:solidFill>
                  <a:srgbClr val="FF0000"/>
                </a:solidFill>
                <a:latin typeface="Arial Black" panose="020B0A04020102020204" pitchFamily="34" charset="0"/>
              </a:rPr>
              <a:t>Besaran</a:t>
            </a:r>
            <a:r>
              <a:rPr lang="id-ID" sz="1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80" name="TextBox 14"/>
          <p:cNvSpPr txBox="1">
            <a:spLocks noChangeArrowheads="1"/>
          </p:cNvSpPr>
          <p:nvPr/>
        </p:nvSpPr>
        <p:spPr bwMode="auto">
          <a:xfrm>
            <a:off x="3863975" y="3563939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>
                <a:solidFill>
                  <a:srgbClr val="00B050"/>
                </a:solidFill>
                <a:latin typeface="Arial Black" panose="020B0A04020102020204" pitchFamily="34" charset="0"/>
              </a:rPr>
              <a:t>Satuan</a:t>
            </a:r>
            <a:r>
              <a:rPr lang="id-ID" sz="180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64201" y="3954463"/>
            <a:ext cx="792163" cy="208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[N]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[J]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[T]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[I]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[Ɵ]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[M]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tx1"/>
                </a:solidFill>
                <a:cs typeface="Arial" pitchFamily="34" charset="0"/>
              </a:rPr>
              <a:t>[L]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9738" y="3619500"/>
            <a:ext cx="13065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16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Dimensi</a:t>
            </a:r>
          </a:p>
        </p:txBody>
      </p:sp>
    </p:spTree>
    <p:extLst>
      <p:ext uri="{BB962C8B-B14F-4D97-AF65-F5344CB8AC3E}">
        <p14:creationId xmlns:p14="http://schemas.microsoft.com/office/powerpoint/2010/main" val="11806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Arc 1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406790"/>
            </a:avLst>
          </a:prstGeom>
          <a:ln>
            <a:solidFill>
              <a:srgbClr val="7D7D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315476" y="1279566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/>
              <a:t>PENJUMLAHAN &amp; PENGURANGAN VEKTOR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805335" y="2557483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/>
              <a:t>MENGURAI VEKTOR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805335" y="3835400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/>
              <a:t>PERKALIAN VEKTOR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370894" y="5113317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KOMPONEN VEKTOR </a:t>
            </a:r>
            <a:r>
              <a:rPr lang="en-US" sz="2800" dirty="0" err="1"/>
              <a:t>dan</a:t>
            </a:r>
            <a:r>
              <a:rPr lang="en-US" sz="2800" dirty="0"/>
              <a:t> VEKTOR SATUAN</a:t>
            </a:r>
          </a:p>
        </p:txBody>
      </p:sp>
      <p:sp>
        <p:nvSpPr>
          <p:cNvPr id="7" name="Oval 6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rgbClr val="D7D7D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4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03389" y="188913"/>
            <a:ext cx="6408737" cy="836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id-ID" dirty="0">
                <a:latin typeface="Arial Black" panose="020B0A04020102020204" pitchFamily="34" charset="0"/>
              </a:rPr>
              <a:t>VEKTOR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3357563"/>
            <a:ext cx="34655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063750" y="1716089"/>
            <a:ext cx="2808288" cy="776287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55913" y="163988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800" b="1">
                <a:solidFill>
                  <a:srgbClr val="FFC000"/>
                </a:solidFill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5913" y="1716089"/>
            <a:ext cx="381000" cy="1587"/>
          </a:xfrm>
          <a:prstGeom prst="straightConnector1">
            <a:avLst/>
          </a:prstGeom>
          <a:ln w="158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12"/>
          <p:cNvSpPr txBox="1">
            <a:spLocks noChangeArrowheads="1"/>
          </p:cNvSpPr>
          <p:nvPr/>
        </p:nvSpPr>
        <p:spPr bwMode="auto">
          <a:xfrm>
            <a:off x="1808164" y="2492376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/>
              <a:t>Pangkal vektor</a:t>
            </a:r>
          </a:p>
        </p:txBody>
      </p:sp>
      <p:sp>
        <p:nvSpPr>
          <p:cNvPr id="9224" name="TextBox 13"/>
          <p:cNvSpPr txBox="1">
            <a:spLocks noChangeArrowheads="1"/>
          </p:cNvSpPr>
          <p:nvPr/>
        </p:nvSpPr>
        <p:spPr bwMode="auto">
          <a:xfrm>
            <a:off x="4230688" y="1968501"/>
            <a:ext cx="1223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/>
              <a:t>Arah Vektor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51538" y="150812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800" b="1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51538" y="1584325"/>
            <a:ext cx="3810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51538" y="211296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800" b="1">
                <a:solidFill>
                  <a:srgbClr val="C00000"/>
                </a:solidFill>
              </a:rPr>
              <a:t>Ậ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924801" y="1538288"/>
            <a:ext cx="646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800" b="1">
                <a:solidFill>
                  <a:srgbClr val="C00000"/>
                </a:solidFill>
              </a:rPr>
              <a:t>|A|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112125" y="1614489"/>
            <a:ext cx="381000" cy="1587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TextBox 23"/>
          <p:cNvSpPr txBox="1">
            <a:spLocks noChangeArrowheads="1"/>
          </p:cNvSpPr>
          <p:nvPr/>
        </p:nvSpPr>
        <p:spPr bwMode="auto">
          <a:xfrm>
            <a:off x="6467476" y="1630364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>
                <a:cs typeface="Arial" panose="020B0604020202020204" pitchFamily="34" charset="0"/>
              </a:rPr>
              <a:t>= Vektor</a:t>
            </a:r>
          </a:p>
        </p:txBody>
      </p:sp>
      <p:sp>
        <p:nvSpPr>
          <p:cNvPr id="9231" name="TextBox 24"/>
          <p:cNvSpPr txBox="1">
            <a:spLocks noChangeArrowheads="1"/>
          </p:cNvSpPr>
          <p:nvPr/>
        </p:nvSpPr>
        <p:spPr bwMode="auto">
          <a:xfrm>
            <a:off x="6467475" y="2206625"/>
            <a:ext cx="202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>
                <a:cs typeface="Arial" panose="020B0604020202020204" pitchFamily="34" charset="0"/>
              </a:rPr>
              <a:t>= Vektor Satuan</a:t>
            </a:r>
          </a:p>
        </p:txBody>
      </p:sp>
      <p:sp>
        <p:nvSpPr>
          <p:cNvPr id="9232" name="TextBox 25"/>
          <p:cNvSpPr txBox="1">
            <a:spLocks noChangeArrowheads="1"/>
          </p:cNvSpPr>
          <p:nvPr/>
        </p:nvSpPr>
        <p:spPr bwMode="auto">
          <a:xfrm>
            <a:off x="8667751" y="1643064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1600">
                <a:cs typeface="Arial" panose="020B0604020202020204" pitchFamily="34" charset="0"/>
              </a:rPr>
              <a:t>= Besar Vektor</a:t>
            </a:r>
          </a:p>
        </p:txBody>
      </p:sp>
      <p:pic>
        <p:nvPicPr>
          <p:cNvPr id="9233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3278189"/>
            <a:ext cx="401161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5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8350" y="287338"/>
            <a:ext cx="8229600" cy="8382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sz="3200" dirty="0">
                <a:latin typeface="Berlin Sans FB Demi" pitchFamily="34" charset="0"/>
              </a:rPr>
              <a:t>Menjumlahkan Vektor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2590800"/>
            <a:ext cx="36576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1905001"/>
            <a:ext cx="441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3600">
                <a:solidFill>
                  <a:srgbClr val="0070C0"/>
                </a:solidFill>
              </a:rPr>
              <a:t>a</a:t>
            </a:r>
            <a:endParaRPr lang="id-ID" sz="180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2057400"/>
            <a:ext cx="381000" cy="158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48200" y="3352800"/>
            <a:ext cx="18288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57800" y="2743201"/>
            <a:ext cx="441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3600">
                <a:solidFill>
                  <a:srgbClr val="0070C0"/>
                </a:solidFill>
              </a:rPr>
              <a:t>b</a:t>
            </a:r>
            <a:endParaRPr lang="id-ID" sz="180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2819400"/>
            <a:ext cx="381000" cy="158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3886200"/>
            <a:ext cx="36576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77000" y="3886200"/>
            <a:ext cx="18288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19400" y="4876800"/>
            <a:ext cx="5486400" cy="158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4191001"/>
            <a:ext cx="2339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3600">
                <a:solidFill>
                  <a:srgbClr val="0070C0"/>
                </a:solidFill>
              </a:rPr>
              <a:t>R = a  +  b</a:t>
            </a:r>
            <a:endParaRPr lang="id-ID" sz="180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4267200"/>
            <a:ext cx="381000" cy="158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4267200"/>
            <a:ext cx="381000" cy="158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4267200"/>
            <a:ext cx="381000" cy="158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TextBox 17"/>
          <p:cNvSpPr txBox="1">
            <a:spLocks noChangeArrowheads="1"/>
          </p:cNvSpPr>
          <p:nvPr/>
        </p:nvSpPr>
        <p:spPr bwMode="auto">
          <a:xfrm>
            <a:off x="1847850" y="1295401"/>
            <a:ext cx="3305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/>
              <a:t>1. Vektor Segaris</a:t>
            </a:r>
          </a:p>
        </p:txBody>
      </p:sp>
    </p:spTree>
    <p:extLst>
      <p:ext uri="{BB962C8B-B14F-4D97-AF65-F5344CB8AC3E}">
        <p14:creationId xmlns:p14="http://schemas.microsoft.com/office/powerpoint/2010/main" val="39503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8350" y="287338"/>
            <a:ext cx="8229600" cy="8382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sz="3200" dirty="0">
                <a:latin typeface="Berlin Sans FB Demi" pitchFamily="34" charset="0"/>
              </a:rPr>
              <a:t>Menjumlahkan Vektor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847850" y="1295401"/>
            <a:ext cx="4831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/>
              <a:t>2. Cara Poligon / Segitiga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800" y="3352800"/>
            <a:ext cx="1981200" cy="9144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9400" y="3200401"/>
            <a:ext cx="4127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335280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80363" y="2625725"/>
            <a:ext cx="18288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4425" y="2233613"/>
            <a:ext cx="42703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84425" y="2309814"/>
            <a:ext cx="38100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19800" y="2590800"/>
            <a:ext cx="3810000" cy="915988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2800" y="3276601"/>
            <a:ext cx="1981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= a  +  b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04075" y="3414714"/>
            <a:ext cx="38100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86800" y="342900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48600" y="342900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/>
          <p:cNvSpPr/>
          <p:nvPr/>
        </p:nvSpPr>
        <p:spPr>
          <a:xfrm>
            <a:off x="5016500" y="2514600"/>
            <a:ext cx="990600" cy="914400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2590800"/>
            <a:ext cx="1981200" cy="9144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74825" y="2995614"/>
            <a:ext cx="1828800" cy="158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1404144" y="5388769"/>
            <a:ext cx="1370012" cy="685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31" name="Group 33"/>
          <p:cNvGrpSpPr>
            <a:grpSpLocks/>
          </p:cNvGrpSpPr>
          <p:nvPr/>
        </p:nvGrpSpPr>
        <p:grpSpPr bwMode="auto">
          <a:xfrm>
            <a:off x="2590800" y="5334001"/>
            <a:ext cx="427038" cy="646113"/>
            <a:chOff x="1371600" y="2133600"/>
            <a:chExt cx="426720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371600" y="2133600"/>
              <a:ext cx="4267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id-ID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</a:t>
              </a:r>
              <a:endParaRPr lang="id-ID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71600" y="2209826"/>
              <a:ext cx="380716" cy="158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2590800" y="5757863"/>
            <a:ext cx="1981200" cy="9144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0151" y="5375276"/>
            <a:ext cx="4111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740150" y="5451475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211094" y="5218907"/>
            <a:ext cx="1370013" cy="685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39000" y="5334000"/>
            <a:ext cx="1981200" cy="9144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53200" y="4878388"/>
            <a:ext cx="2667000" cy="455612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801" y="4419601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= b  + a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62800" y="449580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848600" y="449580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45525" y="4578350"/>
            <a:ext cx="381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iped Right Arrow 34"/>
          <p:cNvSpPr/>
          <p:nvPr/>
        </p:nvSpPr>
        <p:spPr>
          <a:xfrm>
            <a:off x="5016500" y="4794250"/>
            <a:ext cx="990600" cy="914400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31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857625" y="4622801"/>
            <a:ext cx="2057400" cy="60801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781425" y="2563813"/>
            <a:ext cx="2133600" cy="19812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57625" y="3021014"/>
            <a:ext cx="3962400" cy="1601787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62625" y="2487613"/>
            <a:ext cx="2133600" cy="531812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800725" y="3211513"/>
            <a:ext cx="2133600" cy="1905000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467225" y="5078415"/>
            <a:ext cx="498855" cy="769441"/>
            <a:chOff x="1371600" y="2133600"/>
            <a:chExt cx="499072" cy="768945"/>
          </a:xfrm>
        </p:grpSpPr>
        <p:sp>
          <p:nvSpPr>
            <p:cNvPr id="14350" name="TextBox 11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499072" cy="768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sz="4400">
                  <a:solidFill>
                    <a:srgbClr val="FF0000"/>
                  </a:solidFill>
                </a:rPr>
                <a:t>b</a:t>
              </a:r>
              <a:endParaRPr lang="id-ID" sz="180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71600" y="2209751"/>
              <a:ext cx="381166" cy="158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238627" y="3097215"/>
            <a:ext cx="498855" cy="769441"/>
            <a:chOff x="1371600" y="2133600"/>
            <a:chExt cx="498812" cy="768945"/>
          </a:xfrm>
        </p:grpSpPr>
        <p:sp>
          <p:nvSpPr>
            <p:cNvPr id="14348" name="TextBox 14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498812" cy="768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sz="4400">
                  <a:solidFill>
                    <a:srgbClr val="FFC000"/>
                  </a:solidFill>
                </a:rPr>
                <a:t>a</a:t>
              </a:r>
              <a:endParaRPr lang="id-ID" sz="1800">
                <a:solidFill>
                  <a:srgbClr val="FFC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71600" y="2209751"/>
              <a:ext cx="380967" cy="1586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-1331426">
            <a:off x="5221158" y="3268019"/>
            <a:ext cx="1635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b="1"/>
              <a:t>R = a  +  b</a:t>
            </a:r>
            <a:endParaRPr lang="id-ID" sz="1800" b="1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038350" y="287338"/>
            <a:ext cx="8229600" cy="8382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sz="3200" dirty="0">
                <a:latin typeface="Berlin Sans FB Demi" pitchFamily="34" charset="0"/>
              </a:rPr>
              <a:t>Menjumlahkan Vektor</a:t>
            </a:r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1847851" y="1295401"/>
            <a:ext cx="41921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/>
              <a:t>3. Cara Jajar Genjang</a:t>
            </a:r>
          </a:p>
        </p:txBody>
      </p:sp>
    </p:spTree>
    <p:extLst>
      <p:ext uri="{BB962C8B-B14F-4D97-AF65-F5344CB8AC3E}">
        <p14:creationId xmlns:p14="http://schemas.microsoft.com/office/powerpoint/2010/main" val="286831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smtClean="0">
                <a:latin typeface="Berlin Sans FB Demi" panose="020E0802020502020306" pitchFamily="34" charset="0"/>
              </a:rPr>
              <a:t>Metode Analisis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87750" y="2057400"/>
            <a:ext cx="2209800" cy="205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87750" y="4114800"/>
            <a:ext cx="2819400" cy="3048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7550" y="2057400"/>
            <a:ext cx="2819400" cy="3048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7150" y="2286000"/>
            <a:ext cx="2209800" cy="205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7750" y="2362200"/>
            <a:ext cx="4876800" cy="1752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587750" y="3649663"/>
            <a:ext cx="914400" cy="1143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id-ID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08438" y="36099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/>
              <a:t>Ɵ</a:t>
            </a:r>
            <a:endParaRPr lang="id-ID" sz="18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68750" y="2743201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b="1"/>
              <a:t>a</a:t>
            </a:r>
            <a:endParaRPr lang="id-ID" sz="18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98950" y="4343401"/>
            <a:ext cx="434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b="1"/>
              <a:t>b</a:t>
            </a:r>
            <a:endParaRPr lang="id-ID" sz="1800" b="1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086225" y="5154614"/>
            <a:ext cx="3886200" cy="942975"/>
            <a:chOff x="2133600" y="4953000"/>
            <a:chExt cx="3886200" cy="942975"/>
          </a:xfrm>
        </p:grpSpPr>
        <p:graphicFrame>
          <p:nvGraphicFramePr>
            <p:cNvPr id="15373" name="Object 3"/>
            <p:cNvGraphicFramePr>
              <a:graphicFrameLocks noChangeAspect="1"/>
            </p:cNvGraphicFramePr>
            <p:nvPr/>
          </p:nvGraphicFramePr>
          <p:xfrm>
            <a:off x="2895600" y="4953000"/>
            <a:ext cx="3124200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4" imgW="622177" imgH="123203" progId="Equation.3">
                    <p:embed/>
                  </p:oleObj>
                </mc:Choice>
                <mc:Fallback>
                  <p:oleObj name="Equation" r:id="rId4" imgW="622177" imgH="1232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953000"/>
                          <a:ext cx="3124200" cy="9429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Rectangle 5"/>
            <p:cNvSpPr>
              <a:spLocks noChangeArrowheads="1"/>
            </p:cNvSpPr>
            <p:nvPr/>
          </p:nvSpPr>
          <p:spPr bwMode="auto">
            <a:xfrm>
              <a:off x="3200400" y="5257800"/>
              <a:ext cx="2667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d-ID" sz="2400" b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id-ID" sz="2400" baseline="3000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 </a:t>
              </a:r>
              <a:r>
                <a:rPr lang="id-ID" sz="240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+ </a:t>
              </a:r>
              <a:r>
                <a:rPr lang="id-ID" sz="2400" b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</a:t>
              </a:r>
              <a:r>
                <a:rPr lang="id-ID" sz="2400" baseline="3000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id-ID" sz="240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+ 2</a:t>
              </a:r>
              <a:r>
                <a:rPr lang="id-ID" sz="2400" b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ab</a:t>
              </a:r>
              <a:r>
                <a:rPr lang="id-ID" sz="240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.cos </a:t>
              </a:r>
              <a:r>
                <a:rPr lang="id-ID" sz="2400">
                  <a:latin typeface="Calibri" panose="020F0502020204030204" pitchFamily="34" charset="0"/>
                  <a:ea typeface="MS Mincho" panose="02020609040205080304" pitchFamily="49" charset="-128"/>
                  <a:cs typeface="Calibri" panose="020F0502020204030204" pitchFamily="34" charset="0"/>
                </a:rPr>
                <a:t>Ɵ</a:t>
              </a:r>
              <a:endParaRPr lang="id-ID" sz="3600">
                <a:cs typeface="Arial" panose="020B0604020202020204" pitchFamily="34" charset="0"/>
              </a:endParaRPr>
            </a:p>
          </p:txBody>
        </p:sp>
        <p:sp>
          <p:nvSpPr>
            <p:cNvPr id="15375" name="TextBox 16"/>
            <p:cNvSpPr txBox="1">
              <a:spLocks noChangeArrowheads="1"/>
            </p:cNvSpPr>
            <p:nvPr/>
          </p:nvSpPr>
          <p:spPr bwMode="auto">
            <a:xfrm>
              <a:off x="2133600" y="5105400"/>
              <a:ext cx="9492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b="1"/>
                <a:t>R  =</a:t>
              </a:r>
              <a:endParaRPr lang="id-ID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13325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tatingPointerText_16x9.potx" id="{C4E67F2C-9EA8-4D26-A901-9593CC092472}" vid="{0DB58C51-E2D5-4208-B2AC-D9F91546E0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ABA445-0BAC-4C23-A29E-1A3AE6281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Pointer and light-up text (widescreen)</Template>
  <TotalTime>0</TotalTime>
  <Words>684</Words>
  <Application>Microsoft Office PowerPoint</Application>
  <PresentationFormat>Widescreen</PresentationFormat>
  <Paragraphs>141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 Unicode MS</vt:lpstr>
      <vt:lpstr>MS Mincho</vt:lpstr>
      <vt:lpstr>SimSun</vt:lpstr>
      <vt:lpstr>SimSun</vt:lpstr>
      <vt:lpstr>Arial</vt:lpstr>
      <vt:lpstr>Arial Black</vt:lpstr>
      <vt:lpstr>Berlin Sans FB Demi</vt:lpstr>
      <vt:lpstr>Britannic Bold</vt:lpstr>
      <vt:lpstr>Broadway</vt:lpstr>
      <vt:lpstr>Calibri</vt:lpstr>
      <vt:lpstr>Calibri Light</vt:lpstr>
      <vt:lpstr>SymbolMT</vt:lpstr>
      <vt:lpstr>Times New Roman</vt:lpstr>
      <vt:lpstr>Wingdings</vt:lpstr>
      <vt:lpstr>Office Theme</vt:lpstr>
      <vt:lpstr>Equation</vt:lpstr>
      <vt:lpstr>VEKTOR</vt:lpstr>
      <vt:lpstr>PowerPoint Presentation</vt:lpstr>
      <vt:lpstr>Besaran Fisika</vt:lpstr>
      <vt:lpstr>PowerPoint Presentation</vt:lpstr>
      <vt:lpstr>PowerPoint Presentation</vt:lpstr>
      <vt:lpstr>Menjumlahkan Vektor</vt:lpstr>
      <vt:lpstr>Menjumlahkan Vektor</vt:lpstr>
      <vt:lpstr>Menjumlahkan Vektor</vt:lpstr>
      <vt:lpstr>Metode Analisis</vt:lpstr>
      <vt:lpstr>Mengurai Vektor</vt:lpstr>
      <vt:lpstr>Latihan soal</vt:lpstr>
      <vt:lpstr>PowerPoint Presentation</vt:lpstr>
      <vt:lpstr>PowerPoint Presentation</vt:lpstr>
      <vt:lpstr>PowerPoint Presentation</vt:lpstr>
      <vt:lpstr>CONTOH SOAL</vt:lpstr>
      <vt:lpstr>CONTOH SOAL</vt:lpstr>
      <vt:lpstr>POST TEST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2016-03-31T22:02:03Z</dcterms:created>
  <dcterms:modified xsi:type="dcterms:W3CDTF">2017-09-17T12:54:59Z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TC040144389991</vt:lpwstr>
  </property>
</Properties>
</file>