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58" r:id="rId12"/>
    <p:sldId id="259" r:id="rId13"/>
    <p:sldId id="261" r:id="rId14"/>
    <p:sldId id="260" r:id="rId15"/>
    <p:sldId id="262" r:id="rId16"/>
    <p:sldId id="263" r:id="rId17"/>
    <p:sldId id="264" r:id="rId18"/>
    <p:sldId id="265" r:id="rId1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422C16"/>
    <a:srgbClr val="0C788E"/>
    <a:srgbClr val="025198"/>
    <a:srgbClr val="1C1C1C"/>
    <a:srgbClr val="3366FF"/>
    <a:srgbClr val="80808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 varScale="1">
        <p:scale>
          <a:sx n="66" d="100"/>
          <a:sy n="66" d="100"/>
        </p:scale>
        <p:origin x="-11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36BC4-E046-406C-B003-6DFA80E982F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99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D0347-AA34-4A03-9520-867CCB35F93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859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581F5-DD15-47BA-8BA8-7CF32EB8D71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46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67E01-2FE5-4612-A850-2E2E47999E9F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93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ED563-C568-4051-B4FD-CEFA00FC1BE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823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5F7B7-A7C1-4FD5-AE42-B2A079E9CDA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47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9EEAD0-7ADE-4409-9CD8-5386D334B278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56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12DC8-9D55-42C8-88D5-777872979E3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11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FEF106-9F9F-487E-9491-E6C2BB2AF84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75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746EE-BD3E-452D-A7E9-54E44BE9AE38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318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4BE66-C646-4BE5-9F23-B2156EDD095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54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B5762B7-776D-475A-B076-D52D5CA7A9C8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4140200" y="1557338"/>
            <a:ext cx="4464050" cy="544512"/>
          </a:xfrm>
          <a:noFill/>
          <a:ln/>
        </p:spPr>
        <p:txBody>
          <a:bodyPr/>
          <a:lstStyle/>
          <a:p>
            <a:r>
              <a:rPr lang="id-ID" sz="2800" b="1" dirty="0" smtClean="0">
                <a:solidFill>
                  <a:srgbClr val="000066"/>
                </a:solidFill>
              </a:rPr>
              <a:t>Nested Queries dan View </a:t>
            </a:r>
            <a:br>
              <a:rPr lang="id-ID" sz="2800" b="1" dirty="0" smtClean="0">
                <a:solidFill>
                  <a:srgbClr val="000066"/>
                </a:solidFill>
              </a:rPr>
            </a:br>
            <a:r>
              <a:rPr lang="id-ID" sz="2800" b="1" dirty="0" smtClean="0">
                <a:solidFill>
                  <a:srgbClr val="000066"/>
                </a:solidFill>
              </a:rPr>
              <a:t>di SQL</a:t>
            </a:r>
            <a:endParaRPr lang="es-ES" sz="2800" b="1" dirty="0">
              <a:solidFill>
                <a:srgbClr val="000066"/>
              </a:solidFill>
            </a:endParaRPr>
          </a:p>
        </p:txBody>
      </p:sp>
      <p:sp>
        <p:nvSpPr>
          <p:cNvPr id="2166" name="Rectangle 118"/>
          <p:cNvSpPr>
            <a:spLocks noChangeArrowheads="1"/>
          </p:cNvSpPr>
          <p:nvPr/>
        </p:nvSpPr>
        <p:spPr bwMode="auto">
          <a:xfrm>
            <a:off x="4283075" y="2420938"/>
            <a:ext cx="4321175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id-ID" sz="1400" b="1" dirty="0" smtClean="0">
                <a:solidFill>
                  <a:srgbClr val="000066"/>
                </a:solidFill>
              </a:rPr>
              <a:t>INFORMATIKA</a:t>
            </a:r>
          </a:p>
          <a:p>
            <a:pPr algn="ctr"/>
            <a:r>
              <a:rPr lang="id-ID" sz="1400" b="1" dirty="0" smtClean="0">
                <a:solidFill>
                  <a:srgbClr val="000066"/>
                </a:solidFill>
              </a:rPr>
              <a:t>UNIVERSITAS MUHAMMADIYAH SIDOARJO</a:t>
            </a:r>
            <a:endParaRPr lang="es-ES" sz="1400" b="1" dirty="0">
              <a:solidFill>
                <a:srgbClr val="00006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24744"/>
            <a:ext cx="2016224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8316416" y="6597352"/>
            <a:ext cx="827584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id-ID" sz="3200" b="1" dirty="0" smtClean="0">
                <a:solidFill>
                  <a:srgbClr val="000099"/>
                </a:solidFill>
              </a:rPr>
              <a:t>Nested Queries / Subquery</a:t>
            </a:r>
            <a:endParaRPr lang="id-ID" sz="3200" b="1" dirty="0">
              <a:solidFill>
                <a:srgbClr val="000099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2856"/>
            <a:ext cx="8229600" cy="424889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id-ID" sz="1600" dirty="0" smtClean="0"/>
              <a:t>Hasil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d-ID" sz="16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id-ID" sz="1600" dirty="0"/>
          </a:p>
        </p:txBody>
      </p:sp>
      <p:sp>
        <p:nvSpPr>
          <p:cNvPr id="6" name="Rectangle 5"/>
          <p:cNvSpPr/>
          <p:nvPr/>
        </p:nvSpPr>
        <p:spPr>
          <a:xfrm>
            <a:off x="8316416" y="6597352"/>
            <a:ext cx="827584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Picture 7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9592" y="2767330"/>
            <a:ext cx="7992888" cy="21738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485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id-ID" sz="3200" b="1" dirty="0" smtClean="0">
                <a:solidFill>
                  <a:srgbClr val="000099"/>
                </a:solidFill>
              </a:rPr>
              <a:t>View di MySQL</a:t>
            </a:r>
            <a:endParaRPr lang="id-ID" sz="3200" b="1" dirty="0">
              <a:solidFill>
                <a:srgbClr val="000099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2856"/>
            <a:ext cx="8229600" cy="4248894"/>
          </a:xfrm>
        </p:spPr>
        <p:txBody>
          <a:bodyPr/>
          <a:lstStyle/>
          <a:p>
            <a:pPr algn="just"/>
            <a:r>
              <a:rPr lang="id-ID" sz="1400" dirty="0" smtClean="0"/>
              <a:t>View adalah </a:t>
            </a:r>
            <a:r>
              <a:rPr lang="id-ID" sz="1400" b="1" dirty="0" smtClean="0"/>
              <a:t>perintah query yang disimpan pada database dengan suatu nama tertentu, sehingga bisa digunakan setiap saat untuk melihat data tanpa menuliskan ulang query tersebut.</a:t>
            </a:r>
          </a:p>
          <a:p>
            <a:pPr algn="just"/>
            <a:endParaRPr lang="id-ID" sz="1400" dirty="0" smtClean="0"/>
          </a:p>
          <a:p>
            <a:pPr algn="just"/>
            <a:r>
              <a:rPr lang="id-ID" sz="1400" dirty="0" smtClean="0"/>
              <a:t>VIEW merupakan </a:t>
            </a:r>
            <a:r>
              <a:rPr lang="id-ID" sz="1400" b="1" dirty="0" smtClean="0"/>
              <a:t>tabel virtual (virtual table) hasil dari sebuah statement Select Query.</a:t>
            </a:r>
          </a:p>
          <a:p>
            <a:pPr algn="just"/>
            <a:endParaRPr lang="id-ID" sz="1400" dirty="0" smtClean="0"/>
          </a:p>
          <a:p>
            <a:pPr algn="just"/>
            <a:r>
              <a:rPr lang="id-ID" sz="1400" dirty="0" smtClean="0"/>
              <a:t> Mengapa View disebut virtual tabel </a:t>
            </a:r>
            <a:r>
              <a:rPr lang="id-ID" sz="1400" b="1" dirty="0" smtClean="0"/>
              <a:t>karena View sama seperti tabel yaitu berisi kolom atau field dan record tetapi view bersifat read only (tidak bisa melakukan proses insert data ke view).</a:t>
            </a:r>
          </a:p>
          <a:p>
            <a:pPr algn="just"/>
            <a:endParaRPr lang="id-ID" sz="1400" dirty="0" smtClean="0"/>
          </a:p>
          <a:p>
            <a:pPr algn="just"/>
            <a:r>
              <a:rPr lang="id-ID" sz="1400" dirty="0" smtClean="0"/>
              <a:t>Data yang ada di View </a:t>
            </a:r>
            <a:r>
              <a:rPr lang="id-ID" sz="1400" b="1" dirty="0" smtClean="0"/>
              <a:t>mengalami perubahan (up to date) jika data yang ada di tabel sumber berubah.</a:t>
            </a:r>
            <a:endParaRPr lang="id-ID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8316416" y="6597352"/>
            <a:ext cx="827584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07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id-ID" sz="3200" b="1" dirty="0" smtClean="0">
                <a:solidFill>
                  <a:srgbClr val="000099"/>
                </a:solidFill>
              </a:rPr>
              <a:t>View di MySQL</a:t>
            </a:r>
            <a:endParaRPr lang="id-ID" sz="3200" b="1" dirty="0">
              <a:solidFill>
                <a:srgbClr val="000099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2856"/>
            <a:ext cx="8229600" cy="4248894"/>
          </a:xfrm>
        </p:spPr>
        <p:txBody>
          <a:bodyPr/>
          <a:lstStyle/>
          <a:p>
            <a:pPr algn="just"/>
            <a:r>
              <a:rPr lang="id-ID" sz="1400" dirty="0" smtClean="0"/>
              <a:t>Untuk membuat sebuah view di MySQL, dapat menggunakan perintah </a:t>
            </a:r>
            <a:r>
              <a:rPr lang="id-ID" sz="1400" b="1" dirty="0" smtClean="0"/>
              <a:t>CREATE VIEW</a:t>
            </a:r>
            <a:r>
              <a:rPr lang="id-ID" sz="1400" dirty="0" smtClean="0"/>
              <a:t>. </a:t>
            </a:r>
          </a:p>
          <a:p>
            <a:pPr algn="just"/>
            <a:endParaRPr lang="id-ID" sz="1400" dirty="0" smtClean="0"/>
          </a:p>
          <a:p>
            <a:pPr algn="just"/>
            <a:r>
              <a:rPr lang="id-ID" sz="1400" dirty="0" smtClean="0"/>
              <a:t>Di bawah ini adalah sintak dasar untuk membuat view di MySQL:</a:t>
            </a:r>
          </a:p>
          <a:p>
            <a:pPr algn="just"/>
            <a:endParaRPr lang="id-ID" sz="1400" dirty="0" smtClean="0"/>
          </a:p>
          <a:p>
            <a:pPr algn="just"/>
            <a:r>
              <a:rPr lang="id-ID" sz="1400" dirty="0" smtClean="0"/>
              <a:t>Syntax view</a:t>
            </a:r>
          </a:p>
          <a:p>
            <a:pPr marL="411480" lvl="1" indent="0" algn="just">
              <a:buNone/>
            </a:pPr>
            <a:r>
              <a:rPr lang="en-US" sz="1400" b="1" dirty="0" smtClean="0"/>
              <a:t>CREATE </a:t>
            </a:r>
            <a:r>
              <a:rPr lang="id-ID" sz="1400" b="1" dirty="0" smtClean="0"/>
              <a:t>[OR REPLACE] </a:t>
            </a:r>
            <a:r>
              <a:rPr lang="en-US" sz="1400" b="1" dirty="0" smtClean="0"/>
              <a:t>VIEW </a:t>
            </a:r>
            <a:r>
              <a:rPr lang="id-ID" sz="1400" b="1" dirty="0" smtClean="0"/>
              <a:t> </a:t>
            </a:r>
            <a:r>
              <a:rPr lang="en-US" sz="1400" b="1" dirty="0" err="1" smtClean="0"/>
              <a:t>nama_view</a:t>
            </a:r>
            <a:r>
              <a:rPr lang="en-US" sz="1400" b="1" dirty="0" smtClean="0"/>
              <a:t> AS</a:t>
            </a:r>
          </a:p>
          <a:p>
            <a:pPr marL="411480" lvl="1" indent="0" algn="just">
              <a:buNone/>
            </a:pPr>
            <a:r>
              <a:rPr lang="en-US" sz="1400" b="1" dirty="0" smtClean="0"/>
              <a:t>SELECT kolom_1, kolom_2, </a:t>
            </a:r>
            <a:r>
              <a:rPr lang="en-US" sz="1400" b="1" dirty="0" err="1" smtClean="0"/>
              <a:t>kolom_n</a:t>
            </a:r>
            <a:endParaRPr lang="en-US" sz="1400" b="1" dirty="0" smtClean="0"/>
          </a:p>
          <a:p>
            <a:pPr marL="411480" lvl="1" indent="0" algn="just">
              <a:buNone/>
            </a:pPr>
            <a:r>
              <a:rPr lang="en-US" sz="1400" b="1" dirty="0" smtClean="0"/>
              <a:t>FROM </a:t>
            </a:r>
            <a:r>
              <a:rPr lang="en-US" sz="1400" b="1" dirty="0" err="1" smtClean="0"/>
              <a:t>nama_table</a:t>
            </a:r>
            <a:endParaRPr lang="en-US" sz="1400" b="1" dirty="0" smtClean="0"/>
          </a:p>
          <a:p>
            <a:pPr marL="411480" lvl="1" indent="0" algn="just">
              <a:buNone/>
            </a:pPr>
            <a:r>
              <a:rPr lang="en-US" sz="1400" b="1" dirty="0" smtClean="0"/>
              <a:t>WHERE </a:t>
            </a:r>
            <a:r>
              <a:rPr lang="en-US" sz="1400" b="1" dirty="0" err="1" smtClean="0"/>
              <a:t>kondisi</a:t>
            </a:r>
            <a:r>
              <a:rPr lang="en-US" sz="1400" b="1" dirty="0" smtClean="0"/>
              <a:t>;</a:t>
            </a:r>
            <a:endParaRPr lang="id-ID" sz="1400" b="1" dirty="0" smtClean="0"/>
          </a:p>
          <a:p>
            <a:pPr marL="411480" lvl="1" indent="0" algn="just">
              <a:buNone/>
            </a:pPr>
            <a:endParaRPr lang="id-ID" sz="1400" dirty="0" smtClean="0"/>
          </a:p>
          <a:p>
            <a:pPr marL="404622" indent="-285750" algn="just"/>
            <a:r>
              <a:rPr lang="id-ID" sz="1400" dirty="0" smtClean="0"/>
              <a:t>Dimana :</a:t>
            </a:r>
          </a:p>
          <a:p>
            <a:pPr marL="411480" lvl="1" indent="0" algn="just">
              <a:buNone/>
            </a:pPr>
            <a:r>
              <a:rPr lang="id-ID" sz="1400" dirty="0" smtClean="0"/>
              <a:t>Nama_view 		= Nama view yang akan dibuat</a:t>
            </a:r>
          </a:p>
          <a:p>
            <a:pPr marL="411480" lvl="1" indent="0" algn="just">
              <a:buNone/>
            </a:pPr>
            <a:r>
              <a:rPr lang="id-ID" sz="1400" dirty="0" smtClean="0"/>
              <a:t>Kolom_1..kolom_n	= Field-field pada tabel yang digunakan</a:t>
            </a:r>
          </a:p>
          <a:p>
            <a:pPr marL="411480" lvl="1" indent="0" algn="just">
              <a:buNone/>
            </a:pPr>
            <a:r>
              <a:rPr lang="id-ID" sz="1400" dirty="0" smtClean="0"/>
              <a:t>Select _statement 	= Perintah query gabungan dari tabel-tabel</a:t>
            </a:r>
          </a:p>
          <a:p>
            <a:pPr algn="just"/>
            <a:endParaRPr lang="id-ID" sz="1400" dirty="0" smtClean="0"/>
          </a:p>
          <a:p>
            <a:pPr algn="just"/>
            <a:endParaRPr lang="id-ID" sz="1400" dirty="0" smtClean="0"/>
          </a:p>
          <a:p>
            <a:pPr marL="411480" lvl="1" indent="0" algn="just">
              <a:buNone/>
            </a:pP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8316416" y="6597352"/>
            <a:ext cx="827584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86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id-ID" sz="3200" b="1" dirty="0" smtClean="0">
                <a:solidFill>
                  <a:srgbClr val="000099"/>
                </a:solidFill>
              </a:rPr>
              <a:t>View di MySQL</a:t>
            </a:r>
            <a:endParaRPr lang="id-ID" sz="3200" b="1" dirty="0">
              <a:solidFill>
                <a:srgbClr val="000099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2856"/>
            <a:ext cx="8229600" cy="4248894"/>
          </a:xfrm>
        </p:spPr>
        <p:txBody>
          <a:bodyPr/>
          <a:lstStyle/>
          <a:p>
            <a:pPr marL="29718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b="1" dirty="0" smtClean="0"/>
              <a:t>OR REPLACE</a:t>
            </a:r>
            <a:r>
              <a:rPr lang="en-US" sz="1600" dirty="0" smtClean="0"/>
              <a:t> </a:t>
            </a:r>
            <a:r>
              <a:rPr lang="id-ID" sz="1600" dirty="0" smtClean="0"/>
              <a:t>digunakan </a:t>
            </a:r>
            <a:r>
              <a:rPr lang="en-US" sz="1600" dirty="0" err="1" smtClean="0"/>
              <a:t>jika</a:t>
            </a:r>
            <a:r>
              <a:rPr lang="en-US" sz="1600" dirty="0" smtClean="0"/>
              <a:t> </a:t>
            </a:r>
            <a:r>
              <a:rPr lang="id-ID" sz="1600" dirty="0" smtClean="0"/>
              <a:t>ingin update</a:t>
            </a:r>
            <a:r>
              <a:rPr lang="en-US" sz="1600" dirty="0" smtClean="0"/>
              <a:t> </a:t>
            </a:r>
            <a:r>
              <a:rPr lang="id-ID" sz="1600" dirty="0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mengganti</a:t>
            </a:r>
            <a:r>
              <a:rPr lang="en-US" sz="1600" dirty="0" smtClean="0"/>
              <a:t> view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nama</a:t>
            </a:r>
            <a:r>
              <a:rPr lang="en-US" sz="1600" dirty="0" smtClean="0"/>
              <a:t> yang </a:t>
            </a:r>
            <a:r>
              <a:rPr lang="en-US" sz="1600" dirty="0" err="1" smtClean="0"/>
              <a:t>sama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perintah</a:t>
            </a:r>
            <a:r>
              <a:rPr lang="en-US" sz="1600" dirty="0" smtClean="0"/>
              <a:t> </a:t>
            </a:r>
            <a:r>
              <a:rPr lang="en-US" sz="1600" dirty="0" err="1" smtClean="0"/>
              <a:t>tersebut</a:t>
            </a:r>
            <a:r>
              <a:rPr lang="en-US" sz="1600" dirty="0" smtClean="0"/>
              <a:t>. </a:t>
            </a:r>
            <a:endParaRPr lang="id-ID" sz="1600" dirty="0" smtClean="0"/>
          </a:p>
          <a:p>
            <a:pPr marL="297180" indent="-285750" algn="just">
              <a:lnSpc>
                <a:spcPct val="150000"/>
              </a:lnSpc>
              <a:buFont typeface="Wingdings" pitchFamily="2" charset="2"/>
              <a:buChar char="§"/>
            </a:pPr>
            <a:endParaRPr lang="id-ID" sz="1600" dirty="0"/>
          </a:p>
          <a:p>
            <a:pPr marL="29718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err="1" smtClean="0"/>
              <a:t>Jika</a:t>
            </a:r>
            <a:r>
              <a:rPr lang="en-US" sz="1600" dirty="0" smtClean="0"/>
              <a:t>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maka</a:t>
            </a:r>
            <a:r>
              <a:rPr lang="en-US" sz="1600" dirty="0" smtClean="0"/>
              <a:t> </a:t>
            </a:r>
            <a:r>
              <a:rPr lang="en-US" sz="1600" dirty="0" err="1" smtClean="0"/>
              <a:t>perintah</a:t>
            </a:r>
            <a:r>
              <a:rPr lang="en-US" sz="1600" dirty="0" smtClean="0"/>
              <a:t> CREATE VIEW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menghasilkan</a:t>
            </a:r>
            <a:r>
              <a:rPr lang="en-US" sz="1600" dirty="0" smtClean="0"/>
              <a:t> error </a:t>
            </a:r>
            <a:r>
              <a:rPr lang="en-US" sz="1600" dirty="0" err="1" smtClean="0"/>
              <a:t>jika</a:t>
            </a:r>
            <a:r>
              <a:rPr lang="en-US" sz="1600" dirty="0" smtClean="0"/>
              <a:t> </a:t>
            </a:r>
            <a:r>
              <a:rPr lang="en-US" sz="1600" dirty="0" err="1" smtClean="0"/>
              <a:t>nama</a:t>
            </a:r>
            <a:r>
              <a:rPr lang="en-US" sz="1600" dirty="0" smtClean="0"/>
              <a:t> view yang </a:t>
            </a:r>
            <a:r>
              <a:rPr lang="en-US" sz="1600" dirty="0" err="1" smtClean="0"/>
              <a:t>ingin</a:t>
            </a:r>
            <a:r>
              <a:rPr lang="en-US" sz="1600" dirty="0" smtClean="0"/>
              <a:t> </a:t>
            </a:r>
            <a:r>
              <a:rPr lang="en-US" sz="1600" dirty="0" err="1" smtClean="0"/>
              <a:t>dibuat</a:t>
            </a:r>
            <a:r>
              <a:rPr lang="en-US" sz="1600" dirty="0" smtClean="0"/>
              <a:t> </a:t>
            </a:r>
            <a:r>
              <a:rPr lang="en-US" sz="1600" dirty="0" err="1" smtClean="0"/>
              <a:t>sudah</a:t>
            </a:r>
            <a:r>
              <a:rPr lang="en-US" sz="1600" dirty="0" smtClean="0"/>
              <a:t> </a:t>
            </a:r>
            <a:r>
              <a:rPr lang="en-US" sz="1600" dirty="0" err="1" smtClean="0"/>
              <a:t>ada</a:t>
            </a:r>
            <a:r>
              <a:rPr lang="en-US" sz="1600" dirty="0" smtClean="0"/>
              <a:t> </a:t>
            </a:r>
            <a:r>
              <a:rPr lang="en-US" sz="1600" dirty="0" err="1" smtClean="0"/>
              <a:t>sebelumnya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8316416" y="6597352"/>
            <a:ext cx="827584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225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id-ID" sz="3200" b="1" dirty="0" smtClean="0">
                <a:solidFill>
                  <a:srgbClr val="000099"/>
                </a:solidFill>
              </a:rPr>
              <a:t>View di MySQL</a:t>
            </a:r>
            <a:endParaRPr lang="id-ID" sz="3200" b="1" dirty="0">
              <a:solidFill>
                <a:srgbClr val="000099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2856"/>
            <a:ext cx="8229600" cy="4248894"/>
          </a:xfrm>
        </p:spPr>
        <p:txBody>
          <a:bodyPr/>
          <a:lstStyle/>
          <a:p>
            <a:pPr marL="507492">
              <a:buFont typeface="+mj-lt"/>
              <a:buAutoNum type="arabicPeriod"/>
            </a:pPr>
            <a:r>
              <a:rPr lang="id-ID" sz="1400" b="1" dirty="0" smtClean="0"/>
              <a:t>View antar 2 tabel</a:t>
            </a:r>
          </a:p>
          <a:p>
            <a:pPr marL="118872" indent="0" algn="just">
              <a:buNone/>
            </a:pPr>
            <a:r>
              <a:rPr lang="id-ID" sz="1400" dirty="0" smtClean="0"/>
              <a:t>Kita akan membuat view dari relasi antara tabel "</a:t>
            </a:r>
            <a:r>
              <a:rPr lang="id-ID" sz="1400" b="1" dirty="0" smtClean="0"/>
              <a:t>buku</a:t>
            </a:r>
            <a:r>
              <a:rPr lang="id-ID" sz="1400" dirty="0" smtClean="0"/>
              <a:t>" dan “</a:t>
            </a:r>
            <a:r>
              <a:rPr lang="id-ID" sz="1400" b="1" dirty="0" smtClean="0"/>
              <a:t>pengarang</a:t>
            </a:r>
            <a:r>
              <a:rPr lang="id-ID" sz="1400" dirty="0" smtClean="0"/>
              <a:t>" untuk menampilkan data buku dan pengarangnya dari database </a:t>
            </a:r>
            <a:r>
              <a:rPr lang="id-ID" sz="1400" b="1" dirty="0" smtClean="0"/>
              <a:t>perpustakaan</a:t>
            </a:r>
            <a:r>
              <a:rPr lang="id-ID" sz="1400" dirty="0" smtClean="0"/>
              <a:t> dengan nama "</a:t>
            </a:r>
            <a:r>
              <a:rPr lang="id-ID" sz="1400" b="1" dirty="0" smtClean="0"/>
              <a:t>buku_view</a:t>
            </a:r>
            <a:r>
              <a:rPr lang="id-ID" sz="1400" dirty="0" smtClean="0"/>
              <a:t>". </a:t>
            </a:r>
          </a:p>
          <a:p>
            <a:pPr marL="118872" indent="0" algn="just">
              <a:buNone/>
            </a:pPr>
            <a:endParaRPr lang="id-ID" sz="1400" dirty="0" smtClean="0"/>
          </a:p>
          <a:p>
            <a:pPr marL="118872" indent="0" algn="just">
              <a:buNone/>
            </a:pPr>
            <a:r>
              <a:rPr lang="id-ID" sz="1400" dirty="0" smtClean="0">
                <a:solidFill>
                  <a:srgbClr val="FF0000"/>
                </a:solidFill>
              </a:rPr>
              <a:t>Perintahnya adalah sebagai berikut :</a:t>
            </a:r>
          </a:p>
          <a:p>
            <a:pPr marL="118872" indent="0" algn="just">
              <a:buNone/>
            </a:pPr>
            <a:r>
              <a:rPr lang="id-ID" sz="1400" dirty="0" smtClean="0"/>
              <a:t> </a:t>
            </a:r>
          </a:p>
          <a:p>
            <a:pPr marL="118872" indent="0" algn="just">
              <a:buNone/>
            </a:pPr>
            <a:r>
              <a:rPr lang="id-ID" sz="1400" b="1" i="1" dirty="0" smtClean="0"/>
              <a:t>Mysql &gt; CREATE VIEW buku_view</a:t>
            </a:r>
          </a:p>
          <a:p>
            <a:pPr marL="118872" indent="0" algn="just">
              <a:buNone/>
            </a:pPr>
            <a:r>
              <a:rPr lang="id-ID" sz="1400" b="1" i="1" dirty="0" smtClean="0"/>
              <a:t>&gt; AS</a:t>
            </a:r>
          </a:p>
          <a:p>
            <a:pPr marL="118872" indent="0" algn="just">
              <a:buNone/>
            </a:pPr>
            <a:r>
              <a:rPr lang="id-ID" sz="1400" b="1" i="1" dirty="0" smtClean="0"/>
              <a:t>&gt; SELECT buku.kode_buku, buku.judul, buku.tahun_terbit, pengarang.nama_pengarang</a:t>
            </a:r>
          </a:p>
          <a:p>
            <a:pPr marL="118872" indent="0">
              <a:buNone/>
            </a:pPr>
            <a:r>
              <a:rPr lang="id-ID" sz="1400" b="1" i="1" dirty="0" smtClean="0"/>
              <a:t>&gt; FROM buku join penerbit on buku.kode_pengarang=pengarang.kode_pengarang;</a:t>
            </a:r>
          </a:p>
          <a:p>
            <a:pPr marL="118872" indent="0" algn="just">
              <a:buNone/>
            </a:pPr>
            <a:endParaRPr lang="id-ID" sz="1400" b="1" i="1" dirty="0" smtClean="0"/>
          </a:p>
          <a:p>
            <a:pPr algn="just"/>
            <a:endParaRPr lang="id-ID" sz="1400" dirty="0" smtClean="0"/>
          </a:p>
          <a:p>
            <a:pPr marL="118872" indent="0" algn="just">
              <a:buNone/>
            </a:pP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8316416" y="6597352"/>
            <a:ext cx="827584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7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id-ID" sz="3200" b="1" dirty="0" smtClean="0">
                <a:solidFill>
                  <a:srgbClr val="000099"/>
                </a:solidFill>
              </a:rPr>
              <a:t>View di MySQL</a:t>
            </a:r>
            <a:endParaRPr lang="id-ID" sz="3200" b="1" dirty="0">
              <a:solidFill>
                <a:srgbClr val="000099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2856"/>
            <a:ext cx="8229600" cy="4248894"/>
          </a:xfrm>
        </p:spPr>
        <p:txBody>
          <a:bodyPr/>
          <a:lstStyle/>
          <a:p>
            <a:pPr marL="118872" indent="0" algn="just">
              <a:buNone/>
            </a:pPr>
            <a:r>
              <a:rPr lang="id-ID" sz="1400" dirty="0" smtClean="0"/>
              <a:t>Hasil :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8316416" y="6597352"/>
            <a:ext cx="827584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/>
          <p:cNvPicPr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3568" y="2564904"/>
            <a:ext cx="7704856" cy="2952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169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id-ID" sz="3200" b="1" dirty="0" smtClean="0">
                <a:solidFill>
                  <a:srgbClr val="000099"/>
                </a:solidFill>
              </a:rPr>
              <a:t>View di MySQL</a:t>
            </a:r>
            <a:endParaRPr lang="id-ID" sz="3200" b="1" dirty="0">
              <a:solidFill>
                <a:srgbClr val="000099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2856"/>
            <a:ext cx="8229600" cy="4248894"/>
          </a:xfrm>
        </p:spPr>
        <p:txBody>
          <a:bodyPr/>
          <a:lstStyle/>
          <a:p>
            <a:pPr marL="507492">
              <a:buFont typeface="+mj-lt"/>
              <a:buAutoNum type="arabicPeriod" startAt="2"/>
            </a:pPr>
            <a:r>
              <a:rPr lang="id-ID" sz="1400" b="1" dirty="0" smtClean="0"/>
              <a:t>View antar 3 tabel</a:t>
            </a:r>
          </a:p>
          <a:p>
            <a:pPr marL="118872" indent="0" algn="just">
              <a:buNone/>
            </a:pPr>
            <a:r>
              <a:rPr lang="id-ID" sz="1400" dirty="0" smtClean="0"/>
              <a:t>Membuat view dari relasi antara tabel “peminjaman”, “angota” dan “buku” untuk menampilkan data peminjaman buku dari database perpustakaan dengan nama "view_peminjaman". Perintahnya adalah sebagai berikut :</a:t>
            </a:r>
          </a:p>
          <a:p>
            <a:pPr marL="118872" indent="0" algn="just">
              <a:buNone/>
            </a:pPr>
            <a:endParaRPr lang="id-ID" sz="1400" dirty="0" smtClean="0"/>
          </a:p>
          <a:p>
            <a:pPr marL="118872" indent="0" algn="just">
              <a:buNone/>
            </a:pPr>
            <a:r>
              <a:rPr lang="id-ID" sz="1400" dirty="0" smtClean="0">
                <a:solidFill>
                  <a:srgbClr val="FF0000"/>
                </a:solidFill>
              </a:rPr>
              <a:t>Perintahnya adalah sebagai berikut :</a:t>
            </a:r>
          </a:p>
          <a:p>
            <a:pPr marL="118872" indent="0" algn="just">
              <a:buNone/>
            </a:pPr>
            <a:r>
              <a:rPr lang="id-ID" sz="1400" dirty="0" smtClean="0"/>
              <a:t> </a:t>
            </a:r>
          </a:p>
          <a:p>
            <a:pPr marL="118872" indent="0" algn="just">
              <a:buNone/>
            </a:pPr>
            <a:r>
              <a:rPr lang="id-ID" sz="1400" b="1" i="1" dirty="0" smtClean="0"/>
              <a:t>Mysql &gt; CREATE OR REPLACE VIEW  view_peminjaman</a:t>
            </a:r>
          </a:p>
          <a:p>
            <a:pPr marL="118872" indent="0" algn="just">
              <a:buNone/>
            </a:pPr>
            <a:r>
              <a:rPr lang="id-ID" sz="1400" b="1" i="1" dirty="0" smtClean="0"/>
              <a:t>&gt; AS</a:t>
            </a:r>
          </a:p>
          <a:p>
            <a:pPr marL="118872" indent="0">
              <a:buNone/>
            </a:pPr>
            <a:r>
              <a:rPr lang="id-ID" sz="1400" b="1" i="1" dirty="0" smtClean="0"/>
              <a:t>&gt; SELECT a.id_pinjam, a.kode_anggota,b.nama_anggota,a.kode_buku,c.judul, a.tgl_pinjam, a.tgl_kembali</a:t>
            </a:r>
          </a:p>
          <a:p>
            <a:pPr marL="118872" indent="0">
              <a:buNone/>
            </a:pPr>
            <a:r>
              <a:rPr lang="id-ID" sz="1400" b="1" i="1" dirty="0" smtClean="0"/>
              <a:t>&gt; FROM peminjaman a join anggota b on a.kode_anggota=b.kode_anggota join buku on c.kode_buku=a.kode_buku;</a:t>
            </a:r>
          </a:p>
          <a:p>
            <a:pPr marL="118872" indent="0" algn="just">
              <a:buNone/>
            </a:pPr>
            <a:endParaRPr lang="id-ID" sz="1400" b="1" i="1" dirty="0" smtClean="0"/>
          </a:p>
          <a:p>
            <a:pPr algn="just"/>
            <a:endParaRPr lang="id-ID" sz="1400" dirty="0" smtClean="0"/>
          </a:p>
          <a:p>
            <a:pPr marL="118872" indent="0" algn="just">
              <a:buNone/>
            </a:pP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8316416" y="6597352"/>
            <a:ext cx="827584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36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id-ID" sz="3200" b="1" dirty="0" smtClean="0">
                <a:solidFill>
                  <a:srgbClr val="000099"/>
                </a:solidFill>
              </a:rPr>
              <a:t>View di MySQL</a:t>
            </a:r>
            <a:endParaRPr lang="id-ID" sz="3200" b="1" dirty="0">
              <a:solidFill>
                <a:srgbClr val="000099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2856"/>
            <a:ext cx="8229600" cy="4248894"/>
          </a:xfrm>
        </p:spPr>
        <p:txBody>
          <a:bodyPr/>
          <a:lstStyle/>
          <a:p>
            <a:pPr marL="118872" indent="0" algn="just">
              <a:buNone/>
            </a:pPr>
            <a:r>
              <a:rPr lang="id-ID" sz="1400" dirty="0" smtClean="0"/>
              <a:t>Hasil :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8316416" y="6597352"/>
            <a:ext cx="827584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3575" t="6568" r="15376" b="62478"/>
          <a:stretch/>
        </p:blipFill>
        <p:spPr bwMode="auto">
          <a:xfrm>
            <a:off x="683568" y="2636912"/>
            <a:ext cx="8046640" cy="26642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0764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id-ID" sz="3200" b="1" dirty="0" smtClean="0">
                <a:solidFill>
                  <a:srgbClr val="000099"/>
                </a:solidFill>
              </a:rPr>
              <a:t>Tugas</a:t>
            </a:r>
            <a:endParaRPr lang="id-ID" sz="3200" b="1" dirty="0">
              <a:solidFill>
                <a:srgbClr val="000099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2856"/>
            <a:ext cx="8229600" cy="4248894"/>
          </a:xfrm>
        </p:spPr>
        <p:txBody>
          <a:bodyPr/>
          <a:lstStyle/>
          <a:p>
            <a:pPr marL="118872" indent="0" algn="just">
              <a:buNone/>
            </a:pPr>
            <a:r>
              <a:rPr lang="id-ID" sz="1600" smtClean="0"/>
              <a:t>Buatlah nested queries dan view </a:t>
            </a:r>
            <a:r>
              <a:rPr lang="id-ID" sz="1600" dirty="0" smtClean="0"/>
              <a:t>pada database Anda untuk menampilkan sebuah informasi yang di butuhkan pengguna.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8316416" y="6597352"/>
            <a:ext cx="827584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87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id-ID" sz="3200" b="1" dirty="0" smtClean="0">
                <a:solidFill>
                  <a:srgbClr val="000099"/>
                </a:solidFill>
              </a:rPr>
              <a:t>Nested Queries / Subquery</a:t>
            </a:r>
            <a:endParaRPr lang="id-ID" sz="3200" b="1" dirty="0">
              <a:solidFill>
                <a:srgbClr val="000099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2856"/>
            <a:ext cx="8229600" cy="424889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id-ID" sz="1600" dirty="0" smtClean="0"/>
              <a:t>Subquery merupakan </a:t>
            </a:r>
            <a:r>
              <a:rPr lang="id-ID" sz="1600" b="1" dirty="0" smtClean="0"/>
              <a:t>query di dalam query. </a:t>
            </a:r>
          </a:p>
          <a:p>
            <a:pPr algn="just">
              <a:lnSpc>
                <a:spcPct val="150000"/>
              </a:lnSpc>
            </a:pPr>
            <a:r>
              <a:rPr lang="id-ID" sz="1600" dirty="0" smtClean="0"/>
              <a:t>Dengan menggunakan </a:t>
            </a:r>
            <a:r>
              <a:rPr lang="id-ID" sz="1600" b="1" dirty="0" smtClean="0"/>
              <a:t>subquery,</a:t>
            </a:r>
            <a:r>
              <a:rPr lang="id-ID" sz="1600" dirty="0" smtClean="0"/>
              <a:t> </a:t>
            </a:r>
            <a:r>
              <a:rPr lang="id-ID" sz="1600" b="1" dirty="0" smtClean="0"/>
              <a:t>hasil dari query akan menjadi bagian dari query di atasnya.</a:t>
            </a:r>
          </a:p>
          <a:p>
            <a:pPr algn="just">
              <a:lnSpc>
                <a:spcPct val="150000"/>
              </a:lnSpc>
            </a:pPr>
            <a:r>
              <a:rPr lang="id-ID" sz="16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Subquery</a:t>
            </a:r>
            <a:r>
              <a:rPr lang="id-ID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d-ID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menggunakan klausa </a:t>
            </a:r>
            <a:r>
              <a:rPr lang="id-ID" sz="16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IN, NOT IN, EXISTS, NOT EXISTS</a:t>
            </a:r>
            <a:r>
              <a:rPr lang="id-ID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terletak </a:t>
            </a:r>
            <a:r>
              <a:rPr lang="id-ID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 dalam klausa </a:t>
            </a:r>
            <a:r>
              <a:rPr lang="id-ID" sz="1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</a:t>
            </a:r>
          </a:p>
          <a:p>
            <a:pPr algn="just">
              <a:lnSpc>
                <a:spcPct val="150000"/>
              </a:lnSpc>
            </a:pPr>
            <a:r>
              <a:rPr lang="id-ID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 klausa WHERE, subquery digunakan untuk memilih field-field tertentu yang kemudian digunakan oleh query.</a:t>
            </a:r>
          </a:p>
          <a:p>
            <a:pPr algn="just">
              <a:lnSpc>
                <a:spcPct val="150000"/>
              </a:lnSpc>
            </a:pPr>
            <a:endParaRPr lang="id-ID" sz="1600" dirty="0"/>
          </a:p>
        </p:txBody>
      </p:sp>
      <p:sp>
        <p:nvSpPr>
          <p:cNvPr id="6" name="Rectangle 5"/>
          <p:cNvSpPr/>
          <p:nvPr/>
        </p:nvSpPr>
        <p:spPr>
          <a:xfrm>
            <a:off x="8316416" y="6597352"/>
            <a:ext cx="827584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id-ID" sz="3200" b="1" dirty="0" smtClean="0">
                <a:solidFill>
                  <a:srgbClr val="000099"/>
                </a:solidFill>
              </a:rPr>
              <a:t>Nested Queries / Subquery</a:t>
            </a:r>
            <a:endParaRPr lang="id-ID" sz="3200" b="1" dirty="0">
              <a:solidFill>
                <a:srgbClr val="000099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2856"/>
            <a:ext cx="8229600" cy="424889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id-ID" sz="1600" dirty="0" smtClean="0"/>
              <a:t>Contoh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d-ID" sz="1600" dirty="0" smtClean="0"/>
              <a:t>Perintah untuk menampilkan data pengarang pada tabel pengarang yang mana datanya tercantum pada tabel buku menggunakan klausa IN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d-ID" sz="16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id-ID" sz="1600" dirty="0" smtClean="0"/>
              <a:t>Mysql &gt; select * from pengarang where kode_pengarang in (select kode_pengarang from buku);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d-ID" sz="1600" dirty="0"/>
          </a:p>
        </p:txBody>
      </p:sp>
      <p:sp>
        <p:nvSpPr>
          <p:cNvPr id="6" name="Rectangle 5"/>
          <p:cNvSpPr/>
          <p:nvPr/>
        </p:nvSpPr>
        <p:spPr>
          <a:xfrm>
            <a:off x="8316416" y="6597352"/>
            <a:ext cx="827584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919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id-ID" sz="3200" b="1" dirty="0" smtClean="0">
                <a:solidFill>
                  <a:srgbClr val="000099"/>
                </a:solidFill>
              </a:rPr>
              <a:t>Nested Queries / Subquery</a:t>
            </a:r>
            <a:endParaRPr lang="id-ID" sz="3200" b="1" dirty="0">
              <a:solidFill>
                <a:srgbClr val="000099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2856"/>
            <a:ext cx="8229600" cy="424889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id-ID" sz="1600" dirty="0" smtClean="0"/>
              <a:t>Hasil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d-ID" sz="16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id-ID" sz="1600" dirty="0"/>
          </a:p>
        </p:txBody>
      </p:sp>
      <p:sp>
        <p:nvSpPr>
          <p:cNvPr id="6" name="Rectangle 5"/>
          <p:cNvSpPr/>
          <p:nvPr/>
        </p:nvSpPr>
        <p:spPr>
          <a:xfrm>
            <a:off x="8316416" y="6597352"/>
            <a:ext cx="827584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695" t="6144" r="38618" b="68415"/>
          <a:stretch/>
        </p:blipFill>
        <p:spPr bwMode="auto">
          <a:xfrm>
            <a:off x="1043608" y="2780928"/>
            <a:ext cx="6696744" cy="27363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9975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id-ID" sz="3200" b="1" dirty="0" smtClean="0">
                <a:solidFill>
                  <a:srgbClr val="000099"/>
                </a:solidFill>
              </a:rPr>
              <a:t>Nested Queries / Subquery</a:t>
            </a:r>
            <a:endParaRPr lang="id-ID" sz="3200" b="1" dirty="0">
              <a:solidFill>
                <a:srgbClr val="000099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2856"/>
            <a:ext cx="8229600" cy="424889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id-ID" sz="1600" dirty="0" smtClean="0"/>
              <a:t>Contoh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d-ID" sz="1600" dirty="0" smtClean="0"/>
              <a:t>Perintah untuk menampilkan data pengarang pada tabel pengarang yang mana datanya tercantum pada tabel buku menggunakan klausa EXISTS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d-ID" sz="16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id-ID" sz="1600" dirty="0" smtClean="0"/>
              <a:t>Mysql &gt; select * from pengarang where exists (select * from buku where pengarang.kode_pengarang=buku.kode_pengarang);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d-ID" sz="1600" dirty="0"/>
          </a:p>
        </p:txBody>
      </p:sp>
      <p:sp>
        <p:nvSpPr>
          <p:cNvPr id="6" name="Rectangle 5"/>
          <p:cNvSpPr/>
          <p:nvPr/>
        </p:nvSpPr>
        <p:spPr>
          <a:xfrm>
            <a:off x="8316416" y="6597352"/>
            <a:ext cx="827584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570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id-ID" sz="3200" b="1" dirty="0" smtClean="0">
                <a:solidFill>
                  <a:srgbClr val="000099"/>
                </a:solidFill>
              </a:rPr>
              <a:t>Nested Queries / Subquery</a:t>
            </a:r>
            <a:endParaRPr lang="id-ID" sz="3200" b="1" dirty="0">
              <a:solidFill>
                <a:srgbClr val="000099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2856"/>
            <a:ext cx="8229600" cy="424889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id-ID" sz="1600" dirty="0" smtClean="0"/>
              <a:t>Hasil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d-ID" sz="16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id-ID" sz="1600" dirty="0"/>
          </a:p>
        </p:txBody>
      </p:sp>
      <p:sp>
        <p:nvSpPr>
          <p:cNvPr id="6" name="Rectangle 5"/>
          <p:cNvSpPr/>
          <p:nvPr/>
        </p:nvSpPr>
        <p:spPr>
          <a:xfrm>
            <a:off x="8316416" y="6597352"/>
            <a:ext cx="827584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9592" y="2728730"/>
            <a:ext cx="7416824" cy="24284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6842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id-ID" sz="3200" b="1" dirty="0" smtClean="0">
                <a:solidFill>
                  <a:srgbClr val="000099"/>
                </a:solidFill>
              </a:rPr>
              <a:t>Nested Queries / Subquery</a:t>
            </a:r>
            <a:endParaRPr lang="id-ID" sz="3200" b="1" dirty="0">
              <a:solidFill>
                <a:srgbClr val="000099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2856"/>
            <a:ext cx="8229600" cy="424889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id-ID" sz="1600" dirty="0" smtClean="0"/>
              <a:t>Contoh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d-ID" sz="1600" dirty="0" smtClean="0"/>
              <a:t>Perintah untuk menampilkan data pengarang pada tabel pengarang yang mana datanya tidak tercantum pada tabel buku menggunakan klausa NOT IN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d-ID" sz="16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id-ID" sz="1600" dirty="0" smtClean="0"/>
              <a:t>Mysql &gt; select * from pengarang where kode_pengarang not in (select kode_pengarang from buku);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d-ID" sz="1600" dirty="0"/>
          </a:p>
        </p:txBody>
      </p:sp>
      <p:sp>
        <p:nvSpPr>
          <p:cNvPr id="6" name="Rectangle 5"/>
          <p:cNvSpPr/>
          <p:nvPr/>
        </p:nvSpPr>
        <p:spPr>
          <a:xfrm>
            <a:off x="8316416" y="6597352"/>
            <a:ext cx="827584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476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id-ID" sz="3200" b="1" dirty="0" smtClean="0">
                <a:solidFill>
                  <a:srgbClr val="000099"/>
                </a:solidFill>
              </a:rPr>
              <a:t>Nested Queries / Subquery</a:t>
            </a:r>
            <a:endParaRPr lang="id-ID" sz="3200" b="1" dirty="0">
              <a:solidFill>
                <a:srgbClr val="000099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2856"/>
            <a:ext cx="8229600" cy="424889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id-ID" sz="1600" dirty="0" smtClean="0"/>
              <a:t>Hasil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d-ID" sz="16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id-ID" sz="1600" dirty="0"/>
          </a:p>
        </p:txBody>
      </p:sp>
      <p:sp>
        <p:nvSpPr>
          <p:cNvPr id="6" name="Rectangle 5"/>
          <p:cNvSpPr/>
          <p:nvPr/>
        </p:nvSpPr>
        <p:spPr>
          <a:xfrm>
            <a:off x="8316416" y="6597352"/>
            <a:ext cx="827584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9592" y="2747010"/>
            <a:ext cx="7200800" cy="21941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2598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id-ID" sz="3200" b="1" dirty="0" smtClean="0">
                <a:solidFill>
                  <a:srgbClr val="000099"/>
                </a:solidFill>
              </a:rPr>
              <a:t>Nested Queries / Subquery</a:t>
            </a:r>
            <a:endParaRPr lang="id-ID" sz="3200" b="1" dirty="0">
              <a:solidFill>
                <a:srgbClr val="000099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2856"/>
            <a:ext cx="8229600" cy="424889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id-ID" sz="1600" dirty="0" smtClean="0"/>
              <a:t>Contoh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d-ID" sz="1600" dirty="0" smtClean="0"/>
              <a:t>Perintah untuk menampilkan data pengarang pada tabel pengarang yang mana datanya tidak tercantum pada tabel buku menggunakan klausa NOT EXISTS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d-ID" sz="16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id-ID" sz="1600" dirty="0" smtClean="0"/>
              <a:t>Mysql &gt; select * from pengarang where not exists (select * from buku where pengarang.kode_pengarang=buku.kode_pengarang);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d-ID" sz="1600" dirty="0"/>
          </a:p>
        </p:txBody>
      </p:sp>
      <p:sp>
        <p:nvSpPr>
          <p:cNvPr id="6" name="Rectangle 5"/>
          <p:cNvSpPr/>
          <p:nvPr/>
        </p:nvSpPr>
        <p:spPr>
          <a:xfrm>
            <a:off x="8316416" y="6597352"/>
            <a:ext cx="827584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616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4668</TotalTime>
  <Words>542</Words>
  <Application>Microsoft Office PowerPoint</Application>
  <PresentationFormat>On-screen Show (4:3)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Diseño predeterminado</vt:lpstr>
      <vt:lpstr>Nested Queries dan View  di SQL</vt:lpstr>
      <vt:lpstr>Nested Queries / Subquery</vt:lpstr>
      <vt:lpstr>Nested Queries / Subquery</vt:lpstr>
      <vt:lpstr>Nested Queries / Subquery</vt:lpstr>
      <vt:lpstr>Nested Queries / Subquery</vt:lpstr>
      <vt:lpstr>Nested Queries / Subquery</vt:lpstr>
      <vt:lpstr>Nested Queries / Subquery</vt:lpstr>
      <vt:lpstr>Nested Queries / Subquery</vt:lpstr>
      <vt:lpstr>Nested Queries / Subquery</vt:lpstr>
      <vt:lpstr>Nested Queries / Subquery</vt:lpstr>
      <vt:lpstr>View di MySQL</vt:lpstr>
      <vt:lpstr>View di MySQL</vt:lpstr>
      <vt:lpstr>View di MySQL</vt:lpstr>
      <vt:lpstr>View di MySQL</vt:lpstr>
      <vt:lpstr>View di MySQL</vt:lpstr>
      <vt:lpstr>View di MySQL</vt:lpstr>
      <vt:lpstr>View di MySQL</vt:lpstr>
      <vt:lpstr>Tugas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zihni</cp:lastModifiedBy>
  <cp:revision>630</cp:revision>
  <dcterms:created xsi:type="dcterms:W3CDTF">2010-05-23T14:28:12Z</dcterms:created>
  <dcterms:modified xsi:type="dcterms:W3CDTF">2018-12-17T22:07:30Z</dcterms:modified>
</cp:coreProperties>
</file>