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79" r:id="rId4"/>
    <p:sldId id="280" r:id="rId5"/>
    <p:sldId id="281" r:id="rId6"/>
    <p:sldId id="282" r:id="rId7"/>
    <p:sldId id="283" r:id="rId8"/>
    <p:sldId id="278" r:id="rId9"/>
    <p:sldId id="257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77" r:id="rId21"/>
    <p:sldId id="272" r:id="rId22"/>
    <p:sldId id="27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F98C-37DB-4B95-8D46-EBC5741C85E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AEA5-A48C-48D3-8652-77035105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F98C-37DB-4B95-8D46-EBC5741C85E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AEA5-A48C-48D3-8652-77035105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5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F98C-37DB-4B95-8D46-EBC5741C85E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AEA5-A48C-48D3-8652-77035105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F98C-37DB-4B95-8D46-EBC5741C85E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AEA5-A48C-48D3-8652-77035105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7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F98C-37DB-4B95-8D46-EBC5741C85E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AEA5-A48C-48D3-8652-77035105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F98C-37DB-4B95-8D46-EBC5741C85E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AEA5-A48C-48D3-8652-77035105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7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F98C-37DB-4B95-8D46-EBC5741C85E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AEA5-A48C-48D3-8652-77035105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2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F98C-37DB-4B95-8D46-EBC5741C85E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AEA5-A48C-48D3-8652-77035105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F98C-37DB-4B95-8D46-EBC5741C85E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AEA5-A48C-48D3-8652-77035105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3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F98C-37DB-4B95-8D46-EBC5741C85E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AEA5-A48C-48D3-8652-77035105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9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F98C-37DB-4B95-8D46-EBC5741C85E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AEA5-A48C-48D3-8652-77035105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2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3F98C-37DB-4B95-8D46-EBC5741C85E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0AEA5-A48C-48D3-8652-77035105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5400" dirty="0" smtClean="0"/>
              <a:t>DML LANJUTAN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INFORMATIKA</a:t>
            </a:r>
          </a:p>
          <a:p>
            <a:r>
              <a:rPr lang="id-ID" sz="2000" dirty="0" smtClean="0"/>
              <a:t>UNIVERSITAS MUHAMMADIYAH SIDOARJO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5" indent="-36576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"/>
            </a:pPr>
            <a:r>
              <a:rPr lang="id-ID" sz="1800" dirty="0" smtClean="0"/>
              <a:t>Select  untuk Menampilkan </a:t>
            </a:r>
            <a:r>
              <a:rPr lang="id-ID" sz="1800" dirty="0"/>
              <a:t>data lebih dari dua tabel</a:t>
            </a:r>
          </a:p>
          <a:p>
            <a:pPr>
              <a:lnSpc>
                <a:spcPct val="150000"/>
              </a:lnSpc>
            </a:pPr>
            <a:r>
              <a:rPr lang="id-ID" sz="1800" dirty="0" smtClean="0"/>
              <a:t>Syntax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1800" dirty="0"/>
              <a:t>	</a:t>
            </a:r>
            <a:r>
              <a:rPr lang="id-ID" sz="1600" dirty="0"/>
              <a:t>SELECT * from </a:t>
            </a:r>
            <a:r>
              <a:rPr lang="id-ID" sz="1600" dirty="0" smtClean="0"/>
              <a:t>nama_tabel1,nama_tabel2,nama_tabel-n</a:t>
            </a:r>
            <a:r>
              <a:rPr lang="id-ID" sz="1600" dirty="0"/>
              <a:t>;</a:t>
            </a:r>
          </a:p>
          <a:p>
            <a:pPr>
              <a:lnSpc>
                <a:spcPct val="150000"/>
              </a:lnSpc>
            </a:pPr>
            <a:r>
              <a:rPr lang="id-ID" sz="1800" dirty="0" smtClean="0"/>
              <a:t>Contoh 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43000" y="3657600"/>
            <a:ext cx="6858000" cy="1600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12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id-ID" sz="1600" dirty="0" smtClean="0"/>
              <a:t>Select dengan Aggregate </a:t>
            </a:r>
            <a:r>
              <a:rPr lang="id-ID" sz="1600" dirty="0"/>
              <a:t>Functions (COUNT, SUM, AVG, MIN, MAX</a:t>
            </a:r>
            <a:r>
              <a:rPr lang="id-ID" sz="1600" dirty="0" smtClean="0"/>
              <a:t>)</a:t>
            </a:r>
          </a:p>
          <a:p>
            <a:pPr lvl="0" algn="just">
              <a:buFont typeface="+mj-lt"/>
              <a:buAutoNum type="arabicPeriod"/>
            </a:pPr>
            <a:r>
              <a:rPr lang="id-ID" sz="1600" dirty="0"/>
              <a:t>COUNT</a:t>
            </a:r>
          </a:p>
          <a:p>
            <a:pPr marL="0" indent="0" algn="just">
              <a:buNone/>
            </a:pPr>
            <a:r>
              <a:rPr lang="id-ID" sz="1600" dirty="0" smtClean="0"/>
              <a:t>Perintah </a:t>
            </a:r>
            <a:r>
              <a:rPr lang="id-ID" sz="1600" dirty="0"/>
              <a:t>yang digunakan untuk menghitung jumlah baris suatu kolom pada tabel</a:t>
            </a:r>
            <a:r>
              <a:rPr lang="id-ID" sz="1600" dirty="0" smtClean="0"/>
              <a:t>.</a:t>
            </a:r>
          </a:p>
          <a:p>
            <a:pPr marL="0" indent="0" algn="just">
              <a:buNone/>
            </a:pPr>
            <a:endParaRPr lang="id-ID" sz="1600" dirty="0"/>
          </a:p>
          <a:p>
            <a:pPr marL="0" indent="0" algn="just">
              <a:buNone/>
            </a:pPr>
            <a:r>
              <a:rPr lang="id-ID" sz="1600" dirty="0" smtClean="0"/>
              <a:t>Syntax :</a:t>
            </a:r>
          </a:p>
          <a:p>
            <a:pPr marL="0" indent="0" algn="just">
              <a:buNone/>
            </a:pPr>
            <a:r>
              <a:rPr lang="id-ID" sz="1600" dirty="0"/>
              <a:t>	</a:t>
            </a:r>
            <a:r>
              <a:rPr lang="id-ID" sz="1600" dirty="0" smtClean="0"/>
              <a:t>select count(nama_field) from nama_tabel;</a:t>
            </a:r>
          </a:p>
          <a:p>
            <a:pPr marL="0" indent="0" algn="just">
              <a:buNone/>
            </a:pPr>
            <a:r>
              <a:rPr lang="id-ID" sz="1600" dirty="0" smtClean="0"/>
              <a:t>Contoh :</a:t>
            </a:r>
            <a:endParaRPr lang="en-US" sz="16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8200" y="4038600"/>
            <a:ext cx="5257800" cy="1905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22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Font typeface="+mj-lt"/>
              <a:buAutoNum type="arabicPeriod" startAt="2"/>
            </a:pPr>
            <a:r>
              <a:rPr lang="id-ID" sz="1600" dirty="0" smtClean="0"/>
              <a:t>SUM</a:t>
            </a:r>
            <a:endParaRPr lang="id-ID" sz="1600" dirty="0"/>
          </a:p>
          <a:p>
            <a:pPr marL="0" indent="0" algn="just">
              <a:buNone/>
            </a:pPr>
            <a:r>
              <a:rPr lang="id-ID" sz="1600" dirty="0"/>
              <a:t>Perintah yang digunakan untuk menghitung jumlah nilai suatu kolom pada tabel</a:t>
            </a:r>
            <a:endParaRPr lang="id-ID" sz="1600" dirty="0" smtClean="0"/>
          </a:p>
          <a:p>
            <a:pPr marL="0" indent="0" algn="just">
              <a:buNone/>
            </a:pPr>
            <a:endParaRPr lang="id-ID" sz="1600" dirty="0"/>
          </a:p>
          <a:p>
            <a:pPr marL="0" indent="0" algn="just">
              <a:buNone/>
            </a:pPr>
            <a:r>
              <a:rPr lang="id-ID" sz="1600" dirty="0" smtClean="0"/>
              <a:t>Syntax :</a:t>
            </a:r>
          </a:p>
          <a:p>
            <a:pPr marL="0" indent="0" algn="just">
              <a:buNone/>
            </a:pPr>
            <a:r>
              <a:rPr lang="id-ID" sz="1600" dirty="0"/>
              <a:t>	</a:t>
            </a:r>
            <a:r>
              <a:rPr lang="id-ID" sz="1600" dirty="0" smtClean="0"/>
              <a:t>select sum(nama_field) from nama_tabel;</a:t>
            </a:r>
          </a:p>
          <a:p>
            <a:pPr marL="0" indent="0" algn="just">
              <a:buNone/>
            </a:pPr>
            <a:r>
              <a:rPr lang="id-ID" sz="1600" dirty="0" smtClean="0"/>
              <a:t>Contoh :</a:t>
            </a:r>
            <a:endParaRPr lang="en-US" sz="1600" dirty="0"/>
          </a:p>
        </p:txBody>
      </p:sp>
      <p:pic>
        <p:nvPicPr>
          <p:cNvPr id="7" name="Picture 6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8200" y="3581400"/>
            <a:ext cx="5181600" cy="1600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6620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Font typeface="+mj-lt"/>
              <a:buAutoNum type="arabicPeriod" startAt="3"/>
            </a:pPr>
            <a:r>
              <a:rPr lang="id-ID" sz="1600" dirty="0" smtClean="0"/>
              <a:t>AVG</a:t>
            </a:r>
            <a:endParaRPr lang="id-ID" sz="1600" dirty="0"/>
          </a:p>
          <a:p>
            <a:pPr marL="0" indent="0" algn="just">
              <a:buNone/>
            </a:pPr>
            <a:r>
              <a:rPr lang="id-ID" sz="1600" dirty="0" smtClean="0"/>
              <a:t>Perintah </a:t>
            </a:r>
            <a:r>
              <a:rPr lang="id-ID" sz="1600" dirty="0"/>
              <a:t>yang digunakan untuk menghitung rata-rata dari nilai suatu kolom pada tabel.</a:t>
            </a:r>
            <a:endParaRPr lang="id-ID" sz="1600" dirty="0" smtClean="0"/>
          </a:p>
          <a:p>
            <a:pPr marL="0" indent="0" algn="just">
              <a:buNone/>
            </a:pPr>
            <a:endParaRPr lang="id-ID" sz="1600" dirty="0"/>
          </a:p>
          <a:p>
            <a:pPr marL="0" indent="0" algn="just">
              <a:buNone/>
            </a:pPr>
            <a:r>
              <a:rPr lang="id-ID" sz="1600" dirty="0" smtClean="0"/>
              <a:t>Syntax :</a:t>
            </a:r>
          </a:p>
          <a:p>
            <a:pPr marL="0" indent="0" algn="just">
              <a:buNone/>
            </a:pPr>
            <a:r>
              <a:rPr lang="id-ID" sz="1600" dirty="0"/>
              <a:t>	</a:t>
            </a:r>
            <a:r>
              <a:rPr lang="id-ID" sz="1600" dirty="0" smtClean="0"/>
              <a:t>select avg(nama_field) from nama_tabel;</a:t>
            </a:r>
          </a:p>
          <a:p>
            <a:pPr marL="0" indent="0" algn="just">
              <a:buNone/>
            </a:pPr>
            <a:r>
              <a:rPr lang="id-ID" sz="1600" dirty="0" smtClean="0"/>
              <a:t>Contoh :</a:t>
            </a:r>
            <a:endParaRPr lang="en-US" sz="16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000" y="3733800"/>
            <a:ext cx="4876800" cy="182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3835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Font typeface="+mj-lt"/>
              <a:buAutoNum type="arabicPeriod" startAt="4"/>
            </a:pPr>
            <a:r>
              <a:rPr lang="id-ID" sz="1600" dirty="0" smtClean="0"/>
              <a:t>MAX</a:t>
            </a:r>
            <a:endParaRPr lang="id-ID" sz="1600" dirty="0"/>
          </a:p>
          <a:p>
            <a:pPr marL="0" indent="0" algn="just">
              <a:buNone/>
            </a:pPr>
            <a:r>
              <a:rPr lang="id-ID" sz="1600" dirty="0" smtClean="0"/>
              <a:t>Perintah </a:t>
            </a:r>
            <a:r>
              <a:rPr lang="id-ID" sz="1600" dirty="0"/>
              <a:t>yang digunakan untuk menghitung </a:t>
            </a:r>
            <a:r>
              <a:rPr lang="id-ID" sz="1600" dirty="0" smtClean="0"/>
              <a:t>nilai terbesar suatu </a:t>
            </a:r>
            <a:r>
              <a:rPr lang="id-ID" sz="1600" dirty="0"/>
              <a:t>kolom pada tabel.</a:t>
            </a:r>
            <a:endParaRPr lang="id-ID" sz="1600" dirty="0" smtClean="0"/>
          </a:p>
          <a:p>
            <a:pPr marL="0" indent="0" algn="just">
              <a:buNone/>
            </a:pPr>
            <a:endParaRPr lang="id-ID" sz="1600" dirty="0"/>
          </a:p>
          <a:p>
            <a:pPr marL="0" indent="0" algn="just">
              <a:buNone/>
            </a:pPr>
            <a:r>
              <a:rPr lang="id-ID" sz="1600" dirty="0" smtClean="0"/>
              <a:t>Syntax :</a:t>
            </a:r>
          </a:p>
          <a:p>
            <a:pPr marL="0" indent="0" algn="just">
              <a:buNone/>
            </a:pPr>
            <a:r>
              <a:rPr lang="id-ID" sz="1600" dirty="0"/>
              <a:t>	</a:t>
            </a:r>
            <a:r>
              <a:rPr lang="id-ID" sz="1600" dirty="0" smtClean="0"/>
              <a:t>select max(nama_field) from nama_tabel;</a:t>
            </a:r>
          </a:p>
          <a:p>
            <a:pPr marL="0" indent="0" algn="just">
              <a:buNone/>
            </a:pPr>
            <a:r>
              <a:rPr lang="id-ID" sz="1600" dirty="0" smtClean="0"/>
              <a:t>Contoh :</a:t>
            </a:r>
            <a:endParaRPr lang="en-US" sz="16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000" y="3505200"/>
            <a:ext cx="4572000" cy="182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141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Font typeface="+mj-lt"/>
              <a:buAutoNum type="arabicPeriod" startAt="5"/>
            </a:pPr>
            <a:r>
              <a:rPr lang="id-ID" sz="1600" dirty="0" smtClean="0"/>
              <a:t>MIN</a:t>
            </a:r>
            <a:endParaRPr lang="id-ID" sz="1600" dirty="0"/>
          </a:p>
          <a:p>
            <a:pPr marL="0" indent="0" algn="just">
              <a:buNone/>
            </a:pPr>
            <a:r>
              <a:rPr lang="id-ID" sz="1600" dirty="0" smtClean="0"/>
              <a:t>Perintah </a:t>
            </a:r>
            <a:r>
              <a:rPr lang="id-ID" sz="1600" dirty="0"/>
              <a:t>yang digunakan untuk menghitung </a:t>
            </a:r>
            <a:r>
              <a:rPr lang="id-ID" sz="1600" dirty="0" smtClean="0"/>
              <a:t>nilai terkecil suatu </a:t>
            </a:r>
            <a:r>
              <a:rPr lang="id-ID" sz="1600" dirty="0"/>
              <a:t>kolom pada tabel.</a:t>
            </a:r>
            <a:endParaRPr lang="id-ID" sz="1600" dirty="0" smtClean="0"/>
          </a:p>
          <a:p>
            <a:pPr marL="0" indent="0" algn="just">
              <a:buNone/>
            </a:pPr>
            <a:endParaRPr lang="id-ID" sz="1600" dirty="0"/>
          </a:p>
          <a:p>
            <a:pPr marL="0" indent="0" algn="just">
              <a:buNone/>
            </a:pPr>
            <a:r>
              <a:rPr lang="id-ID" sz="1600" dirty="0" smtClean="0"/>
              <a:t>Syntax :</a:t>
            </a:r>
          </a:p>
          <a:p>
            <a:pPr marL="0" indent="0" algn="just">
              <a:buNone/>
            </a:pPr>
            <a:r>
              <a:rPr lang="id-ID" sz="1600" dirty="0"/>
              <a:t>	</a:t>
            </a:r>
            <a:r>
              <a:rPr lang="id-ID" sz="1600" dirty="0" smtClean="0"/>
              <a:t>select min(nama_field) from nama_tabel;</a:t>
            </a:r>
          </a:p>
          <a:p>
            <a:pPr marL="0" indent="0" algn="just">
              <a:buNone/>
            </a:pPr>
            <a:r>
              <a:rPr lang="id-ID" sz="1600" dirty="0" smtClean="0"/>
              <a:t>Contoh :</a:t>
            </a:r>
            <a:endParaRPr lang="en-US" sz="16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8200" y="3657600"/>
            <a:ext cx="5943600" cy="1752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953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Klausa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1600" dirty="0" smtClean="0"/>
              <a:t>Group by</a:t>
            </a:r>
            <a:endParaRPr lang="id-ID" sz="1600" dirty="0"/>
          </a:p>
          <a:p>
            <a:pPr marL="0" indent="0" algn="just">
              <a:buNone/>
            </a:pPr>
            <a:r>
              <a:rPr lang="id-ID" sz="1600" dirty="0"/>
              <a:t>digunakan untuk melakukan pengelompokan data.</a:t>
            </a:r>
            <a:endParaRPr lang="id-ID" sz="1600" dirty="0" smtClean="0"/>
          </a:p>
          <a:p>
            <a:pPr marL="0" indent="0" algn="just">
              <a:buNone/>
            </a:pPr>
            <a:endParaRPr lang="id-ID" sz="1600" dirty="0"/>
          </a:p>
          <a:p>
            <a:pPr marL="0" indent="0" algn="just">
              <a:buNone/>
            </a:pPr>
            <a:r>
              <a:rPr lang="id-ID" sz="1600" dirty="0" smtClean="0"/>
              <a:t>Syntax :</a:t>
            </a:r>
          </a:p>
          <a:p>
            <a:pPr marL="0" indent="0" algn="just">
              <a:buNone/>
            </a:pPr>
            <a:r>
              <a:rPr lang="id-ID" sz="1600" dirty="0"/>
              <a:t>	</a:t>
            </a:r>
            <a:r>
              <a:rPr lang="id-ID" sz="1600" dirty="0" smtClean="0"/>
              <a:t>select nama_field from nama_tabel group by nama_field_kelompok;</a:t>
            </a:r>
          </a:p>
          <a:p>
            <a:pPr marL="0" indent="0" algn="just">
              <a:buNone/>
            </a:pPr>
            <a:r>
              <a:rPr lang="id-ID" sz="1600" dirty="0" smtClean="0"/>
              <a:t>Contoh :</a:t>
            </a:r>
            <a:endParaRPr lang="en-US" sz="16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8200" y="3581400"/>
            <a:ext cx="6324600" cy="1752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18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INFORMATIKA </a:t>
            </a:r>
          </a:p>
          <a:p>
            <a:r>
              <a:rPr lang="id-ID" dirty="0" smtClean="0"/>
              <a:t>UNIVERSITAS MUHAMMADIYAH SIDOARJO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1800" dirty="0"/>
              <a:t>Query </a:t>
            </a:r>
            <a:r>
              <a:rPr lang="id-ID" sz="1800" b="1" dirty="0"/>
              <a:t>merupakan suatu proses pengolahan data yang digunakan untuk memberikan hasil dari basis data berdasarkan kriteria tertentu</a:t>
            </a:r>
            <a:r>
              <a:rPr lang="id-ID" sz="1800" b="1" dirty="0" smtClean="0"/>
              <a:t>.</a:t>
            </a:r>
          </a:p>
          <a:p>
            <a:pPr algn="just"/>
            <a:endParaRPr lang="id-ID" sz="1800" dirty="0"/>
          </a:p>
          <a:p>
            <a:pPr algn="just"/>
            <a:r>
              <a:rPr lang="id-ID" sz="1800" dirty="0" smtClean="0"/>
              <a:t> </a:t>
            </a:r>
            <a:r>
              <a:rPr lang="id-ID" sz="1800" dirty="0"/>
              <a:t>Query tidak hanya membaca atau mengambil data, query biasanya melibatkan beberapa tabel yang direlasikan dengan menggunakan field kunci. </a:t>
            </a:r>
            <a:endParaRPr lang="id-ID" sz="1800" dirty="0" smtClean="0"/>
          </a:p>
          <a:p>
            <a:pPr algn="just"/>
            <a:endParaRPr lang="id-ID" sz="1800" dirty="0"/>
          </a:p>
          <a:p>
            <a:pPr algn="just"/>
            <a:r>
              <a:rPr lang="id-ID" sz="1800" dirty="0" smtClean="0"/>
              <a:t>Namun </a:t>
            </a:r>
            <a:r>
              <a:rPr lang="id-ID" sz="1800" dirty="0"/>
              <a:t>query juga dapat digunakan pada satu tabel saja, tetapi hasilnya kurang informatif dan terbatas.</a:t>
            </a:r>
          </a:p>
          <a:p>
            <a:pPr algn="just"/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2409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id-ID" sz="1600" dirty="0"/>
              <a:t>Aturan dalam melakukan query antar tabel :</a:t>
            </a:r>
          </a:p>
          <a:p>
            <a:pPr lvl="0" algn="just">
              <a:lnSpc>
                <a:spcPct val="150000"/>
              </a:lnSpc>
            </a:pPr>
            <a:r>
              <a:rPr lang="id-ID" sz="1600" dirty="0"/>
              <a:t>Setiap field disebutkan bersama dengan nama tabelnya, dipisahkan tanda titik (.). </a:t>
            </a:r>
          </a:p>
          <a:p>
            <a:pPr algn="just">
              <a:lnSpc>
                <a:spcPct val="150000"/>
              </a:lnSpc>
            </a:pPr>
            <a:r>
              <a:rPr lang="id-ID" sz="1600" dirty="0"/>
              <a:t>Syntax : </a:t>
            </a:r>
            <a:endParaRPr lang="id-ID" sz="16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id-ID" sz="1600" dirty="0" smtClean="0"/>
              <a:t>     	 Namatabel.namafield</a:t>
            </a:r>
            <a:r>
              <a:rPr lang="id-ID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id-ID" sz="1600" dirty="0"/>
              <a:t>Contoh : </a:t>
            </a:r>
            <a:endParaRPr lang="id-ID" sz="16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id-ID" sz="1600" dirty="0" smtClean="0"/>
              <a:t>      	buku.kode_buku </a:t>
            </a:r>
            <a:r>
              <a:rPr lang="id-ID" sz="1600" dirty="0"/>
              <a:t>artinya field kode_buku dari tabel buku.</a:t>
            </a:r>
          </a:p>
          <a:p>
            <a:pPr lvl="0" algn="just">
              <a:lnSpc>
                <a:spcPct val="150000"/>
              </a:lnSpc>
            </a:pPr>
            <a:r>
              <a:rPr lang="id-ID" sz="1600" dirty="0"/>
              <a:t>Setiap tabel yang terlibat dalam proses query harus disebutkan dalam klausa FROM, dengan pemisah koma (,).Dimana urutan tabel tidak mempengaruhi proses query.</a:t>
            </a:r>
          </a:p>
          <a:p>
            <a:pPr algn="just">
              <a:lnSpc>
                <a:spcPct val="150000"/>
              </a:lnSpc>
            </a:pPr>
            <a:r>
              <a:rPr lang="id-ID" sz="1600" dirty="0"/>
              <a:t>Contoh : FROM buku, anggota.</a:t>
            </a:r>
          </a:p>
          <a:p>
            <a:pPr lvl="0" algn="just">
              <a:lnSpc>
                <a:spcPct val="150000"/>
              </a:lnSpc>
            </a:pPr>
            <a:r>
              <a:rPr lang="id-ID" sz="1600" dirty="0"/>
              <a:t>Kondisi dalam klausa WHERE mempengaruhi jenis join yang tercipta.</a:t>
            </a:r>
          </a:p>
          <a:p>
            <a:pPr algn="just">
              <a:lnSpc>
                <a:spcPct val="150000"/>
              </a:lnSpc>
            </a:pP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38537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5" indent="-36576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"/>
            </a:pPr>
            <a:r>
              <a:rPr lang="id-ID" sz="1600" dirty="0" smtClean="0"/>
              <a:t>Perintah select dengan operator AND</a:t>
            </a:r>
            <a:endParaRPr lang="id-ID" sz="1600" dirty="0"/>
          </a:p>
          <a:p>
            <a:pPr>
              <a:lnSpc>
                <a:spcPct val="150000"/>
              </a:lnSpc>
            </a:pPr>
            <a:r>
              <a:rPr lang="id-ID" sz="1600" dirty="0"/>
              <a:t>Syntax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1600" dirty="0" smtClean="0"/>
              <a:t>	SELECT * </a:t>
            </a:r>
            <a:r>
              <a:rPr lang="id-ID" sz="1600" dirty="0"/>
              <a:t>FROM </a:t>
            </a:r>
            <a:r>
              <a:rPr lang="id-ID" sz="1600" dirty="0" smtClean="0"/>
              <a:t>nama_tabel where klausa1 AND klausa2;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1600" dirty="0" smtClean="0"/>
              <a:t>Contoh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1600" dirty="0" smtClean="0"/>
              <a:t>perintah untuk menampilkan data pada tabel buku dimana nilai harga berkisar dari 5</a:t>
            </a:r>
            <a:r>
              <a:rPr lang="id-ID" sz="1600" dirty="0" smtClean="0"/>
              <a:t>0</a:t>
            </a:r>
            <a:r>
              <a:rPr lang="sv-SE" sz="1600" dirty="0" smtClean="0"/>
              <a:t>000 hingga </a:t>
            </a:r>
            <a:r>
              <a:rPr lang="id-ID" sz="1600" dirty="0" smtClean="0"/>
              <a:t>10</a:t>
            </a:r>
            <a:r>
              <a:rPr lang="sv-SE" sz="1600" dirty="0" smtClean="0"/>
              <a:t>0000 :</a:t>
            </a:r>
            <a:endParaRPr lang="id-ID" sz="1600" dirty="0"/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800" y="4191000"/>
            <a:ext cx="7467600" cy="2209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Operator Yang diGunakan</a:t>
            </a:r>
            <a:endParaRPr lang="id-ID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0483" t="20414" r="35774" b="10032"/>
          <a:stretch/>
        </p:blipFill>
        <p:spPr bwMode="auto">
          <a:xfrm>
            <a:off x="1447800" y="1557655"/>
            <a:ext cx="6096000" cy="45383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79001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relationship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2629" t="23669" r="20299" b="15065"/>
          <a:stretch/>
        </p:blipFill>
        <p:spPr bwMode="auto">
          <a:xfrm>
            <a:off x="1351112" y="2286000"/>
            <a:ext cx="6192688" cy="40324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775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query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1800" dirty="0" smtClean="0"/>
              <a:t>Untuk menampilkan data buku dan nama pengarang :</a:t>
            </a:r>
          </a:p>
          <a:p>
            <a:pPr algn="just"/>
            <a:r>
              <a:rPr lang="id-ID" sz="1800" dirty="0" smtClean="0"/>
              <a:t>Select a.kode_pengarang,a.judul,a.harga,a.tahun_terbit,b.nama_pengarang from buku a, pengarang b where a.kode_pengarang=b.kode_pengarang</a:t>
            </a:r>
            <a:endParaRPr lang="id-ID" sz="18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4400" y="2667000"/>
            <a:ext cx="7620000" cy="21829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83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Tampilkan data menggunakan select di atas</a:t>
            </a:r>
          </a:p>
          <a:p>
            <a:r>
              <a:rPr lang="id-ID" dirty="0" smtClean="0"/>
              <a:t>Buatlah query 2 tabel</a:t>
            </a:r>
          </a:p>
          <a:p>
            <a:r>
              <a:rPr lang="id-ID" dirty="0" smtClean="0"/>
              <a:t>Buatlah query 3 tabel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5820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5" indent="-36576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"/>
            </a:pPr>
            <a:r>
              <a:rPr lang="id-ID" sz="1600" dirty="0" smtClean="0"/>
              <a:t>Perintah select dengan operator BETWEEN - AND</a:t>
            </a:r>
            <a:endParaRPr lang="id-ID" sz="1600" dirty="0"/>
          </a:p>
          <a:p>
            <a:pPr>
              <a:lnSpc>
                <a:spcPct val="150000"/>
              </a:lnSpc>
            </a:pPr>
            <a:r>
              <a:rPr lang="id-ID" sz="1600" dirty="0"/>
              <a:t>Syntax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1600" dirty="0" smtClean="0"/>
              <a:t>	SELECT * </a:t>
            </a:r>
            <a:r>
              <a:rPr lang="id-ID" sz="1600" dirty="0"/>
              <a:t>FROM </a:t>
            </a:r>
            <a:r>
              <a:rPr lang="id-ID" sz="1600" dirty="0" smtClean="0"/>
              <a:t>nama_tabel where BETWEEN klausa1 AND klausa2;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1600" dirty="0" smtClean="0"/>
              <a:t>Contoh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1600" dirty="0" smtClean="0"/>
              <a:t>perintah untuk menampilkan data pada tabel buku dimana nilai harga berkisar dari 5</a:t>
            </a:r>
            <a:r>
              <a:rPr lang="id-ID" sz="1600" dirty="0" smtClean="0"/>
              <a:t>0</a:t>
            </a:r>
            <a:r>
              <a:rPr lang="sv-SE" sz="1600" dirty="0" smtClean="0"/>
              <a:t>000 hingga </a:t>
            </a:r>
            <a:r>
              <a:rPr lang="id-ID" sz="1600" dirty="0" smtClean="0"/>
              <a:t>10</a:t>
            </a:r>
            <a:r>
              <a:rPr lang="sv-SE" sz="1600" dirty="0" smtClean="0"/>
              <a:t>0000 :</a:t>
            </a:r>
            <a:endParaRPr lang="id-ID" sz="1600" dirty="0"/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000" y="4267200"/>
            <a:ext cx="7848600" cy="2209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768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5" indent="-36576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"/>
            </a:pPr>
            <a:r>
              <a:rPr lang="id-ID" sz="1600" dirty="0" smtClean="0"/>
              <a:t>Perintah select dengan operator OR</a:t>
            </a:r>
            <a:endParaRPr lang="id-ID" sz="1600" dirty="0"/>
          </a:p>
          <a:p>
            <a:pPr>
              <a:lnSpc>
                <a:spcPct val="150000"/>
              </a:lnSpc>
            </a:pPr>
            <a:r>
              <a:rPr lang="id-ID" sz="1600" dirty="0"/>
              <a:t>Syntax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1600" dirty="0" smtClean="0"/>
              <a:t>	SELECT * </a:t>
            </a:r>
            <a:r>
              <a:rPr lang="id-ID" sz="1600" dirty="0"/>
              <a:t>FROM </a:t>
            </a:r>
            <a:r>
              <a:rPr lang="id-ID" sz="1600" dirty="0" smtClean="0"/>
              <a:t>nama_tabel where klausa1 OR klausa2;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1600" dirty="0" smtClean="0"/>
              <a:t>Contoh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1600" dirty="0" smtClean="0"/>
              <a:t>perintah untuk menampilkan data pada tabel buku dimana nilai harga </a:t>
            </a:r>
            <a:r>
              <a:rPr lang="id-ID" sz="1600" dirty="0" smtClean="0"/>
              <a:t>sama dengan</a:t>
            </a:r>
            <a:r>
              <a:rPr lang="sv-SE" sz="1600" dirty="0" smtClean="0"/>
              <a:t> 5</a:t>
            </a:r>
            <a:r>
              <a:rPr lang="id-ID" sz="1600" dirty="0" smtClean="0"/>
              <a:t>5</a:t>
            </a:r>
            <a:r>
              <a:rPr lang="sv-SE" sz="1600" dirty="0" smtClean="0"/>
              <a:t>000 </a:t>
            </a:r>
            <a:r>
              <a:rPr lang="id-ID" sz="1600" dirty="0" smtClean="0"/>
              <a:t>atau</a:t>
            </a:r>
            <a:r>
              <a:rPr lang="sv-SE" sz="1600" dirty="0" smtClean="0"/>
              <a:t> </a:t>
            </a:r>
            <a:r>
              <a:rPr lang="id-ID" sz="1600" dirty="0" smtClean="0"/>
              <a:t>75000</a:t>
            </a:r>
            <a:r>
              <a:rPr lang="sv-SE" sz="1600" dirty="0" smtClean="0"/>
              <a:t> :</a:t>
            </a:r>
            <a:endParaRPr lang="id-ID" sz="1600" dirty="0"/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8200" y="4114800"/>
            <a:ext cx="6858000" cy="2438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559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5" indent="-36576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"/>
            </a:pPr>
            <a:r>
              <a:rPr lang="id-ID" sz="1600" dirty="0" smtClean="0"/>
              <a:t>Perintah select dengan operator NOT</a:t>
            </a:r>
            <a:endParaRPr lang="id-ID" sz="1600" dirty="0"/>
          </a:p>
          <a:p>
            <a:pPr>
              <a:lnSpc>
                <a:spcPct val="150000"/>
              </a:lnSpc>
            </a:pPr>
            <a:r>
              <a:rPr lang="id-ID" sz="1600" dirty="0"/>
              <a:t>Syntax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1600" dirty="0" smtClean="0"/>
              <a:t>	SELECT * </a:t>
            </a:r>
            <a:r>
              <a:rPr lang="id-ID" sz="1600" dirty="0"/>
              <a:t>FROM </a:t>
            </a:r>
            <a:r>
              <a:rPr lang="id-ID" sz="1600" dirty="0" smtClean="0"/>
              <a:t>nama_tabel where NOT klausa;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1600" dirty="0" smtClean="0"/>
              <a:t>Contoh 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d-ID" sz="1600" dirty="0" smtClean="0"/>
              <a:t>Perintah </a:t>
            </a:r>
            <a:r>
              <a:rPr lang="id-ID" sz="1600" dirty="0"/>
              <a:t>untuk menampilkan data pada tabel buku dimana nilai pada kolom </a:t>
            </a:r>
            <a:r>
              <a:rPr lang="id-ID" sz="1600" dirty="0" smtClean="0"/>
              <a:t>judul </a:t>
            </a:r>
            <a:r>
              <a:rPr lang="id-ID" sz="1600" dirty="0"/>
              <a:t>tidak sama dengan basis data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000" y="4191000"/>
            <a:ext cx="6629400" cy="2209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160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5" indent="-36576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"/>
            </a:pPr>
            <a:r>
              <a:rPr lang="id-ID" sz="1600" dirty="0" smtClean="0"/>
              <a:t>Atau dengan operator &lt;&gt;</a:t>
            </a:r>
            <a:endParaRPr lang="id-ID" sz="16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id-ID" sz="1600" dirty="0" smtClean="0"/>
              <a:t>Perintah </a:t>
            </a:r>
            <a:r>
              <a:rPr lang="id-ID" sz="1600" dirty="0"/>
              <a:t>untuk menampilkan data pada tabel buku dimana nilai pada kolom </a:t>
            </a:r>
            <a:r>
              <a:rPr lang="id-ID" sz="1600" dirty="0" smtClean="0"/>
              <a:t>judul </a:t>
            </a:r>
            <a:r>
              <a:rPr lang="id-ID" sz="1600" dirty="0"/>
              <a:t>tidak sama dengan basis data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8200" y="2974258"/>
            <a:ext cx="7620000" cy="28169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21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5" indent="-36576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"/>
            </a:pPr>
            <a:r>
              <a:rPr lang="id-ID" sz="1600" dirty="0" smtClean="0"/>
              <a:t>Atau dengan operator !=</a:t>
            </a:r>
            <a:endParaRPr lang="id-ID" sz="16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id-ID" sz="1600" dirty="0" smtClean="0"/>
              <a:t>Perintah </a:t>
            </a:r>
            <a:r>
              <a:rPr lang="id-ID" sz="1600" dirty="0"/>
              <a:t>untuk menampilkan data pada tabel buku dimana nilai pada kolom </a:t>
            </a:r>
            <a:r>
              <a:rPr lang="id-ID" sz="1600" dirty="0" smtClean="0"/>
              <a:t>judul </a:t>
            </a:r>
            <a:r>
              <a:rPr lang="id-ID" sz="1600" dirty="0"/>
              <a:t>tidak sama dengan basis data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000" y="2971800"/>
            <a:ext cx="7391400" cy="2667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7028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5" indent="-36576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"/>
            </a:pPr>
            <a:r>
              <a:rPr lang="id-ID" sz="1600" dirty="0" smtClean="0"/>
              <a:t>Perintah select untuk Memberikan </a:t>
            </a:r>
            <a:r>
              <a:rPr lang="id-ID" sz="1600" dirty="0"/>
              <a:t>nama lain pada kolom</a:t>
            </a:r>
          </a:p>
          <a:p>
            <a:pPr>
              <a:lnSpc>
                <a:spcPct val="150000"/>
              </a:lnSpc>
            </a:pPr>
            <a:r>
              <a:rPr lang="id-ID" sz="1600" dirty="0"/>
              <a:t>Syntax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1600" dirty="0" smtClean="0"/>
              <a:t>	SELECT nama_field_lama </a:t>
            </a:r>
            <a:r>
              <a:rPr lang="id-ID" sz="1600" dirty="0"/>
              <a:t>AS </a:t>
            </a:r>
            <a:r>
              <a:rPr lang="id-ID" sz="1600" dirty="0" smtClean="0"/>
              <a:t>nama_field_baru </a:t>
            </a:r>
            <a:r>
              <a:rPr lang="id-ID" sz="1600" dirty="0"/>
              <a:t>FROM </a:t>
            </a:r>
            <a:r>
              <a:rPr lang="id-ID" sz="1600" dirty="0" smtClean="0"/>
              <a:t>nama_tabel;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1600" dirty="0" smtClean="0"/>
              <a:t>Contoh :</a:t>
            </a:r>
          </a:p>
          <a:p>
            <a:pPr marL="0" indent="0">
              <a:lnSpc>
                <a:spcPct val="150000"/>
              </a:lnSpc>
              <a:buNone/>
            </a:pPr>
            <a:endParaRPr lang="id-ID" sz="1600" dirty="0"/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8200" y="3581400"/>
            <a:ext cx="6858000" cy="182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039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5" indent="-36576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"/>
            </a:pPr>
            <a:r>
              <a:rPr lang="id-ID" sz="1800" dirty="0" smtClean="0"/>
              <a:t>Select dengan Menggunakan </a:t>
            </a:r>
            <a:r>
              <a:rPr lang="id-ID" sz="1800" dirty="0"/>
              <a:t>alias untuk nama tabel</a:t>
            </a:r>
          </a:p>
          <a:p>
            <a:pPr>
              <a:lnSpc>
                <a:spcPct val="150000"/>
              </a:lnSpc>
            </a:pPr>
            <a:r>
              <a:rPr lang="id-ID" sz="1800" dirty="0" smtClean="0"/>
              <a:t>Syntax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1800" dirty="0"/>
              <a:t>	</a:t>
            </a:r>
            <a:r>
              <a:rPr lang="id-ID" sz="1600" dirty="0"/>
              <a:t>SELECT </a:t>
            </a:r>
            <a:r>
              <a:rPr lang="id-ID" sz="1600" dirty="0" smtClean="0"/>
              <a:t>nama_alias.field, nama_lias.field </a:t>
            </a:r>
            <a:r>
              <a:rPr lang="id-ID" sz="1600" dirty="0"/>
              <a:t>FROM </a:t>
            </a:r>
            <a:r>
              <a:rPr lang="id-ID" sz="1600" dirty="0" smtClean="0"/>
              <a:t>nama_tabel nama_alias</a:t>
            </a:r>
            <a:r>
              <a:rPr lang="id-ID" sz="1600" dirty="0"/>
              <a:t>;</a:t>
            </a:r>
          </a:p>
          <a:p>
            <a:pPr>
              <a:lnSpc>
                <a:spcPct val="150000"/>
              </a:lnSpc>
            </a:pPr>
            <a:r>
              <a:rPr lang="id-ID" sz="1800" dirty="0" smtClean="0"/>
              <a:t>Contoh 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4400" y="3733800"/>
            <a:ext cx="7010400" cy="2209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4834</TotalTime>
  <Words>352</Words>
  <Application>Microsoft Office PowerPoint</Application>
  <PresentationFormat>On-screen Show (4:3)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DML LANJUTAN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Aggregate Functions</vt:lpstr>
      <vt:lpstr>Aggregate Functions</vt:lpstr>
      <vt:lpstr>Aggregate Functions</vt:lpstr>
      <vt:lpstr>Aggregate Functions</vt:lpstr>
      <vt:lpstr>Aggregate Functions</vt:lpstr>
      <vt:lpstr>Klausa Group by</vt:lpstr>
      <vt:lpstr>QUERY</vt:lpstr>
      <vt:lpstr>DEFINISI</vt:lpstr>
      <vt:lpstr>DEFINISI</vt:lpstr>
      <vt:lpstr>Operator Yang diGunakan</vt:lpstr>
      <vt:lpstr>relationship</vt:lpstr>
      <vt:lpstr>query</vt:lpstr>
      <vt:lpstr>soal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pusdakom</dc:creator>
  <cp:lastModifiedBy>pusdakom</cp:lastModifiedBy>
  <cp:revision>64</cp:revision>
  <dcterms:created xsi:type="dcterms:W3CDTF">2016-05-26T05:01:40Z</dcterms:created>
  <dcterms:modified xsi:type="dcterms:W3CDTF">2018-12-06T02:03:41Z</dcterms:modified>
</cp:coreProperties>
</file>