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60" r:id="rId3"/>
    <p:sldId id="261" r:id="rId4"/>
    <p:sldId id="298" r:id="rId5"/>
    <p:sldId id="285" r:id="rId6"/>
    <p:sldId id="265" r:id="rId7"/>
    <p:sldId id="293" r:id="rId8"/>
    <p:sldId id="286" r:id="rId9"/>
    <p:sldId id="287" r:id="rId10"/>
    <p:sldId id="292" r:id="rId11"/>
    <p:sldId id="288" r:id="rId12"/>
    <p:sldId id="289" r:id="rId13"/>
    <p:sldId id="294" r:id="rId14"/>
    <p:sldId id="290" r:id="rId15"/>
    <p:sldId id="291" r:id="rId16"/>
    <p:sldId id="295" r:id="rId17"/>
    <p:sldId id="296" r:id="rId18"/>
    <p:sldId id="297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CADBB8-7414-49F6-82A1-86638B46FDFB}">
  <a:tblStyle styleId="{90CADBB8-7414-49F6-82A1-86638B46FD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20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4639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agen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22" name="Shape 22"/>
          <p:cNvSpPr/>
          <p:nvPr/>
        </p:nvSpPr>
        <p:spPr>
          <a:xfrm>
            <a:off x="3950607" y="1571221"/>
            <a:ext cx="1308410" cy="1159079"/>
          </a:xfrm>
          <a:custGeom>
            <a:avLst/>
            <a:gdLst/>
            <a:ahLst/>
            <a:cxnLst/>
            <a:rect l="0" t="0" r="0" b="0"/>
            <a:pathLst>
              <a:path w="59251" h="52447" extrusionOk="0">
                <a:moveTo>
                  <a:pt x="31417" y="954"/>
                </a:moveTo>
                <a:cubicBezTo>
                  <a:pt x="25372" y="536"/>
                  <a:pt x="17283" y="-1744"/>
                  <a:pt x="13340" y="2856"/>
                </a:cubicBezTo>
                <a:cubicBezTo>
                  <a:pt x="3770" y="14019"/>
                  <a:pt x="374" y="37628"/>
                  <a:pt x="11755" y="46938"/>
                </a:cubicBezTo>
                <a:cubicBezTo>
                  <a:pt x="19207" y="53034"/>
                  <a:pt x="30838" y="53180"/>
                  <a:pt x="40297" y="51378"/>
                </a:cubicBezTo>
                <a:cubicBezTo>
                  <a:pt x="46480" y="50199"/>
                  <a:pt x="49933" y="42778"/>
                  <a:pt x="52665" y="37107"/>
                </a:cubicBezTo>
                <a:cubicBezTo>
                  <a:pt x="55247" y="31744"/>
                  <a:pt x="60978" y="25793"/>
                  <a:pt x="58690" y="20299"/>
                </a:cubicBezTo>
                <a:cubicBezTo>
                  <a:pt x="57278" y="16911"/>
                  <a:pt x="53473" y="15077"/>
                  <a:pt x="50445" y="13005"/>
                </a:cubicBezTo>
                <a:cubicBezTo>
                  <a:pt x="41917" y="7170"/>
                  <a:pt x="31006" y="-916"/>
                  <a:pt x="21269" y="2539"/>
                </a:cubicBezTo>
                <a:cubicBezTo>
                  <a:pt x="13737" y="5211"/>
                  <a:pt x="5208" y="9706"/>
                  <a:pt x="2241" y="17127"/>
                </a:cubicBezTo>
                <a:cubicBezTo>
                  <a:pt x="-1024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3" name="Shape 23"/>
          <p:cNvSpPr/>
          <p:nvPr/>
        </p:nvSpPr>
        <p:spPr>
          <a:xfrm>
            <a:off x="3874668" y="1485125"/>
            <a:ext cx="1394664" cy="1302552"/>
          </a:xfrm>
          <a:custGeom>
            <a:avLst/>
            <a:gdLst/>
            <a:ahLst/>
            <a:cxnLst/>
            <a:rect l="0" t="0" r="0" b="0"/>
            <a:pathLst>
              <a:path w="63157" h="58939" extrusionOk="0">
                <a:moveTo>
                  <a:pt x="20826" y="0"/>
                </a:moveTo>
                <a:cubicBezTo>
                  <a:pt x="13565" y="0"/>
                  <a:pt x="6296" y="7516"/>
                  <a:pt x="4652" y="14588"/>
                </a:cubicBezTo>
                <a:cubicBezTo>
                  <a:pt x="2363" y="24428"/>
                  <a:pt x="5707" y="35896"/>
                  <a:pt x="11629" y="44082"/>
                </a:cubicBezTo>
                <a:cubicBezTo>
                  <a:pt x="17781" y="52586"/>
                  <a:pt x="29172" y="60332"/>
                  <a:pt x="39537" y="58670"/>
                </a:cubicBezTo>
                <a:cubicBezTo>
                  <a:pt x="49203" y="57119"/>
                  <a:pt x="49748" y="56659"/>
                  <a:pt x="57296" y="50424"/>
                </a:cubicBezTo>
                <a:cubicBezTo>
                  <a:pt x="62555" y="46079"/>
                  <a:pt x="64679" y="36599"/>
                  <a:pt x="61736" y="30445"/>
                </a:cubicBezTo>
                <a:cubicBezTo>
                  <a:pt x="58298" y="23257"/>
                  <a:pt x="56272" y="24643"/>
                  <a:pt x="50954" y="18711"/>
                </a:cubicBezTo>
                <a:cubicBezTo>
                  <a:pt x="47260" y="14590"/>
                  <a:pt x="44103" y="9184"/>
                  <a:pt x="38903" y="7294"/>
                </a:cubicBezTo>
                <a:cubicBezTo>
                  <a:pt x="33438" y="5307"/>
                  <a:pt x="26890" y="5217"/>
                  <a:pt x="21460" y="7294"/>
                </a:cubicBezTo>
                <a:cubicBezTo>
                  <a:pt x="9148" y="12000"/>
                  <a:pt x="-3826" y="29029"/>
                  <a:pt x="1164" y="41228"/>
                </a:cubicBezTo>
                <a:cubicBezTo>
                  <a:pt x="8128" y="58253"/>
                  <a:pt x="49341" y="57602"/>
                  <a:pt x="56345" y="40593"/>
                </a:cubicBezTo>
                <a:cubicBezTo>
                  <a:pt x="58881" y="34431"/>
                  <a:pt x="60566" y="26228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69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8" name="Shape 28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630650" y="2492896"/>
            <a:ext cx="5882700" cy="154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smtClean="0"/>
              <a:t>JOIN In SQL</a:t>
            </a:r>
            <a:endParaRPr lang="en" dirty="0"/>
          </a:p>
        </p:txBody>
      </p:sp>
      <p:sp>
        <p:nvSpPr>
          <p:cNvPr id="106" name="Shape 106"/>
          <p:cNvSpPr/>
          <p:nvPr/>
        </p:nvSpPr>
        <p:spPr>
          <a:xfrm rot="-4140551">
            <a:off x="3618012" y="1783020"/>
            <a:ext cx="402308" cy="1167266"/>
          </a:xfrm>
          <a:custGeom>
            <a:avLst/>
            <a:gdLst/>
            <a:ahLst/>
            <a:cxnLst/>
            <a:rect l="0" t="0" r="0" b="0"/>
            <a:pathLst>
              <a:path w="30959" h="89819" extrusionOk="0">
                <a:moveTo>
                  <a:pt x="0" y="0"/>
                </a:moveTo>
                <a:cubicBezTo>
                  <a:pt x="5134" y="6917"/>
                  <a:pt x="29561" y="26535"/>
                  <a:pt x="30804" y="41505"/>
                </a:cubicBezTo>
                <a:cubicBezTo>
                  <a:pt x="32047" y="56474"/>
                  <a:pt x="11349" y="81766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stealth" w="lg" len="lg"/>
          </a:ln>
        </p:spPr>
      </p:sp>
      <p:sp>
        <p:nvSpPr>
          <p:cNvPr id="107" name="Shape 107"/>
          <p:cNvSpPr/>
          <p:nvPr/>
        </p:nvSpPr>
        <p:spPr>
          <a:xfrm>
            <a:off x="2496775" y="4255850"/>
            <a:ext cx="3153375" cy="34500"/>
          </a:xfrm>
          <a:custGeom>
            <a:avLst/>
            <a:gdLst/>
            <a:ahLst/>
            <a:cxnLst/>
            <a:rect l="0" t="0" r="0" b="0"/>
            <a:pathLst>
              <a:path w="126135" h="1380" extrusionOk="0">
                <a:moveTo>
                  <a:pt x="0" y="973"/>
                </a:moveTo>
                <a:cubicBezTo>
                  <a:pt x="29074" y="973"/>
                  <a:pt x="58157" y="273"/>
                  <a:pt x="87224" y="973"/>
                </a:cubicBezTo>
                <a:cubicBezTo>
                  <a:pt x="100194" y="1285"/>
                  <a:pt x="113311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08" name="Shape 108"/>
          <p:cNvSpPr/>
          <p:nvPr/>
        </p:nvSpPr>
        <p:spPr>
          <a:xfrm>
            <a:off x="2423800" y="4303603"/>
            <a:ext cx="3177700" cy="41425"/>
          </a:xfrm>
          <a:custGeom>
            <a:avLst/>
            <a:gdLst/>
            <a:ahLst/>
            <a:cxnLst/>
            <a:rect l="0" t="0" r="0" b="0"/>
            <a:pathLst>
              <a:path w="127108" h="1657" extrusionOk="0">
                <a:moveTo>
                  <a:pt x="0" y="1657"/>
                </a:moveTo>
                <a:cubicBezTo>
                  <a:pt x="42249" y="-1531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09" name="Shape 109"/>
          <p:cNvCxnSpPr/>
          <p:nvPr/>
        </p:nvCxnSpPr>
        <p:spPr>
          <a:xfrm rot="10800000" flipH="1">
            <a:off x="5000180" y="2237927"/>
            <a:ext cx="291900" cy="543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lg" len="lg"/>
            <a:tailEnd type="non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2689400" y="458112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INFORMATIKA</a:t>
            </a: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UNIVERSITAS MUHAMMADIYAH SIDOARJO</a:t>
            </a:r>
            <a:endParaRPr lang="id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Left Join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71600" y="1844824"/>
            <a:ext cx="7344816" cy="15445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itchFamily="2" charset="2"/>
              <a:buChar char="q"/>
            </a:pPr>
            <a:r>
              <a:rPr lang="id-ID" sz="1400" dirty="0" smtClean="0"/>
              <a:t>Contoh 2</a:t>
            </a:r>
          </a:p>
          <a:p>
            <a:pPr marL="361950" lvl="0" algn="just">
              <a:buNone/>
            </a:pPr>
            <a:r>
              <a:rPr lang="id-ID" sz="1400" dirty="0" smtClean="0"/>
              <a:t>Select </a:t>
            </a:r>
            <a:r>
              <a:rPr lang="id-ID" sz="1400" dirty="0"/>
              <a:t>kode_buku,judul,nama_pengarang from buku </a:t>
            </a:r>
            <a:r>
              <a:rPr lang="id-ID" sz="1400" dirty="0" smtClean="0"/>
              <a:t>left </a:t>
            </a:r>
            <a:r>
              <a:rPr lang="id-ID" sz="1400" dirty="0"/>
              <a:t>join pengarang on buku.kode_pengarang=pengarang.kode_pengarang;</a:t>
            </a:r>
            <a:endParaRPr lang="en" sz="1400" dirty="0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16210" t="48941" r="9058" b="22861"/>
          <a:stretch/>
        </p:blipFill>
        <p:spPr bwMode="auto">
          <a:xfrm>
            <a:off x="1403648" y="2708920"/>
            <a:ext cx="6696744" cy="26642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05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Right Join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71600" y="2172500"/>
            <a:ext cx="7063425" cy="15445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itchFamily="2" charset="2"/>
              <a:buChar char="q"/>
            </a:pPr>
            <a:r>
              <a:rPr lang="id-ID" sz="1800" dirty="0"/>
              <a:t>untuk menampilkan </a:t>
            </a:r>
            <a:r>
              <a:rPr lang="id-ID" sz="1800" dirty="0" smtClean="0"/>
              <a:t>data </a:t>
            </a:r>
            <a:r>
              <a:rPr lang="id-ID" sz="1800" dirty="0"/>
              <a:t>dari tabel sebelah kanan perintah right join beserta pasangannya dari tabel sebelah kiri</a:t>
            </a:r>
            <a:r>
              <a:rPr lang="id-ID" sz="1800" dirty="0" smtClean="0"/>
              <a:t>.</a:t>
            </a:r>
          </a:p>
          <a:p>
            <a:pPr lvl="0" algn="just">
              <a:buNone/>
            </a:pPr>
            <a:endParaRPr lang="id-ID" sz="1800" dirty="0"/>
          </a:p>
          <a:p>
            <a:pPr marL="342900" lvl="0" indent="-342900" algn="just">
              <a:buFont typeface="Wingdings" pitchFamily="2" charset="2"/>
              <a:buChar char="q"/>
            </a:pPr>
            <a:r>
              <a:rPr lang="id-ID" sz="1800" dirty="0"/>
              <a:t>Meskipun terdapat data dari sebelah </a:t>
            </a:r>
            <a:r>
              <a:rPr lang="id-ID" sz="1800" dirty="0" smtClean="0"/>
              <a:t>kanan </a:t>
            </a:r>
            <a:r>
              <a:rPr lang="id-ID" sz="1800" dirty="0"/>
              <a:t>tidak memiliki pasangan, tetap akan ditampilkan dengan pasangannya berupa nilai NULL. </a:t>
            </a:r>
            <a:endParaRPr lang="en" sz="1800" dirty="0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47880" t="62372" r="36735" b="17686"/>
          <a:stretch/>
        </p:blipFill>
        <p:spPr bwMode="auto">
          <a:xfrm>
            <a:off x="3635896" y="4365104"/>
            <a:ext cx="2232247" cy="1296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897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Right Join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71600" y="2172500"/>
            <a:ext cx="7344816" cy="15445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itchFamily="2" charset="2"/>
              <a:buChar char="q"/>
            </a:pPr>
            <a:r>
              <a:rPr lang="id-ID" sz="1400" dirty="0" smtClean="0"/>
              <a:t>Sintaks :</a:t>
            </a:r>
          </a:p>
          <a:p>
            <a:pPr marL="342900" lvl="0" indent="-342900" algn="just">
              <a:buFont typeface="Wingdings" pitchFamily="2" charset="2"/>
              <a:buChar char="q"/>
            </a:pPr>
            <a:endParaRPr lang="id-ID" sz="1400" dirty="0"/>
          </a:p>
          <a:p>
            <a:pPr marL="354013">
              <a:buNone/>
            </a:pPr>
            <a:r>
              <a:rPr lang="en-US" sz="1400" b="1" i="1" dirty="0"/>
              <a:t>SELECT </a:t>
            </a:r>
            <a:r>
              <a:rPr lang="id-ID" sz="1400" b="1" i="1" dirty="0" smtClean="0"/>
              <a:t>nama_kolom</a:t>
            </a:r>
            <a:endParaRPr lang="en-US" sz="1400" b="1" i="1" dirty="0"/>
          </a:p>
          <a:p>
            <a:pPr marL="354013">
              <a:buNone/>
            </a:pPr>
            <a:r>
              <a:rPr lang="en-US" sz="1400" b="1" i="1" dirty="0"/>
              <a:t>FROM </a:t>
            </a:r>
            <a:r>
              <a:rPr lang="en-US" sz="1400" b="1" i="1" dirty="0" err="1" smtClean="0"/>
              <a:t>tabe</a:t>
            </a:r>
            <a:r>
              <a:rPr lang="id-ID" sz="1400" b="1" i="1" dirty="0" smtClean="0"/>
              <a:t>l</a:t>
            </a:r>
            <a:r>
              <a:rPr lang="en-US" sz="1400" b="1" i="1" dirty="0" smtClean="0"/>
              <a:t>1</a:t>
            </a:r>
            <a:endParaRPr lang="en-US" sz="1400" b="1" i="1" dirty="0"/>
          </a:p>
          <a:p>
            <a:pPr marL="354013">
              <a:buNone/>
            </a:pPr>
            <a:r>
              <a:rPr lang="id-ID" sz="1400" b="1" i="1" dirty="0" smtClean="0"/>
              <a:t>RIGHT</a:t>
            </a:r>
            <a:r>
              <a:rPr lang="en-US" sz="1400" b="1" i="1" dirty="0" smtClean="0"/>
              <a:t> </a:t>
            </a:r>
            <a:r>
              <a:rPr lang="en-US" sz="1400" b="1" i="1" dirty="0"/>
              <a:t>JOIN </a:t>
            </a:r>
            <a:r>
              <a:rPr lang="en-US" sz="1400" b="1" i="1" dirty="0" err="1" smtClean="0"/>
              <a:t>tabe</a:t>
            </a:r>
            <a:r>
              <a:rPr lang="id-ID" sz="1400" b="1" i="1" dirty="0" smtClean="0"/>
              <a:t>l</a:t>
            </a:r>
            <a:r>
              <a:rPr lang="en-US" sz="1400" b="1" i="1" dirty="0" smtClean="0"/>
              <a:t>2 </a:t>
            </a:r>
            <a:r>
              <a:rPr lang="en-US" sz="1400" b="1" i="1" dirty="0"/>
              <a:t>ON </a:t>
            </a:r>
            <a:r>
              <a:rPr lang="en-US" sz="1400" b="1" i="1" dirty="0" err="1" smtClean="0"/>
              <a:t>tabe</a:t>
            </a:r>
            <a:r>
              <a:rPr lang="id-ID" sz="1400" b="1" i="1" dirty="0" smtClean="0"/>
              <a:t>l</a:t>
            </a:r>
            <a:r>
              <a:rPr lang="en-US" sz="1400" b="1" i="1" dirty="0" smtClean="0"/>
              <a:t>1.</a:t>
            </a:r>
            <a:r>
              <a:rPr lang="id-ID" sz="1400" b="1" i="1" dirty="0" smtClean="0"/>
              <a:t>nama_kolom</a:t>
            </a:r>
            <a:r>
              <a:rPr lang="en-US" sz="1400" b="1" i="1" dirty="0" smtClean="0"/>
              <a:t>= </a:t>
            </a:r>
            <a:r>
              <a:rPr lang="id-ID" sz="1400" b="1" i="1" dirty="0" smtClean="0"/>
              <a:t>t</a:t>
            </a:r>
            <a:r>
              <a:rPr lang="en-US" sz="1400" b="1" i="1" dirty="0" err="1" smtClean="0"/>
              <a:t>ab</a:t>
            </a:r>
            <a:r>
              <a:rPr lang="id-ID" sz="1400" b="1" i="1" dirty="0" smtClean="0"/>
              <a:t>el</a:t>
            </a:r>
            <a:r>
              <a:rPr lang="en-US" sz="1400" b="1" i="1" dirty="0" smtClean="0"/>
              <a:t>2.</a:t>
            </a:r>
            <a:r>
              <a:rPr lang="id-ID" sz="1400" b="1" i="1" dirty="0" smtClean="0"/>
              <a:t>nama_kolom</a:t>
            </a:r>
            <a:r>
              <a:rPr lang="en-US" sz="1400" b="1" i="1" dirty="0" smtClean="0"/>
              <a:t>;</a:t>
            </a:r>
            <a:endParaRPr lang="id-ID" sz="1400" b="1" i="1" dirty="0" smtClean="0"/>
          </a:p>
          <a:p>
            <a:pPr lvl="0" algn="just">
              <a:buNone/>
            </a:pPr>
            <a:endParaRPr lang="id-ID" sz="1400" dirty="0"/>
          </a:p>
          <a:p>
            <a:pPr marL="342900" lvl="0" indent="-342900" algn="just">
              <a:buFont typeface="Wingdings" pitchFamily="2" charset="2"/>
              <a:buChar char="q"/>
            </a:pPr>
            <a:r>
              <a:rPr lang="id-ID" sz="1400" dirty="0" smtClean="0"/>
              <a:t>Contoh :</a:t>
            </a:r>
          </a:p>
          <a:p>
            <a:pPr marL="361950" lvl="0">
              <a:buNone/>
            </a:pPr>
            <a:r>
              <a:rPr lang="id-ID" sz="1400" dirty="0"/>
              <a:t>Select * from buku </a:t>
            </a:r>
            <a:r>
              <a:rPr lang="id-ID" sz="1400" dirty="0" smtClean="0"/>
              <a:t>right </a:t>
            </a:r>
            <a:r>
              <a:rPr lang="id-ID" sz="1400" dirty="0"/>
              <a:t>join pengarang on buku.kode_pengarang=pengarang.kode_pengarang</a:t>
            </a:r>
          </a:p>
          <a:p>
            <a:pPr marL="361950" lvl="0" algn="just">
              <a:buNone/>
            </a:pPr>
            <a:endParaRPr lang="en" sz="1400" dirty="0"/>
          </a:p>
        </p:txBody>
      </p:sp>
      <p:pic>
        <p:nvPicPr>
          <p:cNvPr id="6" name="Picture 5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03648" y="4366126"/>
            <a:ext cx="5832648" cy="15831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69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Right Join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71600" y="2172500"/>
            <a:ext cx="7344816" cy="15445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itchFamily="2" charset="2"/>
              <a:buChar char="q"/>
            </a:pPr>
            <a:r>
              <a:rPr lang="id-ID" sz="1400" dirty="0" smtClean="0"/>
              <a:t>Contoh 2</a:t>
            </a:r>
          </a:p>
          <a:p>
            <a:pPr marL="361950" lvl="0" algn="just">
              <a:buNone/>
            </a:pPr>
            <a:r>
              <a:rPr lang="id-ID" sz="1400" dirty="0"/>
              <a:t>Select kode_buku,judul,nama_pengarang from buku </a:t>
            </a:r>
            <a:r>
              <a:rPr lang="id-ID" sz="1400" dirty="0" smtClean="0"/>
              <a:t>right </a:t>
            </a:r>
            <a:r>
              <a:rPr lang="id-ID" sz="1400" dirty="0"/>
              <a:t>join pengarang on buku.kode_pengarang=pengarang.kode_pengarang;</a:t>
            </a:r>
            <a:endParaRPr lang="en" sz="1400" dirty="0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15972" t="58051" r="7867" b="13539"/>
          <a:stretch/>
        </p:blipFill>
        <p:spPr bwMode="auto">
          <a:xfrm>
            <a:off x="1403648" y="3048610"/>
            <a:ext cx="6480720" cy="23966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87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Full Join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71600" y="2172500"/>
            <a:ext cx="7063425" cy="15445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itchFamily="2" charset="2"/>
              <a:buChar char="q"/>
            </a:pPr>
            <a:r>
              <a:rPr lang="id-ID" sz="1600" dirty="0"/>
              <a:t>Menampilkan semua data yang sama pada tabel 1 dan tabel 2.</a:t>
            </a:r>
            <a:endParaRPr lang="id-ID" sz="1600" dirty="0" smtClean="0"/>
          </a:p>
          <a:p>
            <a:pPr lvl="0" algn="just">
              <a:buNone/>
            </a:pPr>
            <a:endParaRPr lang="id-ID" sz="1600" dirty="0"/>
          </a:p>
          <a:p>
            <a:pPr marL="342900" lvl="0" indent="-342900" algn="just">
              <a:buFont typeface="Wingdings" pitchFamily="2" charset="2"/>
              <a:buChar char="q"/>
            </a:pPr>
            <a:r>
              <a:rPr lang="id-ID" sz="1600" dirty="0" smtClean="0"/>
              <a:t>Dalam join ini semua data di tampilkan sehingga menghasilkan data yang besar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75856" y="4077072"/>
            <a:ext cx="2232248" cy="1512168"/>
            <a:chOff x="3275856" y="4077072"/>
            <a:chExt cx="2232248" cy="1512168"/>
          </a:xfrm>
        </p:grpSpPr>
        <p:pic>
          <p:nvPicPr>
            <p:cNvPr id="6" name="Picture 5"/>
            <p:cNvPicPr/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275856" y="4365104"/>
              <a:ext cx="2232248" cy="122413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798755" y="4077072"/>
              <a:ext cx="1080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FULL JOIN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2871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Full Join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71600" y="2172500"/>
            <a:ext cx="7344816" cy="15445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itchFamily="2" charset="2"/>
              <a:buChar char="q"/>
            </a:pPr>
            <a:r>
              <a:rPr lang="id-ID" sz="1400" dirty="0" smtClean="0"/>
              <a:t>Sintaks :</a:t>
            </a:r>
          </a:p>
          <a:p>
            <a:pPr marL="342900" lvl="0" indent="-342900" algn="just">
              <a:buFont typeface="Wingdings" pitchFamily="2" charset="2"/>
              <a:buChar char="q"/>
            </a:pPr>
            <a:endParaRPr lang="id-ID" sz="1400" dirty="0"/>
          </a:p>
          <a:p>
            <a:pPr marL="354013">
              <a:buNone/>
            </a:pPr>
            <a:r>
              <a:rPr lang="en-US" sz="1400" b="1" i="1" dirty="0"/>
              <a:t>SELECT </a:t>
            </a:r>
            <a:r>
              <a:rPr lang="id-ID" sz="1400" b="1" i="1" dirty="0" smtClean="0"/>
              <a:t>nama_kolom</a:t>
            </a:r>
            <a:endParaRPr lang="en-US" sz="1400" b="1" i="1" dirty="0"/>
          </a:p>
          <a:p>
            <a:pPr marL="354013">
              <a:buNone/>
            </a:pPr>
            <a:r>
              <a:rPr lang="en-US" sz="1400" b="1" i="1" dirty="0"/>
              <a:t>FROM </a:t>
            </a:r>
            <a:r>
              <a:rPr lang="en-US" sz="1400" b="1" i="1" dirty="0" err="1" smtClean="0"/>
              <a:t>tabe</a:t>
            </a:r>
            <a:r>
              <a:rPr lang="id-ID" sz="1400" b="1" i="1" dirty="0" smtClean="0"/>
              <a:t>l</a:t>
            </a:r>
            <a:r>
              <a:rPr lang="en-US" sz="1400" b="1" i="1" dirty="0" smtClean="0"/>
              <a:t>1</a:t>
            </a:r>
            <a:endParaRPr lang="en-US" sz="1400" b="1" i="1" dirty="0"/>
          </a:p>
          <a:p>
            <a:pPr marL="354013">
              <a:buNone/>
            </a:pPr>
            <a:r>
              <a:rPr lang="id-ID" sz="1400" b="1" i="1" dirty="0" smtClean="0"/>
              <a:t>FULL</a:t>
            </a:r>
            <a:r>
              <a:rPr lang="en-US" sz="1400" b="1" i="1" dirty="0" smtClean="0"/>
              <a:t> </a:t>
            </a:r>
            <a:r>
              <a:rPr lang="en-US" sz="1400" b="1" i="1" dirty="0"/>
              <a:t>JOIN </a:t>
            </a:r>
            <a:r>
              <a:rPr lang="en-US" sz="1400" b="1" i="1" dirty="0" err="1" smtClean="0"/>
              <a:t>tabe</a:t>
            </a:r>
            <a:r>
              <a:rPr lang="id-ID" sz="1400" b="1" i="1" dirty="0" smtClean="0"/>
              <a:t>l</a:t>
            </a:r>
            <a:r>
              <a:rPr lang="en-US" sz="1400" b="1" i="1" dirty="0" smtClean="0"/>
              <a:t>2;</a:t>
            </a:r>
            <a:endParaRPr lang="id-ID" sz="1400" b="1" i="1" dirty="0" smtClean="0"/>
          </a:p>
          <a:p>
            <a:pPr lvl="0" algn="just">
              <a:buNone/>
            </a:pPr>
            <a:endParaRPr lang="id-ID" sz="1400" dirty="0"/>
          </a:p>
          <a:p>
            <a:pPr marL="342900" lvl="0" indent="-342900" algn="just">
              <a:buFont typeface="Wingdings" pitchFamily="2" charset="2"/>
              <a:buChar char="q"/>
            </a:pPr>
            <a:r>
              <a:rPr lang="id-ID" sz="1400" dirty="0" smtClean="0"/>
              <a:t>Contoh :</a:t>
            </a:r>
          </a:p>
          <a:p>
            <a:pPr lvl="0" algn="just">
              <a:buNone/>
            </a:pPr>
            <a:r>
              <a:rPr lang="id-ID" sz="1400" dirty="0" smtClean="0"/>
              <a:t>        select kode_buku,judul,nama_pengarang from buku full join pengarang;</a:t>
            </a:r>
          </a:p>
          <a:p>
            <a:pPr lvl="0" algn="just">
              <a:buNone/>
            </a:pPr>
            <a:endParaRPr lang="en" sz="1400" dirty="0"/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50065" y="4221088"/>
            <a:ext cx="4332605" cy="1698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22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union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71600" y="2172500"/>
            <a:ext cx="7063425" cy="15445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id-ID" sz="1400" dirty="0"/>
              <a:t>Untuk menggabungkan hasil dua atau lebih statement select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id-ID" sz="1400" dirty="0" smtClean="0"/>
              <a:t>Syarat Union :</a:t>
            </a:r>
            <a:endParaRPr lang="id-ID" sz="1400" dirty="0"/>
          </a:p>
          <a:p>
            <a:pPr marL="342900" lvl="1" indent="19050" algn="just">
              <a:lnSpc>
                <a:spcPct val="150000"/>
              </a:lnSpc>
              <a:buFont typeface="+mj-lt"/>
              <a:buAutoNum type="arabicPeriod"/>
            </a:pPr>
            <a:r>
              <a:rPr lang="id-ID" sz="1400" dirty="0" smtClean="0"/>
              <a:t>Setiap </a:t>
            </a:r>
            <a:r>
              <a:rPr lang="id-ID" sz="1400" dirty="0"/>
              <a:t>perintah select dalam union harus mempunyai kolom yang sama</a:t>
            </a:r>
          </a:p>
          <a:p>
            <a:pPr marL="342900" lvl="1" indent="19050" algn="just">
              <a:lnSpc>
                <a:spcPct val="150000"/>
              </a:lnSpc>
              <a:buFont typeface="+mj-lt"/>
              <a:buAutoNum type="arabicPeriod"/>
            </a:pPr>
            <a:r>
              <a:rPr lang="id-ID" sz="1400" dirty="0"/>
              <a:t>kolom harus mempunyai tipe data yang sama</a:t>
            </a:r>
          </a:p>
          <a:p>
            <a:pPr marL="342900" lvl="1" indent="19050" algn="just">
              <a:lnSpc>
                <a:spcPct val="150000"/>
              </a:lnSpc>
              <a:buFont typeface="+mj-lt"/>
              <a:buAutoNum type="arabicPeriod"/>
            </a:pPr>
            <a:r>
              <a:rPr lang="id-ID" sz="1400" dirty="0"/>
              <a:t>kolom disetiap statement harus sama </a:t>
            </a:r>
            <a:r>
              <a:rPr lang="id-ID" sz="1400" dirty="0" smtClean="0"/>
              <a:t>urutannya</a:t>
            </a:r>
          </a:p>
          <a:p>
            <a:pPr lvl="1" algn="just">
              <a:lnSpc>
                <a:spcPct val="150000"/>
              </a:lnSpc>
              <a:buNone/>
            </a:pPr>
            <a:endParaRPr lang="id-ID" sz="1400" dirty="0" smtClean="0"/>
          </a:p>
        </p:txBody>
      </p:sp>
    </p:spTree>
    <p:extLst>
      <p:ext uri="{BB962C8B-B14F-4D97-AF65-F5344CB8AC3E}">
        <p14:creationId xmlns:p14="http://schemas.microsoft.com/office/powerpoint/2010/main" val="29951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union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71600" y="2172500"/>
            <a:ext cx="7344816" cy="15445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1950" lvl="1" indent="-3619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id-ID" sz="1400" dirty="0"/>
              <a:t>Sintaks :</a:t>
            </a:r>
          </a:p>
          <a:p>
            <a:pPr marL="342900" lvl="1" algn="just">
              <a:buNone/>
            </a:pPr>
            <a:r>
              <a:rPr lang="en-US" sz="1400" dirty="0"/>
              <a:t>SELECT</a:t>
            </a:r>
            <a:r>
              <a:rPr lang="id-ID" sz="1400" dirty="0"/>
              <a:t> nama_kolom</a:t>
            </a:r>
            <a:r>
              <a:rPr lang="en-US" sz="1400" dirty="0"/>
              <a:t> FROM </a:t>
            </a:r>
            <a:r>
              <a:rPr lang="en-US" sz="1400" dirty="0" err="1"/>
              <a:t>tabe</a:t>
            </a:r>
            <a:r>
              <a:rPr lang="id-ID" sz="1400" dirty="0" smtClean="0"/>
              <a:t>l </a:t>
            </a:r>
            <a:r>
              <a:rPr lang="en-US" sz="1400" dirty="0" smtClean="0"/>
              <a:t>1</a:t>
            </a:r>
            <a:endParaRPr lang="en-US" sz="1400" dirty="0"/>
          </a:p>
          <a:p>
            <a:pPr marL="342900" lvl="1" algn="just">
              <a:buNone/>
            </a:pPr>
            <a:r>
              <a:rPr lang="en-US" sz="1400" dirty="0"/>
              <a:t>UNION</a:t>
            </a:r>
          </a:p>
          <a:p>
            <a:pPr marL="342900" lvl="1" algn="just">
              <a:buNone/>
            </a:pPr>
            <a:r>
              <a:rPr lang="en-US" sz="1400" dirty="0"/>
              <a:t>SELECT </a:t>
            </a:r>
            <a:r>
              <a:rPr lang="id-ID" sz="1400" dirty="0"/>
              <a:t>nama_kolom</a:t>
            </a:r>
            <a:r>
              <a:rPr lang="en-US" sz="1400" dirty="0"/>
              <a:t> FROM tab</a:t>
            </a:r>
            <a:r>
              <a:rPr lang="id-ID" sz="1400" dirty="0"/>
              <a:t>e</a:t>
            </a:r>
            <a:r>
              <a:rPr lang="en-US" sz="1400" dirty="0"/>
              <a:t>l</a:t>
            </a:r>
            <a:r>
              <a:rPr lang="id-ID" sz="1400" dirty="0"/>
              <a:t> </a:t>
            </a:r>
            <a:r>
              <a:rPr lang="en-US" sz="1400" dirty="0"/>
              <a:t>2;</a:t>
            </a:r>
            <a:endParaRPr lang="id-ID" sz="1400" b="1" i="1" dirty="0" smtClean="0"/>
          </a:p>
          <a:p>
            <a:pPr lvl="0" algn="just">
              <a:buNone/>
            </a:pPr>
            <a:endParaRPr lang="id-ID" sz="1400" dirty="0"/>
          </a:p>
          <a:p>
            <a:pPr marL="342900" lvl="0" indent="-342900" algn="just">
              <a:buFont typeface="Wingdings" pitchFamily="2" charset="2"/>
              <a:buChar char="q"/>
            </a:pPr>
            <a:r>
              <a:rPr lang="id-ID" sz="1400" dirty="0" smtClean="0"/>
              <a:t>Contoh :</a:t>
            </a:r>
          </a:p>
          <a:p>
            <a:pPr lvl="0" algn="just">
              <a:buNone/>
            </a:pPr>
            <a:r>
              <a:rPr lang="id-ID" sz="1400" dirty="0" smtClean="0"/>
              <a:t>        select kode_pengarang from buku union select kode_pengarang from pengarang;</a:t>
            </a:r>
          </a:p>
          <a:p>
            <a:pPr lvl="0" algn="just">
              <a:buNone/>
            </a:pPr>
            <a:endParaRPr lang="en" sz="1400" dirty="0"/>
          </a:p>
        </p:txBody>
      </p:sp>
      <p:pic>
        <p:nvPicPr>
          <p:cNvPr id="6" name="Picture 5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94790" y="4077072"/>
            <a:ext cx="5093434" cy="1728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55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80975" algn="l"/>
              </a:tabLst>
            </a:pPr>
            <a:r>
              <a:rPr lang="id-ID" sz="1800" dirty="0" smtClean="0"/>
              <a:t> Buatlah inner join, left join, right join, full join dan union </a:t>
            </a:r>
            <a:r>
              <a:rPr lang="id-ID" sz="1800" dirty="0" smtClean="0"/>
              <a:t>2 tabel 	dari </a:t>
            </a:r>
            <a:r>
              <a:rPr lang="id-ID" sz="1800" dirty="0" smtClean="0"/>
              <a:t>database uts.</a:t>
            </a:r>
          </a:p>
          <a:p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6409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sz="2000" dirty="0"/>
              <a:t>Join merupakan operasi yang digunakan untuk menggabungkan dua tabel atau lebih dengan hasil berupa gabungan dari kolom-kolom yang berasal dari tabel-tabel tersebut</a:t>
            </a:r>
            <a:r>
              <a:rPr lang="en" sz="2000" dirty="0" smtClean="0"/>
              <a:t>.</a:t>
            </a:r>
            <a:endParaRPr lang="e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smtClean="0"/>
              <a:t>Join in SQL</a:t>
            </a:r>
            <a:endParaRPr lang="en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1950" indent="-285750">
              <a:lnSpc>
                <a:spcPct val="150000"/>
              </a:lnSpc>
            </a:pPr>
            <a:r>
              <a:rPr lang="id-ID" sz="1400" dirty="0" smtClean="0"/>
              <a:t>Penggabungan 2 tabel atau lebih di query juga bisa menggunakan join :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id-ID" sz="1400" dirty="0" smtClean="0"/>
              <a:t>Sintaks :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id-ID" sz="1400" dirty="0" smtClean="0"/>
              <a:t>Select nama_tabel from tabel1 join tabel2 on tabel1.nama_tabl=tabel2.nama_tabel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id-ID" sz="1400" dirty="0" smtClean="0"/>
              <a:t>Contoh :</a:t>
            </a:r>
          </a:p>
          <a:p>
            <a:pPr marL="76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d-ID" sz="1400" dirty="0" smtClean="0"/>
              <a:t>Select buku.kode_buku,buku.judul,pengarang.nama_pengarang from buku join pengarang on buku.kode_pengarang=pengarang.kode_pengarang;</a:t>
            </a:r>
            <a:endParaRPr lang="id-ID" sz="1400" dirty="0"/>
          </a:p>
          <a:p>
            <a:pPr marL="76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" sz="14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400" dirty="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lang="en" sz="1400" dirty="0"/>
          </a:p>
        </p:txBody>
      </p:sp>
      <p:pic>
        <p:nvPicPr>
          <p:cNvPr id="4" name="Picture 3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59632" y="4437112"/>
            <a:ext cx="6552728" cy="1584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smtClean="0"/>
              <a:t>Join in SQL</a:t>
            </a:r>
            <a:endParaRPr lang="en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76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d-ID" sz="1800" dirty="0" smtClean="0"/>
              <a:t>Di SQL terdapat beberapa tipe join, antara lain :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id-ID" sz="1800" dirty="0" smtClean="0"/>
              <a:t>Inner Join</a:t>
            </a:r>
            <a:endParaRPr lang="en" sz="1800" dirty="0"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id-ID" sz="1800" dirty="0" smtClean="0"/>
              <a:t>Left Join</a:t>
            </a:r>
            <a:endParaRPr lang="en" sz="1800" dirty="0"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id-ID" sz="1800" dirty="0" smtClean="0"/>
              <a:t>Right Join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id-ID" sz="1800" dirty="0" smtClean="0"/>
              <a:t>Full </a:t>
            </a:r>
            <a:r>
              <a:rPr lang="id-ID" sz="1800" dirty="0" smtClean="0"/>
              <a:t>Join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id-ID" sz="1800" dirty="0" smtClean="0"/>
              <a:t>Union</a:t>
            </a:r>
            <a:endParaRPr lang="id-ID" sz="1800" dirty="0" smtClean="0"/>
          </a:p>
          <a:p>
            <a:pPr marL="76200" lvl="0" rtl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endParaRPr lang="en" sz="18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800" dirty="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5897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Inner Join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71600" y="2172500"/>
            <a:ext cx="7063425" cy="15445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itchFamily="2" charset="2"/>
              <a:buChar char="q"/>
            </a:pPr>
            <a:r>
              <a:rPr lang="id-ID" sz="1600" dirty="0"/>
              <a:t>Untuk menampilkan data yang mempunyai nilai sama pada dua tabel yang </a:t>
            </a:r>
            <a:r>
              <a:rPr lang="id-ID" sz="1600" dirty="0" smtClean="0"/>
              <a:t>digabungkan serta sesuai </a:t>
            </a:r>
            <a:r>
              <a:rPr lang="id-ID" sz="1600" dirty="0"/>
              <a:t>dengan syarat dibelakang on (tidak boleh null)</a:t>
            </a:r>
            <a:endParaRPr lang="id-ID" sz="1600" dirty="0" smtClean="0"/>
          </a:p>
          <a:p>
            <a:pPr lvl="0" algn="just">
              <a:buNone/>
            </a:pPr>
            <a:endParaRPr lang="id-ID" sz="1600" dirty="0"/>
          </a:p>
          <a:p>
            <a:pPr marL="342900" lvl="0" indent="-342900" algn="just">
              <a:buFont typeface="Wingdings" pitchFamily="2" charset="2"/>
              <a:buChar char="q"/>
            </a:pPr>
            <a:r>
              <a:rPr lang="id-ID" sz="1600" dirty="0" smtClean="0"/>
              <a:t>Dengan kata lain </a:t>
            </a:r>
            <a:r>
              <a:rPr lang="id-ID" sz="1600" dirty="0"/>
              <a:t>semua data dari tabel kiri mendapat pasangan data dari tabel sebelah </a:t>
            </a:r>
            <a:r>
              <a:rPr lang="id-ID" sz="1600" dirty="0" smtClean="0"/>
              <a:t>kanan. </a:t>
            </a:r>
            <a:r>
              <a:rPr lang="id-ID" sz="1600" dirty="0"/>
              <a:t>Jika ada data yang tidak sama maka tidak akan di tampilkan.</a:t>
            </a:r>
            <a:endParaRPr lang="en" sz="1600" dirty="0"/>
          </a:p>
        </p:txBody>
      </p:sp>
      <p:pic>
        <p:nvPicPr>
          <p:cNvPr id="5" name="Picture 4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87824" y="4077072"/>
            <a:ext cx="3384376" cy="22322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94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Inner Join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71600" y="1844824"/>
            <a:ext cx="7344816" cy="15445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itchFamily="2" charset="2"/>
              <a:buChar char="q"/>
            </a:pPr>
            <a:r>
              <a:rPr lang="id-ID" sz="1400" dirty="0" smtClean="0"/>
              <a:t>Sintaks :</a:t>
            </a:r>
          </a:p>
          <a:p>
            <a:pPr marL="342900" lvl="0" indent="-342900" algn="just">
              <a:buFont typeface="Wingdings" pitchFamily="2" charset="2"/>
              <a:buChar char="q"/>
            </a:pPr>
            <a:endParaRPr lang="id-ID" sz="1400" dirty="0"/>
          </a:p>
          <a:p>
            <a:pPr marL="354013">
              <a:buNone/>
            </a:pPr>
            <a:r>
              <a:rPr lang="en-US" sz="1400" b="1" i="1" dirty="0"/>
              <a:t>SELECT </a:t>
            </a:r>
            <a:r>
              <a:rPr lang="id-ID" sz="1400" b="1" i="1" dirty="0" smtClean="0"/>
              <a:t>nama_kolom</a:t>
            </a:r>
            <a:endParaRPr lang="en-US" sz="1400" b="1" i="1" dirty="0"/>
          </a:p>
          <a:p>
            <a:pPr marL="354013">
              <a:buNone/>
            </a:pPr>
            <a:r>
              <a:rPr lang="en-US" sz="1400" b="1" i="1" dirty="0"/>
              <a:t>FROM </a:t>
            </a:r>
            <a:r>
              <a:rPr lang="en-US" sz="1400" b="1" i="1" dirty="0" err="1" smtClean="0"/>
              <a:t>tabe</a:t>
            </a:r>
            <a:r>
              <a:rPr lang="id-ID" sz="1400" b="1" i="1" dirty="0" smtClean="0"/>
              <a:t>l</a:t>
            </a:r>
            <a:r>
              <a:rPr lang="en-US" sz="1400" b="1" i="1" dirty="0" smtClean="0"/>
              <a:t>1</a:t>
            </a:r>
            <a:endParaRPr lang="en-US" sz="1400" b="1" i="1" dirty="0"/>
          </a:p>
          <a:p>
            <a:pPr marL="354013">
              <a:buNone/>
            </a:pPr>
            <a:r>
              <a:rPr lang="en-US" sz="1400" b="1" i="1" dirty="0"/>
              <a:t>INNER JOIN </a:t>
            </a:r>
            <a:r>
              <a:rPr lang="en-US" sz="1400" b="1" i="1" dirty="0" err="1" smtClean="0"/>
              <a:t>tabe</a:t>
            </a:r>
            <a:r>
              <a:rPr lang="id-ID" sz="1400" b="1" i="1" dirty="0" smtClean="0"/>
              <a:t>l</a:t>
            </a:r>
            <a:r>
              <a:rPr lang="en-US" sz="1400" b="1" i="1" dirty="0" smtClean="0"/>
              <a:t>2 </a:t>
            </a:r>
            <a:r>
              <a:rPr lang="en-US" sz="1400" b="1" i="1" dirty="0"/>
              <a:t>ON </a:t>
            </a:r>
            <a:r>
              <a:rPr lang="en-US" sz="1400" b="1" i="1" dirty="0" err="1" smtClean="0"/>
              <a:t>tabe</a:t>
            </a:r>
            <a:r>
              <a:rPr lang="id-ID" sz="1400" b="1" i="1" dirty="0" smtClean="0"/>
              <a:t>l</a:t>
            </a:r>
            <a:r>
              <a:rPr lang="en-US" sz="1400" b="1" i="1" dirty="0" smtClean="0"/>
              <a:t>1.</a:t>
            </a:r>
            <a:r>
              <a:rPr lang="id-ID" sz="1400" b="1" i="1" dirty="0" smtClean="0"/>
              <a:t>nama_kolom</a:t>
            </a:r>
            <a:r>
              <a:rPr lang="en-US" sz="1400" b="1" i="1" dirty="0" smtClean="0"/>
              <a:t>= </a:t>
            </a:r>
            <a:r>
              <a:rPr lang="id-ID" sz="1400" b="1" i="1" dirty="0" smtClean="0"/>
              <a:t>t</a:t>
            </a:r>
            <a:r>
              <a:rPr lang="en-US" sz="1400" b="1" i="1" dirty="0" err="1" smtClean="0"/>
              <a:t>ab</a:t>
            </a:r>
            <a:r>
              <a:rPr lang="id-ID" sz="1400" b="1" i="1" dirty="0" smtClean="0"/>
              <a:t>el</a:t>
            </a:r>
            <a:r>
              <a:rPr lang="en-US" sz="1400" b="1" i="1" dirty="0" smtClean="0"/>
              <a:t>2.</a:t>
            </a:r>
            <a:r>
              <a:rPr lang="id-ID" sz="1400" b="1" i="1" dirty="0" smtClean="0"/>
              <a:t>nama_kolom</a:t>
            </a:r>
            <a:r>
              <a:rPr lang="en-US" sz="1400" b="1" i="1" dirty="0" smtClean="0"/>
              <a:t>;</a:t>
            </a:r>
            <a:endParaRPr lang="id-ID" sz="1400" b="1" i="1" dirty="0" smtClean="0"/>
          </a:p>
          <a:p>
            <a:pPr lvl="0" algn="just">
              <a:buNone/>
            </a:pPr>
            <a:endParaRPr lang="id-ID" sz="1400" dirty="0"/>
          </a:p>
          <a:p>
            <a:pPr marL="342900" lvl="0" indent="-342900" algn="just">
              <a:buFont typeface="Wingdings" pitchFamily="2" charset="2"/>
              <a:buChar char="q"/>
            </a:pPr>
            <a:r>
              <a:rPr lang="id-ID" sz="1400" dirty="0" smtClean="0"/>
              <a:t>Contoh :</a:t>
            </a:r>
          </a:p>
          <a:p>
            <a:pPr marL="361950" lvl="0">
              <a:buNone/>
            </a:pPr>
            <a:r>
              <a:rPr lang="id-ID" sz="1400" dirty="0" smtClean="0"/>
              <a:t>Select * from buku inner join pengarang on buku.kode_pengarang=pengarang.kode_pengarang;</a:t>
            </a:r>
          </a:p>
          <a:p>
            <a:pPr marL="342900" lvl="0" indent="-342900" algn="just">
              <a:buFont typeface="Wingdings" pitchFamily="2" charset="2"/>
              <a:buChar char="q"/>
            </a:pPr>
            <a:endParaRPr lang="id-ID" sz="1400" dirty="0" smtClean="0"/>
          </a:p>
          <a:p>
            <a:pPr marL="342900" lvl="0" indent="-342900" algn="just">
              <a:buFont typeface="Wingdings" pitchFamily="2" charset="2"/>
              <a:buChar char="q"/>
            </a:pPr>
            <a:endParaRPr lang="id-ID" sz="1400" dirty="0"/>
          </a:p>
          <a:p>
            <a:pPr marL="342900" lvl="0" indent="-342900" algn="just">
              <a:buFont typeface="Wingdings" pitchFamily="2" charset="2"/>
              <a:buChar char="q"/>
            </a:pPr>
            <a:endParaRPr lang="en" sz="1400" dirty="0"/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3695" t="6568" r="12634" b="63962"/>
          <a:stretch/>
        </p:blipFill>
        <p:spPr bwMode="auto">
          <a:xfrm>
            <a:off x="1331640" y="3933056"/>
            <a:ext cx="6408712" cy="17872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Inner Join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71600" y="1844824"/>
            <a:ext cx="7344816" cy="15445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itchFamily="2" charset="2"/>
              <a:buChar char="q"/>
            </a:pPr>
            <a:r>
              <a:rPr lang="id-ID" sz="1400" dirty="0" smtClean="0"/>
              <a:t>Contoh 2</a:t>
            </a:r>
          </a:p>
          <a:p>
            <a:pPr marL="361950" lvl="0">
              <a:buNone/>
            </a:pPr>
            <a:r>
              <a:rPr lang="id-ID" sz="1400" dirty="0" smtClean="0"/>
              <a:t>Select kode_buku,judul,nama_pengarang from buku inner join pengarang on buku.kode_pengarang=pengarang.kode_pengarang;</a:t>
            </a:r>
            <a:endParaRPr lang="en" sz="1400" dirty="0"/>
          </a:p>
        </p:txBody>
      </p:sp>
      <p:pic>
        <p:nvPicPr>
          <p:cNvPr id="5" name="Picture 4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03648" y="2780928"/>
            <a:ext cx="5904656" cy="1944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66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Left Join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71600" y="1844824"/>
            <a:ext cx="7063425" cy="15445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itchFamily="2" charset="2"/>
              <a:buChar char="q"/>
            </a:pPr>
            <a:r>
              <a:rPr lang="id-ID" sz="1600" dirty="0"/>
              <a:t>untuk menampilkan </a:t>
            </a:r>
            <a:r>
              <a:rPr lang="id-ID" sz="1600" dirty="0" smtClean="0"/>
              <a:t>data </a:t>
            </a:r>
            <a:r>
              <a:rPr lang="id-ID" sz="1600" dirty="0"/>
              <a:t>dari tabel sebelah kiri perintah left join beserta pasangannya dari tabel sebelah kanan.</a:t>
            </a:r>
            <a:endParaRPr lang="id-ID" sz="1600" dirty="0" smtClean="0"/>
          </a:p>
          <a:p>
            <a:pPr lvl="0" algn="just">
              <a:buNone/>
            </a:pPr>
            <a:endParaRPr lang="id-ID" sz="1600" dirty="0"/>
          </a:p>
          <a:p>
            <a:pPr marL="342900" lvl="0" indent="-342900" algn="just">
              <a:buFont typeface="Wingdings" pitchFamily="2" charset="2"/>
              <a:buChar char="q"/>
            </a:pPr>
            <a:r>
              <a:rPr lang="id-ID" sz="1600" dirty="0"/>
              <a:t>Meskipun terdapat data dari sebelah kiri tidak memiliki pasangan, tetap akan ditampilkan dengan pasangannya berupa nilai NULL. </a:t>
            </a:r>
            <a:endParaRPr lang="en" sz="1600" dirty="0"/>
          </a:p>
        </p:txBody>
      </p:sp>
      <p:pic>
        <p:nvPicPr>
          <p:cNvPr id="6" name="Picture 5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3848" y="3573016"/>
            <a:ext cx="2952328" cy="180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62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Left Join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71600" y="2172500"/>
            <a:ext cx="7344816" cy="15445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itchFamily="2" charset="2"/>
              <a:buChar char="q"/>
            </a:pPr>
            <a:r>
              <a:rPr lang="id-ID" sz="1400" dirty="0" smtClean="0"/>
              <a:t>Sintaks :</a:t>
            </a:r>
          </a:p>
          <a:p>
            <a:pPr marL="342900" lvl="0" indent="-342900" algn="just">
              <a:buFont typeface="Wingdings" pitchFamily="2" charset="2"/>
              <a:buChar char="q"/>
            </a:pPr>
            <a:endParaRPr lang="id-ID" sz="1400" dirty="0"/>
          </a:p>
          <a:p>
            <a:pPr marL="354013">
              <a:buNone/>
            </a:pPr>
            <a:r>
              <a:rPr lang="en-US" sz="1400" b="1" i="1" dirty="0"/>
              <a:t>SELECT </a:t>
            </a:r>
            <a:r>
              <a:rPr lang="id-ID" sz="1400" b="1" i="1" dirty="0" smtClean="0"/>
              <a:t>nama_kolom</a:t>
            </a:r>
            <a:endParaRPr lang="en-US" sz="1400" b="1" i="1" dirty="0"/>
          </a:p>
          <a:p>
            <a:pPr marL="354013">
              <a:buNone/>
            </a:pPr>
            <a:r>
              <a:rPr lang="en-US" sz="1400" b="1" i="1" dirty="0"/>
              <a:t>FROM </a:t>
            </a:r>
            <a:r>
              <a:rPr lang="en-US" sz="1400" b="1" i="1" dirty="0" err="1" smtClean="0"/>
              <a:t>tabe</a:t>
            </a:r>
            <a:r>
              <a:rPr lang="id-ID" sz="1400" b="1" i="1" dirty="0" smtClean="0"/>
              <a:t>l</a:t>
            </a:r>
            <a:r>
              <a:rPr lang="en-US" sz="1400" b="1" i="1" dirty="0" smtClean="0"/>
              <a:t>1</a:t>
            </a:r>
            <a:endParaRPr lang="en-US" sz="1400" b="1" i="1" dirty="0"/>
          </a:p>
          <a:p>
            <a:pPr marL="354013">
              <a:buNone/>
            </a:pPr>
            <a:r>
              <a:rPr lang="id-ID" sz="1400" b="1" i="1" dirty="0" smtClean="0"/>
              <a:t>LEFT</a:t>
            </a:r>
            <a:r>
              <a:rPr lang="en-US" sz="1400" b="1" i="1" dirty="0" smtClean="0"/>
              <a:t> </a:t>
            </a:r>
            <a:r>
              <a:rPr lang="en-US" sz="1400" b="1" i="1" dirty="0"/>
              <a:t>JOIN </a:t>
            </a:r>
            <a:r>
              <a:rPr lang="en-US" sz="1400" b="1" i="1" dirty="0" err="1" smtClean="0"/>
              <a:t>tabe</a:t>
            </a:r>
            <a:r>
              <a:rPr lang="id-ID" sz="1400" b="1" i="1" dirty="0" smtClean="0"/>
              <a:t>l</a:t>
            </a:r>
            <a:r>
              <a:rPr lang="en-US" sz="1400" b="1" i="1" dirty="0" smtClean="0"/>
              <a:t>2 </a:t>
            </a:r>
            <a:r>
              <a:rPr lang="en-US" sz="1400" b="1" i="1" dirty="0"/>
              <a:t>ON </a:t>
            </a:r>
            <a:r>
              <a:rPr lang="en-US" sz="1400" b="1" i="1" dirty="0" err="1" smtClean="0"/>
              <a:t>tabe</a:t>
            </a:r>
            <a:r>
              <a:rPr lang="id-ID" sz="1400" b="1" i="1" dirty="0" smtClean="0"/>
              <a:t>l</a:t>
            </a:r>
            <a:r>
              <a:rPr lang="en-US" sz="1400" b="1" i="1" dirty="0" smtClean="0"/>
              <a:t>1.</a:t>
            </a:r>
            <a:r>
              <a:rPr lang="id-ID" sz="1400" b="1" i="1" dirty="0" smtClean="0"/>
              <a:t>nama_kolom</a:t>
            </a:r>
            <a:r>
              <a:rPr lang="en-US" sz="1400" b="1" i="1" dirty="0" smtClean="0"/>
              <a:t>= </a:t>
            </a:r>
            <a:r>
              <a:rPr lang="id-ID" sz="1400" b="1" i="1" dirty="0" smtClean="0"/>
              <a:t>t</a:t>
            </a:r>
            <a:r>
              <a:rPr lang="en-US" sz="1400" b="1" i="1" dirty="0" err="1" smtClean="0"/>
              <a:t>ab</a:t>
            </a:r>
            <a:r>
              <a:rPr lang="id-ID" sz="1400" b="1" i="1" dirty="0" smtClean="0"/>
              <a:t>el</a:t>
            </a:r>
            <a:r>
              <a:rPr lang="en-US" sz="1400" b="1" i="1" dirty="0" smtClean="0"/>
              <a:t>2.</a:t>
            </a:r>
            <a:r>
              <a:rPr lang="id-ID" sz="1400" b="1" i="1" dirty="0" smtClean="0"/>
              <a:t>nama_kolom</a:t>
            </a:r>
            <a:r>
              <a:rPr lang="en-US" sz="1400" b="1" i="1" dirty="0" smtClean="0"/>
              <a:t>;</a:t>
            </a:r>
            <a:endParaRPr lang="id-ID" sz="1400" b="1" i="1" dirty="0" smtClean="0"/>
          </a:p>
          <a:p>
            <a:pPr lvl="0" algn="just">
              <a:buNone/>
            </a:pPr>
            <a:endParaRPr lang="id-ID" sz="1400" dirty="0"/>
          </a:p>
          <a:p>
            <a:pPr marL="342900" lvl="0" indent="-342900" algn="just">
              <a:buFont typeface="Wingdings" pitchFamily="2" charset="2"/>
              <a:buChar char="q"/>
            </a:pPr>
            <a:r>
              <a:rPr lang="id-ID" sz="1400" dirty="0" smtClean="0"/>
              <a:t>Contoh :</a:t>
            </a:r>
          </a:p>
          <a:p>
            <a:pPr marL="361950" lvl="0">
              <a:buNone/>
            </a:pPr>
            <a:r>
              <a:rPr lang="id-ID" sz="1400" dirty="0" smtClean="0"/>
              <a:t>Select * from buku left join pengarang on buku.kode_pengarang=pengarang.kode_pengarang</a:t>
            </a:r>
            <a:endParaRPr lang="en" sz="1400" dirty="0"/>
          </a:p>
        </p:txBody>
      </p:sp>
      <p:pic>
        <p:nvPicPr>
          <p:cNvPr id="7" name="Picture 6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03648" y="4293096"/>
            <a:ext cx="5976664" cy="18722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0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513</Words>
  <Application>Microsoft Office PowerPoint</Application>
  <PresentationFormat>On-screen Show (4:3)</PresentationFormat>
  <Paragraphs>98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Trinculo template</vt:lpstr>
      <vt:lpstr>JOIN In SQL</vt:lpstr>
      <vt:lpstr>PowerPoint Presentation</vt:lpstr>
      <vt:lpstr>Join in SQL</vt:lpstr>
      <vt:lpstr>Join in SQL</vt:lpstr>
      <vt:lpstr>Inner Join</vt:lpstr>
      <vt:lpstr>Inner Join</vt:lpstr>
      <vt:lpstr>Inner Join</vt:lpstr>
      <vt:lpstr>Left Join</vt:lpstr>
      <vt:lpstr>Left Join</vt:lpstr>
      <vt:lpstr>Left Join</vt:lpstr>
      <vt:lpstr>Right Join</vt:lpstr>
      <vt:lpstr>Right Join</vt:lpstr>
      <vt:lpstr>Right Join</vt:lpstr>
      <vt:lpstr>Full Join</vt:lpstr>
      <vt:lpstr>Full Join</vt:lpstr>
      <vt:lpstr>union</vt:lpstr>
      <vt:lpstr>union</vt:lpstr>
      <vt:lpstr>soal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zihni</dc:creator>
  <cp:lastModifiedBy>zihni</cp:lastModifiedBy>
  <cp:revision>35</cp:revision>
  <dcterms:modified xsi:type="dcterms:W3CDTF">2018-12-17T22:13:56Z</dcterms:modified>
</cp:coreProperties>
</file>