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80" r:id="rId4"/>
    <p:sldId id="265" r:id="rId5"/>
    <p:sldId id="266" r:id="rId6"/>
    <p:sldId id="267" r:id="rId7"/>
    <p:sldId id="268" r:id="rId8"/>
    <p:sldId id="277" r:id="rId9"/>
    <p:sldId id="278" r:id="rId10"/>
    <p:sldId id="279" r:id="rId11"/>
    <p:sldId id="269" r:id="rId12"/>
    <p:sldId id="282" r:id="rId13"/>
    <p:sldId id="270" r:id="rId14"/>
    <p:sldId id="271" r:id="rId15"/>
    <p:sldId id="272" r:id="rId16"/>
    <p:sldId id="281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A4213A4-18E3-4E84-923B-0E66E381D783}" type="datetimeFigureOut">
              <a:rPr lang="id-ID" smtClean="0"/>
              <a:t>27/11/2018</a:t>
            </a:fld>
            <a:endParaRPr lang="id-ID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121C3FE-E8EA-4E94-A461-988C4D114E10}" type="slidenum">
              <a:rPr lang="id-ID" smtClean="0"/>
              <a:t>‹#›</a:t>
            </a:fld>
            <a:endParaRPr lang="id-ID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13A4-18E3-4E84-923B-0E66E381D783}" type="datetimeFigureOut">
              <a:rPr lang="id-ID" smtClean="0"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C3FE-E8EA-4E94-A461-988C4D114E1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13A4-18E3-4E84-923B-0E66E381D783}" type="datetimeFigureOut">
              <a:rPr lang="id-ID" smtClean="0"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C3FE-E8EA-4E94-A461-988C4D114E1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13A4-18E3-4E84-923B-0E66E381D783}" type="datetimeFigureOut">
              <a:rPr lang="id-ID" smtClean="0"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C3FE-E8EA-4E94-A461-988C4D114E1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13A4-18E3-4E84-923B-0E66E381D783}" type="datetimeFigureOut">
              <a:rPr lang="id-ID" smtClean="0"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C3FE-E8EA-4E94-A461-988C4D114E1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13A4-18E3-4E84-923B-0E66E381D783}" type="datetimeFigureOut">
              <a:rPr lang="id-ID" smtClean="0"/>
              <a:t>27/11/2018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C3FE-E8EA-4E94-A461-988C4D114E10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13A4-18E3-4E84-923B-0E66E381D783}" type="datetimeFigureOut">
              <a:rPr lang="id-ID" smtClean="0"/>
              <a:t>27/11/2018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C3FE-E8EA-4E94-A461-988C4D114E1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13A4-18E3-4E84-923B-0E66E381D783}" type="datetimeFigureOut">
              <a:rPr lang="id-ID" smtClean="0"/>
              <a:t>27/11/2018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C3FE-E8EA-4E94-A461-988C4D114E1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13A4-18E3-4E84-923B-0E66E381D783}" type="datetimeFigureOut">
              <a:rPr lang="id-ID" smtClean="0"/>
              <a:t>27/11/2018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C3FE-E8EA-4E94-A461-988C4D114E1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13A4-18E3-4E84-923B-0E66E381D783}" type="datetimeFigureOut">
              <a:rPr lang="id-ID" smtClean="0"/>
              <a:t>27/11/2018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C3FE-E8EA-4E94-A461-988C4D114E10}" type="slidenum">
              <a:rPr lang="id-ID" smtClean="0"/>
              <a:t>‹#›</a:t>
            </a:fld>
            <a:endParaRPr lang="id-ID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13A4-18E3-4E84-923B-0E66E381D783}" type="datetimeFigureOut">
              <a:rPr lang="id-ID" smtClean="0"/>
              <a:t>27/11/2018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C3FE-E8EA-4E94-A461-988C4D114E1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A4213A4-18E3-4E84-923B-0E66E381D783}" type="datetimeFigureOut">
              <a:rPr lang="id-ID" smtClean="0"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121C3FE-E8EA-4E94-A461-988C4D114E10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9648" y="2708476"/>
            <a:ext cx="3906768" cy="1512612"/>
          </a:xfrm>
        </p:spPr>
        <p:txBody>
          <a:bodyPr>
            <a:noAutofit/>
          </a:bodyPr>
          <a:lstStyle/>
          <a:p>
            <a:pPr algn="ctr"/>
            <a:r>
              <a:rPr lang="id-ID" sz="2500" b="1" dirty="0" smtClean="0"/>
              <a:t>DML</a:t>
            </a:r>
            <a:br>
              <a:rPr lang="id-ID" sz="2500" b="1" dirty="0" smtClean="0"/>
            </a:br>
            <a:r>
              <a:rPr lang="id-ID" sz="2500" b="1" dirty="0" smtClean="0"/>
              <a:t>(DATA MANIPULATION LANGUAGE)</a:t>
            </a:r>
            <a:endParaRPr lang="id-ID" sz="2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760659"/>
            <a:ext cx="3309803" cy="1260629"/>
          </a:xfrm>
        </p:spPr>
        <p:txBody>
          <a:bodyPr/>
          <a:lstStyle/>
          <a:p>
            <a:pPr algn="ctr"/>
            <a:r>
              <a:rPr lang="id-ID" b="1" dirty="0" smtClean="0"/>
              <a:t>INFORMATIKA </a:t>
            </a:r>
          </a:p>
          <a:p>
            <a:pPr algn="ctr"/>
            <a:r>
              <a:rPr lang="id-ID" b="1" dirty="0" smtClean="0"/>
              <a:t>UMSIDA</a:t>
            </a:r>
          </a:p>
          <a:p>
            <a:pPr algn="ctr"/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95990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Perintah-Perintah DML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131821"/>
          </a:xfrm>
        </p:spPr>
        <p:txBody>
          <a:bodyPr>
            <a:normAutofit/>
          </a:bodyPr>
          <a:lstStyle/>
          <a:p>
            <a:pPr algn="just"/>
            <a:r>
              <a:rPr lang="id-ID" sz="1600" dirty="0" smtClean="0"/>
              <a:t>Select dengan in</a:t>
            </a:r>
          </a:p>
          <a:p>
            <a:pPr algn="just"/>
            <a:endParaRPr lang="id-ID" sz="1600" dirty="0"/>
          </a:p>
          <a:p>
            <a:pPr marL="68580" indent="0" algn="just">
              <a:buNone/>
            </a:pPr>
            <a:r>
              <a:rPr lang="id-ID" sz="1600" b="1" dirty="0"/>
              <a:t>mysql&gt; select * from </a:t>
            </a:r>
            <a:r>
              <a:rPr lang="id-ID" sz="1600" b="1" dirty="0" smtClean="0"/>
              <a:t> pengarang where kode_pengarang </a:t>
            </a:r>
            <a:r>
              <a:rPr lang="id-ID" sz="1600" b="1" dirty="0"/>
              <a:t>in </a:t>
            </a:r>
            <a:r>
              <a:rPr lang="id-ID" sz="1600" b="1" dirty="0" smtClean="0"/>
              <a:t>(‘P0001’,’P0002’);</a:t>
            </a:r>
            <a:endParaRPr lang="id-ID" sz="1600" b="1" dirty="0"/>
          </a:p>
          <a:p>
            <a:pPr algn="just"/>
            <a:endParaRPr lang="id-ID" sz="1600" dirty="0" smtClean="0"/>
          </a:p>
          <a:p>
            <a:pPr algn="just"/>
            <a:r>
              <a:rPr lang="id-ID" sz="1500" dirty="0" smtClean="0"/>
              <a:t>Select dengan Like </a:t>
            </a:r>
          </a:p>
          <a:p>
            <a:pPr algn="just"/>
            <a:endParaRPr lang="id-ID" sz="1500" dirty="0" smtClean="0"/>
          </a:p>
          <a:p>
            <a:pPr marL="68580" indent="0" algn="just">
              <a:buNone/>
            </a:pPr>
            <a:r>
              <a:rPr lang="id-ID" sz="1600" b="1" dirty="0"/>
              <a:t>Mysql&gt; select * from </a:t>
            </a:r>
            <a:r>
              <a:rPr lang="id-ID" sz="1600" b="1" dirty="0" smtClean="0"/>
              <a:t>pengarang </a:t>
            </a:r>
            <a:r>
              <a:rPr lang="id-ID" sz="1600" b="1" dirty="0"/>
              <a:t>where </a:t>
            </a:r>
            <a:r>
              <a:rPr lang="id-ID" sz="1600" b="1" dirty="0" smtClean="0"/>
              <a:t>nama_pengarang </a:t>
            </a:r>
            <a:r>
              <a:rPr lang="id-ID" sz="1600" b="1" dirty="0"/>
              <a:t>like </a:t>
            </a:r>
            <a:r>
              <a:rPr lang="en-US" sz="1600" b="1" dirty="0" smtClean="0"/>
              <a:t>‘</a:t>
            </a:r>
            <a:r>
              <a:rPr lang="id-ID" sz="1600" b="1" dirty="0" smtClean="0"/>
              <a:t>%BAMBANG%’;</a:t>
            </a:r>
            <a:endParaRPr lang="id-ID" sz="1600" b="1" dirty="0"/>
          </a:p>
          <a:p>
            <a:pPr algn="just"/>
            <a:endParaRPr lang="id-ID" sz="1500" dirty="0"/>
          </a:p>
        </p:txBody>
      </p:sp>
    </p:spTree>
    <p:extLst>
      <p:ext uri="{BB962C8B-B14F-4D97-AF65-F5344CB8AC3E}">
        <p14:creationId xmlns:p14="http://schemas.microsoft.com/office/powerpoint/2010/main" val="15877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Perintah-Perintah DML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>
            <a:normAutofit/>
          </a:bodyPr>
          <a:lstStyle/>
          <a:p>
            <a:pPr algn="just"/>
            <a:r>
              <a:rPr lang="id-ID" sz="1200" b="1" dirty="0" smtClean="0"/>
              <a:t>SELECT dengan LIMIT</a:t>
            </a:r>
            <a:endParaRPr lang="id-ID" sz="1200" b="1" dirty="0"/>
          </a:p>
          <a:p>
            <a:pPr marL="68580" indent="0" algn="just">
              <a:buNone/>
            </a:pPr>
            <a:r>
              <a:rPr lang="id-ID" sz="1200" dirty="0" smtClean="0"/>
              <a:t>digunakan </a:t>
            </a:r>
            <a:r>
              <a:rPr lang="id-ID" sz="1200" dirty="0"/>
              <a:t>untuk </a:t>
            </a:r>
            <a:r>
              <a:rPr lang="nn-NO" sz="1200" dirty="0"/>
              <a:t>untuk menentukan  jumlah data yang akan ditampilkan pada layar.</a:t>
            </a:r>
          </a:p>
          <a:p>
            <a:pPr marL="68580" indent="0" algn="just">
              <a:buNone/>
            </a:pPr>
            <a:endParaRPr lang="id-ID" sz="1200" dirty="0" smtClean="0"/>
          </a:p>
          <a:p>
            <a:pPr marL="68580" indent="0" algn="just">
              <a:buNone/>
            </a:pPr>
            <a:r>
              <a:rPr lang="id-ID" sz="1200" dirty="0" smtClean="0"/>
              <a:t>Syntax :</a:t>
            </a:r>
          </a:p>
          <a:p>
            <a:pPr marL="68580" indent="0" algn="just">
              <a:buNone/>
            </a:pPr>
            <a:r>
              <a:rPr lang="id-ID" sz="1200" dirty="0"/>
              <a:t>	</a:t>
            </a:r>
            <a:r>
              <a:rPr lang="id-ID" sz="1200" b="1" dirty="0"/>
              <a:t> SELECT nama_kolom FROM nama_tabel LIMIT </a:t>
            </a:r>
            <a:r>
              <a:rPr lang="id-ID" sz="1200" b="1" dirty="0" smtClean="0"/>
              <a:t>	batasan,jumlah</a:t>
            </a:r>
            <a:r>
              <a:rPr lang="id-ID" sz="1200" b="1" dirty="0"/>
              <a:t>;</a:t>
            </a:r>
            <a:endParaRPr lang="id-ID" sz="1200" b="1" dirty="0" smtClean="0"/>
          </a:p>
          <a:p>
            <a:pPr marL="68580" indent="0" algn="just">
              <a:buNone/>
            </a:pPr>
            <a:endParaRPr lang="id-ID" sz="1200" b="1" dirty="0"/>
          </a:p>
          <a:p>
            <a:pPr marL="68580" indent="0" algn="just">
              <a:buNone/>
            </a:pPr>
            <a:r>
              <a:rPr lang="id-ID" sz="1200" b="1" dirty="0" smtClean="0"/>
              <a:t>Dimana :</a:t>
            </a:r>
          </a:p>
          <a:p>
            <a:pPr marL="68580" indent="0" algn="just">
              <a:buNone/>
            </a:pPr>
            <a:r>
              <a:rPr lang="id-ID" sz="1200" dirty="0"/>
              <a:t>Batasan </a:t>
            </a:r>
            <a:r>
              <a:rPr lang="id-ID" sz="1200" dirty="0" smtClean="0"/>
              <a:t>: </a:t>
            </a:r>
            <a:r>
              <a:rPr lang="id-ID" sz="1200" dirty="0"/>
              <a:t>nomor recordset awal yang akan diseleksi</a:t>
            </a:r>
          </a:p>
          <a:p>
            <a:pPr marL="68580" indent="0" algn="just">
              <a:buNone/>
            </a:pPr>
            <a:r>
              <a:rPr lang="id-ID" sz="1200" dirty="0" smtClean="0"/>
              <a:t>Jumlah : </a:t>
            </a:r>
            <a:r>
              <a:rPr lang="id-ID" sz="1200" dirty="0"/>
              <a:t>banyak data yang akan ditampilkan mulai dari nomor   batasan</a:t>
            </a:r>
          </a:p>
          <a:p>
            <a:pPr marL="68580" indent="0" algn="just">
              <a:buNone/>
            </a:pPr>
            <a:endParaRPr lang="id-ID" sz="1200" dirty="0" smtClean="0"/>
          </a:p>
          <a:p>
            <a:pPr marL="68580" indent="0" algn="just">
              <a:buNone/>
            </a:pPr>
            <a:endParaRPr lang="id-ID" sz="1200" dirty="0"/>
          </a:p>
          <a:p>
            <a:pPr marL="68580" indent="0" algn="just">
              <a:buNone/>
            </a:pPr>
            <a:endParaRPr lang="id-ID" sz="12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03648" y="4221088"/>
            <a:ext cx="4680520" cy="16561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6668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Perintah-Perintah DML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>
            <a:normAutofit/>
          </a:bodyPr>
          <a:lstStyle/>
          <a:p>
            <a:pPr algn="just"/>
            <a:r>
              <a:rPr lang="id-ID" sz="1200" b="1" dirty="0" smtClean="0"/>
              <a:t>UPDATE</a:t>
            </a:r>
            <a:endParaRPr lang="id-ID" sz="1200" b="1" dirty="0"/>
          </a:p>
          <a:p>
            <a:pPr marL="68580" indent="0" algn="just">
              <a:buNone/>
            </a:pPr>
            <a:r>
              <a:rPr lang="id-ID" sz="1200" dirty="0" smtClean="0"/>
              <a:t>digunakan </a:t>
            </a:r>
            <a:r>
              <a:rPr lang="id-ID" sz="1200" dirty="0"/>
              <a:t>untuk mengubah isi data pada satu atau beberapa </a:t>
            </a:r>
            <a:r>
              <a:rPr lang="id-ID" sz="1200" dirty="0" smtClean="0"/>
              <a:t> kolom </a:t>
            </a:r>
            <a:r>
              <a:rPr lang="id-ID" sz="1200" dirty="0"/>
              <a:t>pada suatu tabel.</a:t>
            </a:r>
          </a:p>
          <a:p>
            <a:pPr marL="68580" indent="0" algn="just">
              <a:buNone/>
            </a:pPr>
            <a:endParaRPr lang="id-ID" sz="1200" dirty="0" smtClean="0"/>
          </a:p>
          <a:p>
            <a:pPr marL="68580" indent="0" algn="just">
              <a:buNone/>
            </a:pPr>
            <a:r>
              <a:rPr lang="id-ID" sz="1200" dirty="0" smtClean="0"/>
              <a:t>Syntax </a:t>
            </a:r>
            <a:r>
              <a:rPr lang="id-ID" sz="1200" dirty="0"/>
              <a:t>:</a:t>
            </a:r>
          </a:p>
          <a:p>
            <a:pPr marL="68580" indent="0" algn="just">
              <a:buNone/>
            </a:pPr>
            <a:r>
              <a:rPr lang="id-ID" sz="1200" dirty="0" smtClean="0"/>
              <a:t>	</a:t>
            </a:r>
            <a:r>
              <a:rPr lang="id-ID" sz="1200" b="1" dirty="0" smtClean="0"/>
              <a:t>UPDATE </a:t>
            </a:r>
            <a:r>
              <a:rPr lang="id-ID" sz="1200" b="1" dirty="0"/>
              <a:t>namatabel SET kolom1 = nilai1, kolom2 = nilai2 [WHERE </a:t>
            </a:r>
            <a:r>
              <a:rPr lang="id-ID" sz="1200" b="1" dirty="0" smtClean="0"/>
              <a:t>	kondisi];</a:t>
            </a:r>
          </a:p>
          <a:p>
            <a:pPr marL="68580" indent="0" algn="just">
              <a:buNone/>
            </a:pPr>
            <a:endParaRPr lang="id-ID" sz="1200" dirty="0"/>
          </a:p>
          <a:p>
            <a:pPr marL="68580" indent="0" algn="just">
              <a:buNone/>
            </a:pPr>
            <a:r>
              <a:rPr lang="id-ID" sz="1200" dirty="0"/>
              <a:t>Perintah dalam tanda [] bersifat opsional untuk mengubah suatu baris dengan suatu kondisi tertentu</a:t>
            </a:r>
            <a:r>
              <a:rPr lang="id-ID" sz="1200" dirty="0" smtClean="0"/>
              <a:t>.</a:t>
            </a:r>
          </a:p>
          <a:p>
            <a:pPr marL="68580" indent="0" algn="just">
              <a:buNone/>
            </a:pPr>
            <a:endParaRPr lang="id-ID" sz="1200" dirty="0"/>
          </a:p>
          <a:p>
            <a:pPr marL="68580" indent="0" algn="just">
              <a:buNone/>
            </a:pPr>
            <a:r>
              <a:rPr lang="id-ID" sz="1200" dirty="0" smtClean="0"/>
              <a:t>Contoh :</a:t>
            </a:r>
          </a:p>
          <a:p>
            <a:pPr marL="68580" indent="0" algn="just">
              <a:buNone/>
            </a:pPr>
            <a:r>
              <a:rPr lang="id-ID" sz="1200" dirty="0" smtClean="0"/>
              <a:t>Update pengarang set nama_pengarang=‘BAMBANG SUDRAJAT’ WHERE kode_pengarang=‘P0002’;</a:t>
            </a:r>
            <a:endParaRPr lang="id-ID" sz="12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87624" y="4725144"/>
            <a:ext cx="4464496" cy="17008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96136" y="4732716"/>
            <a:ext cx="2736304" cy="16932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0143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Perintah-Perintah DML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>
            <a:normAutofit/>
          </a:bodyPr>
          <a:lstStyle/>
          <a:p>
            <a:pPr algn="just"/>
            <a:r>
              <a:rPr lang="id-ID" sz="1200" b="1" dirty="0" smtClean="0"/>
              <a:t>ORDER </a:t>
            </a:r>
            <a:r>
              <a:rPr lang="id-ID" sz="1200" b="1" dirty="0"/>
              <a:t>BY</a:t>
            </a:r>
          </a:p>
          <a:p>
            <a:pPr marL="68580" indent="0" algn="just">
              <a:buNone/>
            </a:pPr>
            <a:r>
              <a:rPr lang="id-ID" sz="1200" dirty="0"/>
              <a:t>Klausa ORDER BY digunakan untuk mengurutkan data berdasarkan kolom tertentu sesuai dengan tipe data yang dimiliki. </a:t>
            </a:r>
            <a:endParaRPr lang="id-ID" sz="1200" dirty="0" smtClean="0"/>
          </a:p>
          <a:p>
            <a:pPr marL="68580" indent="0" algn="just">
              <a:buNone/>
            </a:pPr>
            <a:endParaRPr lang="id-ID" sz="1200" dirty="0"/>
          </a:p>
          <a:p>
            <a:pPr marL="68580" indent="0" algn="just">
              <a:buNone/>
            </a:pPr>
            <a:r>
              <a:rPr lang="id-ID" sz="1200" dirty="0" smtClean="0"/>
              <a:t>Contoh </a:t>
            </a:r>
            <a:r>
              <a:rPr lang="id-ID" sz="1200" dirty="0"/>
              <a:t>: perintah untuk mengurutkan data </a:t>
            </a:r>
            <a:r>
              <a:rPr lang="id-ID" sz="1200" dirty="0" smtClean="0"/>
              <a:t>pengarang </a:t>
            </a:r>
            <a:r>
              <a:rPr lang="id-ID" sz="1200" dirty="0"/>
              <a:t>berdasarkan kolom </a:t>
            </a:r>
            <a:r>
              <a:rPr lang="id-ID" sz="1200" dirty="0" smtClean="0"/>
              <a:t>kode_pengarang </a:t>
            </a:r>
            <a:r>
              <a:rPr lang="id-ID" sz="1200" dirty="0"/>
              <a:t>:</a:t>
            </a:r>
          </a:p>
          <a:p>
            <a:pPr algn="just"/>
            <a:endParaRPr lang="id-ID" sz="1200" dirty="0"/>
          </a:p>
          <a:p>
            <a:pPr marL="68580" indent="0" algn="just">
              <a:buNone/>
            </a:pPr>
            <a:r>
              <a:rPr lang="id-ID" sz="1200" dirty="0" smtClean="0"/>
              <a:t>       </a:t>
            </a:r>
            <a:r>
              <a:rPr lang="id-ID" sz="1200" b="1" dirty="0" smtClean="0"/>
              <a:t>Mysql</a:t>
            </a:r>
            <a:r>
              <a:rPr lang="id-ID" sz="1200" b="1" dirty="0"/>
              <a:t>&gt; select </a:t>
            </a:r>
            <a:r>
              <a:rPr lang="id-ID" sz="1200" b="1" dirty="0" smtClean="0"/>
              <a:t>* from pengarang </a:t>
            </a:r>
            <a:r>
              <a:rPr lang="id-ID" sz="1200" b="1" dirty="0"/>
              <a:t>order by </a:t>
            </a:r>
            <a:r>
              <a:rPr lang="id-ID" sz="1200" b="1" dirty="0" smtClean="0"/>
              <a:t>kode_pengarang;</a:t>
            </a:r>
            <a:endParaRPr lang="id-ID" sz="1200" b="1" dirty="0"/>
          </a:p>
          <a:p>
            <a:pPr algn="just"/>
            <a:endParaRPr lang="id-ID" sz="1200" dirty="0"/>
          </a:p>
          <a:p>
            <a:pPr algn="just"/>
            <a:r>
              <a:rPr lang="id-ID" sz="1200" dirty="0"/>
              <a:t>atau tambahkan ASC untuk pengurutan secara ascending (menaik</a:t>
            </a:r>
            <a:r>
              <a:rPr lang="id-ID" sz="1200" dirty="0" smtClean="0"/>
              <a:t>)</a:t>
            </a:r>
          </a:p>
          <a:p>
            <a:pPr algn="just"/>
            <a:endParaRPr lang="id-ID" sz="1200" dirty="0"/>
          </a:p>
          <a:p>
            <a:pPr marL="68580" indent="0" algn="just">
              <a:buNone/>
            </a:pPr>
            <a:r>
              <a:rPr lang="id-ID" sz="1200" dirty="0"/>
              <a:t> </a:t>
            </a:r>
            <a:r>
              <a:rPr lang="id-ID" sz="1200" dirty="0" smtClean="0"/>
              <a:t>     </a:t>
            </a:r>
            <a:r>
              <a:rPr lang="id-ID" sz="1200" b="1" dirty="0" smtClean="0"/>
              <a:t> Mysql</a:t>
            </a:r>
            <a:r>
              <a:rPr lang="id-ID" sz="1200" b="1" dirty="0"/>
              <a:t>&gt; select </a:t>
            </a:r>
            <a:r>
              <a:rPr lang="id-ID" sz="1200" b="1" dirty="0" smtClean="0"/>
              <a:t>* from pengarang </a:t>
            </a:r>
            <a:r>
              <a:rPr lang="id-ID" sz="1200" b="1" dirty="0"/>
              <a:t>order by </a:t>
            </a:r>
            <a:r>
              <a:rPr lang="id-ID" sz="1200" b="1" dirty="0" smtClean="0"/>
              <a:t>kode_pengarang </a:t>
            </a:r>
            <a:r>
              <a:rPr lang="id-ID" sz="1200" b="1" dirty="0"/>
              <a:t>asc</a:t>
            </a:r>
            <a:r>
              <a:rPr lang="id-ID" sz="1200" b="1" dirty="0" smtClean="0"/>
              <a:t>;</a:t>
            </a:r>
          </a:p>
          <a:p>
            <a:pPr algn="just"/>
            <a:endParaRPr lang="id-ID" sz="1200" dirty="0"/>
          </a:p>
          <a:p>
            <a:pPr algn="just"/>
            <a:r>
              <a:rPr lang="id-ID" sz="1200" dirty="0"/>
              <a:t>atau tambahkan DESC untuk pengurutan secara descending (menurun)</a:t>
            </a:r>
          </a:p>
          <a:p>
            <a:pPr algn="just"/>
            <a:endParaRPr lang="id-ID" sz="1200" dirty="0"/>
          </a:p>
          <a:p>
            <a:pPr marL="68580" indent="0" algn="just">
              <a:buNone/>
            </a:pPr>
            <a:r>
              <a:rPr lang="id-ID" sz="1200" dirty="0" smtClean="0"/>
              <a:t>       </a:t>
            </a:r>
            <a:r>
              <a:rPr lang="id-ID" sz="1200" b="1" dirty="0"/>
              <a:t> Mysql&gt; select * from pengarang order by kode_pengarang </a:t>
            </a:r>
            <a:r>
              <a:rPr lang="id-ID" sz="1200" b="1" dirty="0" smtClean="0"/>
              <a:t>desc</a:t>
            </a:r>
            <a:r>
              <a:rPr lang="id-ID" sz="1200" b="1" dirty="0"/>
              <a:t>;</a:t>
            </a:r>
            <a:endParaRPr lang="id-ID" sz="1200" dirty="0"/>
          </a:p>
          <a:p>
            <a:pPr algn="just"/>
            <a:endParaRPr lang="id-ID" sz="1200" dirty="0"/>
          </a:p>
        </p:txBody>
      </p:sp>
      <p:pic>
        <p:nvPicPr>
          <p:cNvPr id="8" name="Picture 7"/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75656" y="5301208"/>
            <a:ext cx="3528392" cy="12241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0863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Perintah-Perintah DML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>
            <a:normAutofit/>
          </a:bodyPr>
          <a:lstStyle/>
          <a:p>
            <a:pPr algn="just"/>
            <a:r>
              <a:rPr lang="id-ID" sz="1200" b="1" dirty="0" smtClean="0"/>
              <a:t>DELETE</a:t>
            </a:r>
            <a:endParaRPr lang="id-ID" sz="1200" b="1" dirty="0"/>
          </a:p>
          <a:p>
            <a:pPr marL="68580" indent="0" algn="just">
              <a:buNone/>
            </a:pPr>
            <a:r>
              <a:rPr lang="id-ID" sz="1200" dirty="0" smtClean="0"/>
              <a:t>digunakan </a:t>
            </a:r>
            <a:r>
              <a:rPr lang="id-ID" sz="1200" dirty="0"/>
              <a:t>untuk menghapus satu baris, baris dengan kondisi tertentu atau seluruh baris. </a:t>
            </a:r>
            <a:endParaRPr lang="id-ID" sz="1200" dirty="0" smtClean="0"/>
          </a:p>
          <a:p>
            <a:pPr marL="68580" indent="0" algn="just">
              <a:buNone/>
            </a:pPr>
            <a:endParaRPr lang="id-ID" sz="1200" dirty="0"/>
          </a:p>
          <a:p>
            <a:pPr algn="just"/>
            <a:r>
              <a:rPr lang="id-ID" sz="1200" dirty="0" smtClean="0"/>
              <a:t>Syntax </a:t>
            </a:r>
            <a:r>
              <a:rPr lang="id-ID" sz="1200" dirty="0"/>
              <a:t>: </a:t>
            </a:r>
          </a:p>
          <a:p>
            <a:pPr algn="just"/>
            <a:endParaRPr lang="id-ID" sz="1200" dirty="0"/>
          </a:p>
          <a:p>
            <a:pPr marL="68580" indent="0" algn="just">
              <a:buNone/>
            </a:pPr>
            <a:r>
              <a:rPr lang="id-ID" sz="1200" dirty="0" smtClean="0"/>
              <a:t>	</a:t>
            </a:r>
            <a:r>
              <a:rPr lang="id-ID" sz="1200" b="1" dirty="0" smtClean="0"/>
              <a:t>DELETE </a:t>
            </a:r>
            <a:r>
              <a:rPr lang="id-ID" sz="1200" b="1" dirty="0"/>
              <a:t>FROM </a:t>
            </a:r>
            <a:r>
              <a:rPr lang="id-ID" sz="1200" b="1" dirty="0" smtClean="0"/>
              <a:t>nama_tabel;</a:t>
            </a:r>
            <a:endParaRPr lang="id-ID" sz="1200" b="1" dirty="0"/>
          </a:p>
          <a:p>
            <a:pPr algn="just"/>
            <a:endParaRPr lang="id-ID" sz="1200" dirty="0"/>
          </a:p>
          <a:p>
            <a:pPr algn="just"/>
            <a:r>
              <a:rPr lang="id-ID" sz="1200" dirty="0" smtClean="0"/>
              <a:t>Nama_tabel adalah nama tabel yang akan dihapus datanya.</a:t>
            </a:r>
          </a:p>
          <a:p>
            <a:pPr algn="just"/>
            <a:endParaRPr lang="id-ID" sz="1200" dirty="0"/>
          </a:p>
          <a:p>
            <a:pPr algn="just"/>
            <a:r>
              <a:rPr lang="id-ID" sz="1200" dirty="0" smtClean="0"/>
              <a:t>Contoh :</a:t>
            </a:r>
          </a:p>
          <a:p>
            <a:pPr algn="just"/>
            <a:endParaRPr lang="id-ID" sz="1200" dirty="0" smtClean="0"/>
          </a:p>
          <a:p>
            <a:pPr algn="just"/>
            <a:r>
              <a:rPr lang="id-ID" sz="1200" dirty="0" smtClean="0"/>
              <a:t>jika </a:t>
            </a:r>
            <a:r>
              <a:rPr lang="id-ID" sz="1200" dirty="0"/>
              <a:t>ingin menghapus seluruh baris pada tabel pengarang :</a:t>
            </a:r>
          </a:p>
          <a:p>
            <a:pPr algn="just"/>
            <a:endParaRPr lang="id-ID" sz="1200" dirty="0"/>
          </a:p>
          <a:p>
            <a:pPr marL="68580" indent="0" algn="just">
              <a:buNone/>
            </a:pPr>
            <a:r>
              <a:rPr lang="id-ID" sz="1200" dirty="0"/>
              <a:t> </a:t>
            </a:r>
            <a:r>
              <a:rPr lang="id-ID" sz="1200" dirty="0" smtClean="0"/>
              <a:t>      Mysql</a:t>
            </a:r>
            <a:r>
              <a:rPr lang="id-ID" sz="1200" dirty="0"/>
              <a:t>&gt; delete from pengarang;</a:t>
            </a:r>
          </a:p>
        </p:txBody>
      </p:sp>
    </p:spTree>
    <p:extLst>
      <p:ext uri="{BB962C8B-B14F-4D97-AF65-F5344CB8AC3E}">
        <p14:creationId xmlns:p14="http://schemas.microsoft.com/office/powerpoint/2010/main" val="6753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Perintah-Perintah DML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>
            <a:normAutofit/>
          </a:bodyPr>
          <a:lstStyle/>
          <a:p>
            <a:pPr algn="just"/>
            <a:r>
              <a:rPr lang="id-ID" sz="1200" b="1" dirty="0" smtClean="0"/>
              <a:t>DELETE dengan kondisi tertentu</a:t>
            </a:r>
          </a:p>
          <a:p>
            <a:pPr marL="68580" indent="0" algn="just">
              <a:buNone/>
            </a:pPr>
            <a:endParaRPr lang="id-ID" sz="1200" dirty="0"/>
          </a:p>
          <a:p>
            <a:pPr algn="just"/>
            <a:r>
              <a:rPr lang="id-ID" sz="1200" dirty="0" smtClean="0"/>
              <a:t>Syntax </a:t>
            </a:r>
            <a:r>
              <a:rPr lang="id-ID" sz="1200" dirty="0"/>
              <a:t>: </a:t>
            </a:r>
          </a:p>
          <a:p>
            <a:pPr algn="just"/>
            <a:endParaRPr lang="id-ID" sz="1200" dirty="0"/>
          </a:p>
          <a:p>
            <a:pPr marL="68580" indent="0" algn="just">
              <a:buNone/>
            </a:pPr>
            <a:r>
              <a:rPr lang="id-ID" sz="1200" dirty="0" smtClean="0"/>
              <a:t>	</a:t>
            </a:r>
            <a:r>
              <a:rPr lang="id-ID" sz="1200" b="1" dirty="0" smtClean="0"/>
              <a:t>DELETE </a:t>
            </a:r>
            <a:r>
              <a:rPr lang="id-ID" sz="1200" b="1" dirty="0"/>
              <a:t>FROM </a:t>
            </a:r>
            <a:r>
              <a:rPr lang="id-ID" sz="1200" b="1" dirty="0" smtClean="0"/>
              <a:t>nama_tabel </a:t>
            </a:r>
            <a:r>
              <a:rPr lang="id-ID" sz="1200" b="1" dirty="0"/>
              <a:t>[WHERE kondisi];</a:t>
            </a:r>
          </a:p>
          <a:p>
            <a:pPr algn="just"/>
            <a:endParaRPr lang="id-ID" sz="1200" dirty="0"/>
          </a:p>
          <a:p>
            <a:pPr algn="just"/>
            <a:r>
              <a:rPr lang="id-ID" sz="1200" dirty="0"/>
              <a:t>Perintah dalam tanda [] bersifat opsional untuk menghapus suatu baris dengan suatu kondisi tertentu. </a:t>
            </a:r>
            <a:endParaRPr lang="id-ID" sz="1200" dirty="0" smtClean="0"/>
          </a:p>
          <a:p>
            <a:pPr algn="just"/>
            <a:endParaRPr lang="id-ID" sz="1200" dirty="0"/>
          </a:p>
          <a:p>
            <a:pPr algn="just"/>
            <a:r>
              <a:rPr lang="id-ID" sz="1200" dirty="0" smtClean="0"/>
              <a:t>Contoh :</a:t>
            </a:r>
          </a:p>
          <a:p>
            <a:pPr algn="just"/>
            <a:endParaRPr lang="id-ID" sz="1200" dirty="0"/>
          </a:p>
          <a:p>
            <a:pPr marL="68580" indent="0" algn="just">
              <a:buNone/>
            </a:pPr>
            <a:r>
              <a:rPr lang="id-ID" sz="1200" dirty="0" smtClean="0"/>
              <a:t>	</a:t>
            </a:r>
            <a:r>
              <a:rPr lang="id-ID" sz="1200" b="1" dirty="0" smtClean="0"/>
              <a:t>Mysql</a:t>
            </a:r>
            <a:r>
              <a:rPr lang="id-ID" sz="1200" b="1" dirty="0"/>
              <a:t>&gt; delete from </a:t>
            </a:r>
            <a:r>
              <a:rPr lang="id-ID" sz="1200" b="1" dirty="0" smtClean="0"/>
              <a:t>pengarang where kode_pengarang=‘P0002’;</a:t>
            </a:r>
            <a:endParaRPr lang="id-ID" sz="1200" b="1" dirty="0"/>
          </a:p>
        </p:txBody>
      </p:sp>
    </p:spTree>
    <p:extLst>
      <p:ext uri="{BB962C8B-B14F-4D97-AF65-F5344CB8AC3E}">
        <p14:creationId xmlns:p14="http://schemas.microsoft.com/office/powerpoint/2010/main" val="29188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>
            <a:normAutofit/>
          </a:bodyPr>
          <a:lstStyle/>
          <a:p>
            <a:pPr marL="297180" indent="-228600" algn="just">
              <a:buFont typeface="+mj-lt"/>
              <a:buAutoNum type="arabicPeriod"/>
            </a:pPr>
            <a:r>
              <a:rPr lang="id-ID" sz="2000" b="1" dirty="0" smtClean="0"/>
              <a:t>Berdasarkan database pada saat UTS lengkapi tabel dan masukkan data ke setiap tabel minimal 10 data.</a:t>
            </a:r>
          </a:p>
          <a:p>
            <a:pPr marL="297180" indent="-228600" algn="just">
              <a:buFont typeface="+mj-lt"/>
              <a:buAutoNum type="arabicPeriod"/>
            </a:pPr>
            <a:endParaRPr lang="id-ID" sz="2000" dirty="0" smtClean="0"/>
          </a:p>
          <a:p>
            <a:pPr marL="297180" indent="-228600" algn="just">
              <a:buFont typeface="+mj-lt"/>
              <a:buAutoNum type="arabicPeriod"/>
            </a:pPr>
            <a:r>
              <a:rPr lang="id-ID" sz="2000" b="1" dirty="0" smtClean="0"/>
              <a:t>Berilah contoh menggunakan perintah SELECT, SELECT dengan KLAUSA (where, in dan like), UPDATE dengan KLAUSA, ORDER BY (Asc dan Desc) DAN DELETE dengan KLAUSA untuk semua tabel yang sudah dibuat.</a:t>
            </a:r>
          </a:p>
          <a:p>
            <a:pPr marL="297180" indent="-228600" algn="just">
              <a:buFont typeface="+mj-lt"/>
              <a:buAutoNum type="arabicPeriod"/>
            </a:pPr>
            <a:endParaRPr lang="id-ID" sz="2000" dirty="0"/>
          </a:p>
          <a:p>
            <a:pPr marL="297180" indent="-228600" algn="just">
              <a:buFont typeface="+mj-lt"/>
              <a:buAutoNum type="arabicPeriod"/>
            </a:pPr>
            <a:r>
              <a:rPr lang="id-ID" sz="2000" b="1" dirty="0" smtClean="0"/>
              <a:t>(Data yang dimasukkan untuk tiap mahasiswa tidak boleh sama)</a:t>
            </a:r>
            <a:endParaRPr lang="id-ID" sz="2000" b="1" dirty="0"/>
          </a:p>
        </p:txBody>
      </p:sp>
    </p:spTree>
    <p:extLst>
      <p:ext uri="{BB962C8B-B14F-4D97-AF65-F5344CB8AC3E}">
        <p14:creationId xmlns:p14="http://schemas.microsoft.com/office/powerpoint/2010/main" val="214181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DML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>
            <a:normAutofit lnSpcReduction="10000"/>
          </a:bodyPr>
          <a:lstStyle/>
          <a:p>
            <a:pPr marL="68580" indent="0" algn="just">
              <a:buNone/>
            </a:pPr>
            <a:r>
              <a:rPr lang="id-ID" sz="1600" b="1" dirty="0"/>
              <a:t>Data Manipulation Language (DDL) merupakan perintah-perintah yang berfungsi untuk melakukan manipulasi </a:t>
            </a:r>
            <a:r>
              <a:rPr lang="id-ID" sz="1600" b="1" dirty="0" smtClean="0"/>
              <a:t>data-data yang </a:t>
            </a:r>
            <a:r>
              <a:rPr lang="id-ID" sz="1600" b="1" dirty="0"/>
              <a:t>ada didalam tabel.</a:t>
            </a:r>
            <a:r>
              <a:rPr lang="id-ID" sz="1600" dirty="0"/>
              <a:t> </a:t>
            </a:r>
            <a:endParaRPr lang="id-ID" sz="1600" dirty="0" smtClean="0"/>
          </a:p>
          <a:p>
            <a:pPr marL="68580" indent="0" algn="just">
              <a:buNone/>
            </a:pPr>
            <a:endParaRPr lang="id-ID" sz="1600" dirty="0"/>
          </a:p>
          <a:p>
            <a:pPr marL="68580" indent="0" algn="just">
              <a:buNone/>
            </a:pPr>
            <a:r>
              <a:rPr lang="id-ID" sz="1600" dirty="0" smtClean="0"/>
              <a:t>Misalkan perintah </a:t>
            </a:r>
            <a:r>
              <a:rPr lang="id-ID" sz="1600" dirty="0"/>
              <a:t>untuk memilih data (query), menyisipkan, mengubah dan menghapus data dalam basis data. </a:t>
            </a:r>
          </a:p>
          <a:p>
            <a:pPr marL="68580" indent="0" algn="just">
              <a:buNone/>
            </a:pPr>
            <a:endParaRPr lang="id-ID" sz="1600" dirty="0"/>
          </a:p>
          <a:p>
            <a:pPr marL="68580" indent="0" algn="just">
              <a:buNone/>
            </a:pPr>
            <a:r>
              <a:rPr lang="id-ID" sz="1600" dirty="0"/>
              <a:t>Bentuk manipulasi yang dapat dilakukan oleh DML diantaranya adalah :</a:t>
            </a:r>
          </a:p>
          <a:p>
            <a:pPr marL="411480" indent="-342900" algn="just">
              <a:buFont typeface="+mj-lt"/>
              <a:buAutoNum type="arabicPeriod"/>
            </a:pPr>
            <a:r>
              <a:rPr lang="id-ID" sz="1600" dirty="0" smtClean="0"/>
              <a:t>Memasukkan </a:t>
            </a:r>
            <a:r>
              <a:rPr lang="id-ID" sz="1600" dirty="0"/>
              <a:t>data baru ke dalam tabel</a:t>
            </a:r>
          </a:p>
          <a:p>
            <a:pPr marL="411480" indent="-342900" algn="just">
              <a:buFont typeface="+mj-lt"/>
              <a:buAutoNum type="arabicPeriod"/>
            </a:pPr>
            <a:r>
              <a:rPr lang="id-ID" sz="1600" dirty="0" smtClean="0"/>
              <a:t>Pengubahan </a:t>
            </a:r>
            <a:r>
              <a:rPr lang="id-ID" sz="1600" dirty="0"/>
              <a:t>data</a:t>
            </a:r>
          </a:p>
          <a:p>
            <a:pPr marL="411480" indent="-342900" algn="just">
              <a:buFont typeface="+mj-lt"/>
              <a:buAutoNum type="arabicPeriod"/>
            </a:pPr>
            <a:r>
              <a:rPr lang="id-ID" sz="1600" dirty="0" smtClean="0"/>
              <a:t>Menampilkan </a:t>
            </a:r>
            <a:r>
              <a:rPr lang="id-ID" sz="1600" dirty="0"/>
              <a:t>data dengan kreiteria tertentu</a:t>
            </a:r>
          </a:p>
          <a:p>
            <a:pPr marL="411480" indent="-342900" algn="just">
              <a:buFont typeface="+mj-lt"/>
              <a:buAutoNum type="arabicPeriod"/>
            </a:pPr>
            <a:r>
              <a:rPr lang="id-ID" sz="1600" dirty="0" smtClean="0"/>
              <a:t>Menampilkan </a:t>
            </a:r>
            <a:r>
              <a:rPr lang="id-ID" sz="1600" dirty="0"/>
              <a:t>data secara terurut. </a:t>
            </a:r>
            <a:endParaRPr lang="id-ID" sz="1600" dirty="0" smtClean="0"/>
          </a:p>
          <a:p>
            <a:pPr marL="411480" indent="-342900" algn="just">
              <a:buFont typeface="+mj-lt"/>
              <a:buAutoNum type="arabicPeriod"/>
            </a:pPr>
            <a:r>
              <a:rPr lang="id-ID" sz="1600" dirty="0"/>
              <a:t>Melakukan pencarian kembali data </a:t>
            </a:r>
            <a:r>
              <a:rPr lang="id-ID" sz="1600" dirty="0" smtClean="0"/>
              <a:t>lama</a:t>
            </a:r>
          </a:p>
          <a:p>
            <a:pPr marL="411480" indent="-342900" algn="just">
              <a:buFont typeface="+mj-lt"/>
              <a:buAutoNum type="arabicPeriod"/>
            </a:pPr>
            <a:r>
              <a:rPr lang="id-ID" sz="1600" dirty="0"/>
              <a:t>Penghapusan data</a:t>
            </a:r>
          </a:p>
          <a:p>
            <a:pPr marL="68580" indent="0" algn="just">
              <a:buNone/>
            </a:pP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16519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Perintah-Perintah DML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>
            <a:normAutofit/>
          </a:bodyPr>
          <a:lstStyle/>
          <a:p>
            <a:pPr algn="just"/>
            <a:r>
              <a:rPr lang="id-ID" sz="1800" b="1" dirty="0" smtClean="0"/>
              <a:t>INSERT</a:t>
            </a:r>
          </a:p>
          <a:p>
            <a:pPr marL="68580" indent="0" algn="just">
              <a:buNone/>
            </a:pPr>
            <a:r>
              <a:rPr lang="id-ID" sz="1800" dirty="0" smtClean="0"/>
              <a:t>     digunakan </a:t>
            </a:r>
            <a:r>
              <a:rPr lang="id-ID" sz="1800" dirty="0"/>
              <a:t>untuk menambahkan baris pada suatu tabel</a:t>
            </a:r>
            <a:r>
              <a:rPr lang="id-ID" sz="1800" dirty="0" smtClean="0"/>
              <a:t>.</a:t>
            </a:r>
          </a:p>
          <a:p>
            <a:pPr marL="68580" indent="0" algn="just">
              <a:buNone/>
            </a:pPr>
            <a:endParaRPr lang="id-ID" sz="1800" dirty="0" smtClean="0"/>
          </a:p>
          <a:p>
            <a:pPr algn="just"/>
            <a:r>
              <a:rPr lang="id-ID" sz="1800" b="1" dirty="0" smtClean="0"/>
              <a:t>Aturan Penulisan </a:t>
            </a:r>
          </a:p>
          <a:p>
            <a:pPr marL="708660" lvl="1" indent="-342900" algn="just">
              <a:buFont typeface="+mj-lt"/>
              <a:buAutoNum type="arabicPeriod"/>
            </a:pPr>
            <a:r>
              <a:rPr lang="id-ID" sz="1800" dirty="0" smtClean="0"/>
              <a:t>Jika yang dimasukkan berupa angka maka tidak menggunakan tanda petik  (‘).</a:t>
            </a:r>
          </a:p>
          <a:p>
            <a:pPr marL="708660" lvl="1" indent="-342900" algn="just">
              <a:buFont typeface="+mj-lt"/>
              <a:buAutoNum type="arabicPeriod"/>
            </a:pPr>
            <a:endParaRPr lang="id-ID" sz="1800" dirty="0" smtClean="0"/>
          </a:p>
          <a:p>
            <a:pPr marL="708660" lvl="1" indent="-342900" algn="just">
              <a:buFont typeface="+mj-lt"/>
              <a:buAutoNum type="arabicPeriod"/>
            </a:pPr>
            <a:r>
              <a:rPr lang="id-ID" sz="1800" dirty="0" smtClean="0"/>
              <a:t>Jika yang dimasukkan berupa karakter dan tanggal menggunakan tanda petik (‘).</a:t>
            </a:r>
          </a:p>
          <a:p>
            <a:pPr marL="68580" indent="0" algn="just">
              <a:buNone/>
            </a:pP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3504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Perintah-Perintah DML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>
            <a:normAutofit/>
          </a:bodyPr>
          <a:lstStyle/>
          <a:p>
            <a:pPr algn="just"/>
            <a:r>
              <a:rPr lang="id-ID" sz="1500" dirty="0" smtClean="0"/>
              <a:t>Terdapat </a:t>
            </a:r>
            <a:r>
              <a:rPr lang="id-ID" sz="1500" dirty="0"/>
              <a:t>dua cara untuk menambah baris, yaitu :</a:t>
            </a:r>
          </a:p>
          <a:p>
            <a:pPr marL="68580" indent="0" algn="just">
              <a:buNone/>
            </a:pPr>
            <a:endParaRPr lang="id-ID" sz="1500" dirty="0"/>
          </a:p>
          <a:p>
            <a:pPr marL="411480" indent="-342900" algn="just">
              <a:buFont typeface="+mj-lt"/>
              <a:buAutoNum type="arabicPeriod"/>
            </a:pPr>
            <a:r>
              <a:rPr lang="id-ID" sz="1500" dirty="0"/>
              <a:t>Menambah baris dengan mengisi data langsung pada setiap kolom tanpa menyertakan struktur tabel :</a:t>
            </a:r>
          </a:p>
          <a:p>
            <a:pPr marL="68580" indent="0" algn="just">
              <a:buNone/>
            </a:pPr>
            <a:endParaRPr lang="id-ID" sz="1500" dirty="0"/>
          </a:p>
          <a:p>
            <a:pPr marL="68580" indent="0" algn="just">
              <a:buNone/>
            </a:pPr>
            <a:r>
              <a:rPr lang="id-ID" sz="1500" dirty="0" smtClean="0"/>
              <a:t>	</a:t>
            </a:r>
            <a:r>
              <a:rPr lang="id-ID" sz="1500" b="1" dirty="0" smtClean="0"/>
              <a:t>INSERT </a:t>
            </a:r>
            <a:r>
              <a:rPr lang="id-ID" sz="1500" b="1" dirty="0"/>
              <a:t>INTO </a:t>
            </a:r>
            <a:r>
              <a:rPr lang="id-ID" sz="1500" b="1" dirty="0" smtClean="0"/>
              <a:t>nama_tabel </a:t>
            </a:r>
            <a:r>
              <a:rPr lang="id-ID" sz="1500" b="1" dirty="0"/>
              <a:t>VALUES (nilai1,nilai2,nilai-n);</a:t>
            </a:r>
          </a:p>
          <a:p>
            <a:pPr marL="68580" indent="0" algn="just">
              <a:buNone/>
            </a:pPr>
            <a:endParaRPr lang="id-ID" sz="1500" dirty="0"/>
          </a:p>
          <a:p>
            <a:pPr marL="68580" indent="0" algn="just">
              <a:buNone/>
            </a:pPr>
            <a:r>
              <a:rPr lang="id-ID" sz="1500" dirty="0" smtClean="0"/>
              <a:t>Contoh :</a:t>
            </a:r>
          </a:p>
          <a:p>
            <a:pPr marL="68580" indent="0" algn="just">
              <a:buNone/>
            </a:pPr>
            <a:r>
              <a:rPr lang="id-ID" sz="1500" dirty="0"/>
              <a:t>Mysql&gt; insert into </a:t>
            </a:r>
            <a:r>
              <a:rPr lang="id-ID" sz="1500" dirty="0" smtClean="0"/>
              <a:t>pengarang </a:t>
            </a:r>
            <a:r>
              <a:rPr lang="id-ID" sz="1500" dirty="0"/>
              <a:t>values (</a:t>
            </a:r>
            <a:r>
              <a:rPr lang="id-ID" sz="1500" dirty="0" smtClean="0"/>
              <a:t>’P0001’,’ABDUL KADIR’);</a:t>
            </a:r>
            <a:endParaRPr lang="id-ID" sz="1500" dirty="0"/>
          </a:p>
          <a:p>
            <a:pPr marL="68580" indent="0" algn="just">
              <a:buNone/>
            </a:pPr>
            <a:endParaRPr lang="id-ID" sz="15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62242" y="4365104"/>
            <a:ext cx="6046061" cy="17281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2251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Perintah-Perintah DML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6984892" cy="4131821"/>
          </a:xfrm>
        </p:spPr>
        <p:txBody>
          <a:bodyPr>
            <a:normAutofit/>
          </a:bodyPr>
          <a:lstStyle/>
          <a:p>
            <a:pPr marL="411480" indent="-342900" algn="just">
              <a:buFont typeface="+mj-lt"/>
              <a:buAutoNum type="arabicPeriod" startAt="2"/>
            </a:pPr>
            <a:r>
              <a:rPr lang="id-ID" sz="1600" dirty="0" smtClean="0"/>
              <a:t>Menambah </a:t>
            </a:r>
            <a:r>
              <a:rPr lang="id-ID" sz="1600" dirty="0"/>
              <a:t>baris dengan menyertakan struktur tabel dalam mengisi data pada setiap kolom :</a:t>
            </a:r>
          </a:p>
          <a:p>
            <a:pPr marL="68580" indent="0" algn="just">
              <a:buNone/>
            </a:pPr>
            <a:endParaRPr lang="id-ID" sz="1600" dirty="0"/>
          </a:p>
          <a:p>
            <a:pPr marL="68580" indent="0" algn="just">
              <a:buNone/>
            </a:pPr>
            <a:r>
              <a:rPr lang="id-ID" sz="1600" b="1" dirty="0"/>
              <a:t>INSERT INTO namatabel (kolom1,kolom2,kolom-n) VALUES (nilai1,nilai2,nilai-n);</a:t>
            </a:r>
          </a:p>
          <a:p>
            <a:pPr marL="68580" indent="0" algn="just">
              <a:buNone/>
            </a:pPr>
            <a:endParaRPr lang="id-ID" sz="1600" dirty="0" smtClean="0"/>
          </a:p>
          <a:p>
            <a:pPr marL="68580" indent="0" algn="just">
              <a:buNone/>
            </a:pPr>
            <a:r>
              <a:rPr lang="id-ID" sz="1600" dirty="0" smtClean="0"/>
              <a:t>Contoh :</a:t>
            </a:r>
          </a:p>
          <a:p>
            <a:pPr marL="68580" indent="0">
              <a:buNone/>
            </a:pPr>
            <a:r>
              <a:rPr lang="id-ID" sz="1600" dirty="0" smtClean="0"/>
              <a:t>Mysql&gt; </a:t>
            </a:r>
            <a:r>
              <a:rPr lang="id-ID" sz="1600" dirty="0"/>
              <a:t>insert into pengarang </a:t>
            </a:r>
            <a:r>
              <a:rPr lang="id-ID" sz="1600" dirty="0" smtClean="0"/>
              <a:t>(kode_pengarang,nama_pengarang) values </a:t>
            </a:r>
            <a:r>
              <a:rPr lang="id-ID" sz="1600" dirty="0"/>
              <a:t>(</a:t>
            </a:r>
            <a:r>
              <a:rPr lang="id-ID" sz="1600" dirty="0" smtClean="0"/>
              <a:t>’P0002’,’BAMBANG SUDRAJAT’);</a:t>
            </a:r>
            <a:endParaRPr lang="id-ID" sz="16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87624" y="4725144"/>
            <a:ext cx="5976664" cy="12241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072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Perintah-Perintah DML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>
            <a:normAutofit/>
          </a:bodyPr>
          <a:lstStyle/>
          <a:p>
            <a:pPr algn="just"/>
            <a:r>
              <a:rPr lang="id-ID" sz="1400" dirty="0" smtClean="0"/>
              <a:t>SELECT</a:t>
            </a:r>
            <a:endParaRPr lang="id-ID" sz="1400" dirty="0"/>
          </a:p>
          <a:p>
            <a:pPr marL="68580" indent="0" algn="just">
              <a:buNone/>
            </a:pPr>
            <a:r>
              <a:rPr lang="id-ID" sz="1400" dirty="0"/>
              <a:t> </a:t>
            </a:r>
            <a:r>
              <a:rPr lang="id-ID" sz="1400" dirty="0" smtClean="0"/>
              <a:t>     digunakan </a:t>
            </a:r>
            <a:r>
              <a:rPr lang="id-ID" sz="1400" dirty="0"/>
              <a:t>untuk menampilkan isi dari suatu </a:t>
            </a:r>
            <a:r>
              <a:rPr lang="id-ID" sz="1400" dirty="0" smtClean="0"/>
              <a:t>tabel</a:t>
            </a:r>
          </a:p>
          <a:p>
            <a:pPr marL="68580" indent="0" algn="just">
              <a:buNone/>
            </a:pPr>
            <a:endParaRPr lang="id-ID" sz="1400" dirty="0" smtClean="0"/>
          </a:p>
          <a:p>
            <a:pPr marL="68580" indent="0" algn="just">
              <a:buNone/>
            </a:pPr>
            <a:r>
              <a:rPr lang="id-ID" sz="1400" dirty="0" smtClean="0"/>
              <a:t>Ada Beberapa cara :</a:t>
            </a:r>
          </a:p>
          <a:p>
            <a:pPr marL="411480" indent="-342900" algn="just">
              <a:buFont typeface="+mj-lt"/>
              <a:buAutoNum type="arabicPeriod"/>
            </a:pPr>
            <a:r>
              <a:rPr lang="id-ID" sz="1400" dirty="0" smtClean="0"/>
              <a:t>Menampilkan </a:t>
            </a:r>
            <a:r>
              <a:rPr lang="id-ID" sz="1400" dirty="0"/>
              <a:t>data untuk semua kolom menggunakan asterisk </a:t>
            </a:r>
            <a:r>
              <a:rPr lang="id-ID" sz="1400" dirty="0" smtClean="0"/>
              <a:t>(*)</a:t>
            </a:r>
          </a:p>
          <a:p>
            <a:pPr marL="68580" indent="0" algn="just">
              <a:buNone/>
            </a:pPr>
            <a:endParaRPr lang="id-ID" sz="1400" dirty="0" smtClean="0"/>
          </a:p>
          <a:p>
            <a:pPr marL="68580" indent="0" algn="just">
              <a:buNone/>
            </a:pPr>
            <a:r>
              <a:rPr lang="id-ID" sz="1400" dirty="0"/>
              <a:t>	</a:t>
            </a:r>
            <a:r>
              <a:rPr lang="id-ID" sz="1400" dirty="0" smtClean="0"/>
              <a:t> </a:t>
            </a:r>
            <a:r>
              <a:rPr lang="id-ID" sz="1400" b="1" dirty="0"/>
              <a:t>SELECT * FROM </a:t>
            </a:r>
            <a:r>
              <a:rPr lang="id-ID" sz="1400" b="1" dirty="0" smtClean="0"/>
              <a:t>nama_tabel;</a:t>
            </a:r>
          </a:p>
          <a:p>
            <a:pPr marL="68580" indent="0" algn="just">
              <a:buNone/>
            </a:pPr>
            <a:endParaRPr lang="id-ID" sz="1400" dirty="0"/>
          </a:p>
          <a:p>
            <a:pPr marL="68580" indent="0" algn="just">
              <a:buNone/>
            </a:pPr>
            <a:r>
              <a:rPr lang="id-ID" sz="1400" dirty="0" smtClean="0"/>
              <a:t>Contoh :</a:t>
            </a:r>
            <a:endParaRPr lang="id-ID" sz="1400" dirty="0"/>
          </a:p>
          <a:p>
            <a:pPr marL="68580" indent="0" algn="just">
              <a:buNone/>
            </a:pPr>
            <a:endParaRPr lang="id-ID" sz="1400" dirty="0"/>
          </a:p>
          <a:p>
            <a:pPr marL="68580" indent="0" algn="just">
              <a:buNone/>
            </a:pPr>
            <a:r>
              <a:rPr lang="id-ID" sz="1400" dirty="0"/>
              <a:t>Mysql&gt; select * from </a:t>
            </a:r>
            <a:r>
              <a:rPr lang="id-ID" sz="1400" dirty="0" smtClean="0"/>
              <a:t>pengarang;</a:t>
            </a:r>
            <a:endParaRPr lang="id-ID" sz="1400" dirty="0"/>
          </a:p>
          <a:p>
            <a:pPr marL="68580" indent="0" algn="just">
              <a:buNone/>
            </a:pPr>
            <a:endParaRPr lang="id-ID" sz="14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59632" y="4725144"/>
            <a:ext cx="3755504" cy="13681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747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Perintah-Perintah DML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>
            <a:normAutofit/>
          </a:bodyPr>
          <a:lstStyle/>
          <a:p>
            <a:pPr marL="411480" indent="-342900" algn="just">
              <a:buFont typeface="+mj-lt"/>
              <a:buAutoNum type="arabicPeriod" startAt="2"/>
            </a:pPr>
            <a:r>
              <a:rPr lang="id-ID" sz="1400" dirty="0" smtClean="0"/>
              <a:t>Menampilkan </a:t>
            </a:r>
            <a:r>
              <a:rPr lang="id-ID" sz="1400" dirty="0"/>
              <a:t>data untuk kolom tertentu</a:t>
            </a:r>
          </a:p>
          <a:p>
            <a:pPr marL="68580" indent="0" algn="just">
              <a:buNone/>
            </a:pPr>
            <a:endParaRPr lang="id-ID" sz="1400" dirty="0"/>
          </a:p>
          <a:p>
            <a:pPr marL="68580" indent="0" algn="just">
              <a:buNone/>
            </a:pPr>
            <a:r>
              <a:rPr lang="id-ID" sz="1400" dirty="0"/>
              <a:t>	</a:t>
            </a:r>
            <a:r>
              <a:rPr lang="id-ID" sz="1400" b="1" dirty="0" smtClean="0"/>
              <a:t>SELECT </a:t>
            </a:r>
            <a:r>
              <a:rPr lang="id-ID" sz="1400" b="1" dirty="0"/>
              <a:t>kolom1,kolom2,kolom-n FROM </a:t>
            </a:r>
            <a:r>
              <a:rPr lang="id-ID" sz="1400" b="1" dirty="0" smtClean="0"/>
              <a:t>nama_tabel</a:t>
            </a:r>
            <a:r>
              <a:rPr lang="id-ID" sz="1400" b="1" dirty="0"/>
              <a:t>;</a:t>
            </a:r>
          </a:p>
          <a:p>
            <a:pPr marL="68580" indent="0" algn="just">
              <a:buNone/>
            </a:pPr>
            <a:endParaRPr lang="id-ID" sz="1400" dirty="0"/>
          </a:p>
          <a:p>
            <a:pPr marL="68580" indent="0" algn="just">
              <a:buNone/>
            </a:pPr>
            <a:r>
              <a:rPr lang="id-ID" sz="1400" dirty="0" smtClean="0"/>
              <a:t>Contoh :</a:t>
            </a:r>
            <a:endParaRPr lang="id-ID" sz="1400" dirty="0"/>
          </a:p>
          <a:p>
            <a:pPr marL="68580" indent="0" algn="just">
              <a:buNone/>
            </a:pPr>
            <a:endParaRPr lang="id-ID" sz="1400" dirty="0"/>
          </a:p>
          <a:p>
            <a:pPr marL="68580" indent="0" algn="just">
              <a:buNone/>
            </a:pPr>
            <a:r>
              <a:rPr lang="id-ID" sz="1400" dirty="0"/>
              <a:t>Mysql&gt; select </a:t>
            </a:r>
            <a:r>
              <a:rPr lang="id-ID" sz="1400" dirty="0" smtClean="0"/>
              <a:t>kode_pengarang </a:t>
            </a:r>
            <a:r>
              <a:rPr lang="id-ID" sz="1400" dirty="0"/>
              <a:t>from </a:t>
            </a:r>
            <a:r>
              <a:rPr lang="id-ID" sz="1400" dirty="0" smtClean="0"/>
              <a:t>pengarang;</a:t>
            </a:r>
            <a:endParaRPr lang="id-ID" sz="1400" dirty="0"/>
          </a:p>
          <a:p>
            <a:pPr marL="68580" indent="0" algn="just">
              <a:buNone/>
            </a:pPr>
            <a:endParaRPr lang="id-ID" sz="14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87624" y="3923866"/>
            <a:ext cx="4464496" cy="20254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1817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Perintah-Perintah DML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131821"/>
          </a:xfrm>
        </p:spPr>
        <p:txBody>
          <a:bodyPr>
            <a:normAutofit/>
          </a:bodyPr>
          <a:lstStyle/>
          <a:p>
            <a:pPr algn="just"/>
            <a:r>
              <a:rPr lang="id-ID" sz="1500" b="1" dirty="0" smtClean="0"/>
              <a:t>SELECT DENGAN KLAUSA</a:t>
            </a:r>
          </a:p>
          <a:p>
            <a:pPr marL="68580" indent="0" algn="just">
              <a:buNone/>
            </a:pPr>
            <a:endParaRPr lang="id-ID" sz="1500" dirty="0"/>
          </a:p>
          <a:p>
            <a:pPr marL="68580" indent="0" algn="just">
              <a:buNone/>
            </a:pPr>
            <a:r>
              <a:rPr lang="id-ID" sz="1500" dirty="0" smtClean="0"/>
              <a:t>Menampilkan </a:t>
            </a:r>
            <a:r>
              <a:rPr lang="id-ID" sz="1500" dirty="0"/>
              <a:t>data dengan kondisi data tertentu dengan klausa </a:t>
            </a:r>
            <a:r>
              <a:rPr lang="id-ID" sz="1500" dirty="0" smtClean="0"/>
              <a:t>WHERE</a:t>
            </a:r>
          </a:p>
          <a:p>
            <a:pPr marL="68580" indent="0" algn="just">
              <a:buNone/>
            </a:pPr>
            <a:endParaRPr lang="id-ID" sz="1500" dirty="0" smtClean="0"/>
          </a:p>
          <a:p>
            <a:pPr marL="68580" indent="0" algn="just">
              <a:buNone/>
            </a:pPr>
            <a:r>
              <a:rPr lang="id-ID" sz="1500" dirty="0" smtClean="0"/>
              <a:t>Syntax </a:t>
            </a:r>
            <a:r>
              <a:rPr lang="id-ID" sz="1500" dirty="0"/>
              <a:t>: </a:t>
            </a:r>
            <a:endParaRPr lang="id-ID" sz="1500" dirty="0" smtClean="0"/>
          </a:p>
          <a:p>
            <a:pPr marL="68580" indent="0" algn="just">
              <a:buNone/>
            </a:pPr>
            <a:r>
              <a:rPr lang="id-ID" sz="1500" dirty="0"/>
              <a:t>	</a:t>
            </a:r>
            <a:r>
              <a:rPr lang="id-ID" sz="1500" b="1" dirty="0" smtClean="0"/>
              <a:t>SELECT </a:t>
            </a:r>
            <a:r>
              <a:rPr lang="id-ID" sz="1500" b="1" dirty="0"/>
              <a:t>* FROM namatabel WHERE kondisi;</a:t>
            </a:r>
          </a:p>
          <a:p>
            <a:pPr marL="68580" indent="0" algn="just">
              <a:buNone/>
            </a:pPr>
            <a:endParaRPr lang="id-ID" sz="1500" dirty="0" smtClean="0"/>
          </a:p>
          <a:p>
            <a:pPr marL="68580" indent="0" algn="just">
              <a:buNone/>
            </a:pPr>
            <a:r>
              <a:rPr lang="id-ID" sz="1500" dirty="0"/>
              <a:t>Beberapa operator perbandingan yang dapat digunakan pada klausa WHERE  </a:t>
            </a:r>
            <a:endParaRPr lang="id-ID" sz="1500" dirty="0" smtClean="0"/>
          </a:p>
          <a:p>
            <a:pPr marL="68580" indent="0" algn="just">
              <a:buNone/>
            </a:pPr>
            <a:endParaRPr lang="id-ID" sz="15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59632" y="4221088"/>
            <a:ext cx="4392488" cy="22109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355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Perintah-Perintah DML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131821"/>
          </a:xfrm>
        </p:spPr>
        <p:txBody>
          <a:bodyPr>
            <a:normAutofit/>
          </a:bodyPr>
          <a:lstStyle/>
          <a:p>
            <a:pPr algn="just"/>
            <a:r>
              <a:rPr lang="id-ID" sz="1600" dirty="0"/>
              <a:t>Adapun operator lain, yaitu </a:t>
            </a:r>
            <a:r>
              <a:rPr lang="id-ID" sz="1600" dirty="0" smtClean="0"/>
              <a:t>:</a:t>
            </a:r>
          </a:p>
          <a:p>
            <a:pPr algn="just"/>
            <a:endParaRPr lang="id-ID" sz="1600" dirty="0"/>
          </a:p>
          <a:p>
            <a:pPr algn="just"/>
            <a:endParaRPr lang="id-ID" sz="1600" dirty="0" smtClean="0"/>
          </a:p>
          <a:p>
            <a:pPr algn="just"/>
            <a:endParaRPr lang="id-ID" sz="1600" dirty="0"/>
          </a:p>
          <a:p>
            <a:pPr algn="just"/>
            <a:endParaRPr lang="id-ID" sz="1600" dirty="0" smtClean="0"/>
          </a:p>
          <a:p>
            <a:pPr algn="just"/>
            <a:endParaRPr lang="id-ID" sz="1600" dirty="0"/>
          </a:p>
          <a:p>
            <a:pPr algn="just"/>
            <a:endParaRPr lang="id-ID" sz="1600" dirty="0" smtClean="0"/>
          </a:p>
          <a:p>
            <a:pPr algn="just"/>
            <a:r>
              <a:rPr lang="id-ID" sz="1600" dirty="0" smtClean="0"/>
              <a:t>Contoh :</a:t>
            </a:r>
          </a:p>
          <a:p>
            <a:pPr algn="just"/>
            <a:r>
              <a:rPr lang="id-ID" sz="1600" dirty="0"/>
              <a:t>perintah untuk menampilkan data pada tabel </a:t>
            </a:r>
            <a:r>
              <a:rPr lang="id-ID" sz="1600" dirty="0" smtClean="0"/>
              <a:t>pengarang </a:t>
            </a:r>
            <a:r>
              <a:rPr lang="id-ID" sz="1600" dirty="0"/>
              <a:t>dimana </a:t>
            </a:r>
            <a:r>
              <a:rPr lang="id-ID" sz="1600" dirty="0" smtClean="0"/>
              <a:t>kode pengarang adalah P0001</a:t>
            </a:r>
          </a:p>
          <a:p>
            <a:pPr algn="just"/>
            <a:endParaRPr lang="id-ID" sz="1600" dirty="0"/>
          </a:p>
          <a:p>
            <a:pPr marL="68580" indent="0" algn="just">
              <a:buNone/>
            </a:pPr>
            <a:r>
              <a:rPr lang="id-ID" sz="1600" b="1" dirty="0" smtClean="0"/>
              <a:t>Select * from pengarang where kode_pengarang=‘P0001’; </a:t>
            </a:r>
            <a:endParaRPr lang="id-ID" sz="1500" b="1" dirty="0"/>
          </a:p>
        </p:txBody>
      </p:sp>
      <p:pic>
        <p:nvPicPr>
          <p:cNvPr id="5" name="Picture 4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75656" y="2060848"/>
            <a:ext cx="3168352" cy="12961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7413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1283</TotalTime>
  <Words>510</Words>
  <Application>Microsoft Office PowerPoint</Application>
  <PresentationFormat>On-screen Show (4:3)</PresentationFormat>
  <Paragraphs>158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DML (DATA MANIPULATION LANGUAGE)</vt:lpstr>
      <vt:lpstr>DML</vt:lpstr>
      <vt:lpstr>Perintah-Perintah DML</vt:lpstr>
      <vt:lpstr>Perintah-Perintah DML</vt:lpstr>
      <vt:lpstr>Perintah-Perintah DML</vt:lpstr>
      <vt:lpstr>Perintah-Perintah DML</vt:lpstr>
      <vt:lpstr>Perintah-Perintah DML</vt:lpstr>
      <vt:lpstr>Perintah-Perintah DML</vt:lpstr>
      <vt:lpstr>Perintah-Perintah DML</vt:lpstr>
      <vt:lpstr>Perintah-Perintah DML</vt:lpstr>
      <vt:lpstr>Perintah-Perintah DML</vt:lpstr>
      <vt:lpstr>Perintah-Perintah DML</vt:lpstr>
      <vt:lpstr>Perintah-Perintah DML</vt:lpstr>
      <vt:lpstr>Perintah-Perintah DML</vt:lpstr>
      <vt:lpstr>Perintah-Perintah DML</vt:lpstr>
      <vt:lpstr>TUGAS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zihni</dc:creator>
  <cp:lastModifiedBy>zihni</cp:lastModifiedBy>
  <cp:revision>73</cp:revision>
  <dcterms:created xsi:type="dcterms:W3CDTF">2016-05-12T18:01:19Z</dcterms:created>
  <dcterms:modified xsi:type="dcterms:W3CDTF">2018-11-27T02:51:54Z</dcterms:modified>
</cp:coreProperties>
</file>