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60" r:id="rId5"/>
    <p:sldId id="261"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60"/>
  </p:normalViewPr>
  <p:slideViewPr>
    <p:cSldViewPr>
      <p:cViewPr varScale="1">
        <p:scale>
          <a:sx n="42" d="100"/>
          <a:sy n="42" d="100"/>
        </p:scale>
        <p:origin x="-7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7C1E915-A635-4548-8126-8FEC3DD9070C}" type="datetimeFigureOut">
              <a:rPr lang="en-US"/>
              <a:pPr>
                <a:defRPr/>
              </a:pPr>
              <a:t>6/13/2014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9DEFBF-B474-4876-80CD-FCD5E3FBD11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C2B411-DBC4-4258-A4F5-C96B7B78658E}" type="datetimeFigureOut">
              <a:rPr lang="en-US"/>
              <a:pPr>
                <a:defRPr/>
              </a:pPr>
              <a:t>6/13/2014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C8587A-ACCD-43C1-8AC7-918582BDA5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C3FC26-F8EF-42BE-B1FD-0F7EC90037E5}" type="datetimeFigureOut">
              <a:rPr lang="en-US"/>
              <a:pPr>
                <a:defRPr/>
              </a:pPr>
              <a:t>6/13/2014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65E562-225D-454B-84AE-B2AF3DC8AF0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BCBA36-8F21-4FDE-8559-F9846ABF6053}" type="datetimeFigureOut">
              <a:rPr lang="en-US"/>
              <a:pPr>
                <a:defRPr/>
              </a:pPr>
              <a:t>6/13/2014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7B96E5-FD6B-46A5-A405-FD160213043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D0CD737-70B6-48E6-AF07-EECB68958E89}" type="datetimeFigureOut">
              <a:rPr lang="en-US"/>
              <a:pPr>
                <a:defRPr/>
              </a:pPr>
              <a:t>6/13/2014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1EFE70-84F4-47E6-AF69-3FCB99F73EE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9997CDE-9F67-48F9-807E-2F9E9E76A15E}" type="datetimeFigureOut">
              <a:rPr lang="en-US"/>
              <a:pPr>
                <a:defRPr/>
              </a:pPr>
              <a:t>6/13/2014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EB1050-A206-4486-9E00-A1F93500699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5CF1306-8ECA-400E-8A4B-7D75AA2DE8CB}" type="datetimeFigureOut">
              <a:rPr lang="en-US"/>
              <a:pPr>
                <a:defRPr/>
              </a:pPr>
              <a:t>6/13/2014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3C31227-E186-4AA5-B882-3E9556A490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DC0D437-D258-460E-8904-A5DD96A85539}" type="datetimeFigureOut">
              <a:rPr lang="en-US"/>
              <a:pPr>
                <a:defRPr/>
              </a:pPr>
              <a:t>6/13/2014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2672142-4DC7-437A-B469-248728A168F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BB2A10-D4A7-4EE8-BB97-C26C6D82B44A}" type="datetimeFigureOut">
              <a:rPr lang="en-US"/>
              <a:pPr>
                <a:defRPr/>
              </a:pPr>
              <a:t>6/13/2014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61CB4C7-61B6-45F8-A228-9198955F996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A6B8C28-A97B-404F-B2C3-9AC1C32224B4}" type="datetimeFigureOut">
              <a:rPr lang="en-US"/>
              <a:pPr>
                <a:defRPr/>
              </a:pPr>
              <a:t>6/13/2014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9959D3-AE89-4C95-ABE9-259C641567D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AE3322-3A84-4BC5-8F16-53E5BB202ED4}" type="datetimeFigureOut">
              <a:rPr lang="en-US"/>
              <a:pPr>
                <a:defRPr/>
              </a:pPr>
              <a:t>6/13/2014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600728-D3C5-4CDE-90FE-6A5CD3647B7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65AAD7E-785B-4449-9AA3-DE2CF687BB27}" type="datetimeFigureOut">
              <a:rPr lang="en-US"/>
              <a:pPr>
                <a:defRPr/>
              </a:pPr>
              <a:t>6/13/2014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8C8869A-3168-4717-B90A-BA1DAA2FC99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5867400"/>
          </a:xfrm>
        </p:spPr>
        <p:txBody>
          <a:bodyPr/>
          <a:lstStyle/>
          <a:p>
            <a:pPr eaLnBrk="1" hangingPunct="1"/>
            <a:r>
              <a:rPr lang="en-US" sz="6000" b="1" smtClean="0"/>
              <a:t>GEOSTRATEGI  INDONESIA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4000" r="-24000"/>
          </a:stretch>
        </a:blipFill>
        <a:effectLst/>
      </p:bgPr>
    </p:bg>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8686800" cy="5897562"/>
          </a:xfrm>
        </p:spPr>
        <p:txBody>
          <a:bodyPr/>
          <a:lstStyle/>
          <a:p>
            <a:pPr algn="l" eaLnBrk="1" hangingPunct="1"/>
            <a:r>
              <a:rPr lang="en-US" sz="2800" b="1" smtClean="0"/>
              <a:t>c. Gatra Ekonomi</a:t>
            </a:r>
            <a:br>
              <a:rPr lang="en-US" sz="2800" b="1" smtClean="0"/>
            </a:br>
            <a:r>
              <a:rPr lang="en-US" sz="2400" b="1" smtClean="0"/>
              <a:t/>
            </a:r>
            <a:br>
              <a:rPr lang="en-US" sz="2400" b="1" smtClean="0"/>
            </a:br>
            <a:r>
              <a:rPr lang="en-US" sz="2400" b="1" smtClean="0"/>
              <a:t/>
            </a:r>
            <a:br>
              <a:rPr lang="en-US" sz="2400" b="1" smtClean="0"/>
            </a:br>
            <a:r>
              <a:rPr lang="en-US" sz="2400" smtClean="0"/>
              <a:t>Perekonomian adalah salah satu aspek kehidupan nasional yang berkaitan dengan pemenuhan kebutuhan masyarakat untuk meningkatkan taraf hidup masyarakat.</a:t>
            </a:r>
            <a:br>
              <a:rPr lang="en-US" sz="2400" smtClean="0"/>
            </a:br>
            <a:r>
              <a:rPr lang="en-US" sz="2400" smtClean="0"/>
              <a:t/>
            </a:r>
            <a:br>
              <a:rPr lang="en-US" sz="2400" smtClean="0"/>
            </a:br>
            <a:r>
              <a:rPr lang="en-US" sz="2400" smtClean="0"/>
              <a:t>Sistem Perekonomian Kerakyatan</a:t>
            </a:r>
            <a:br>
              <a:rPr lang="en-US" sz="2400" smtClean="0"/>
            </a:br>
            <a:r>
              <a:rPr lang="en-US" sz="2400" smtClean="0"/>
              <a:t>Sistem Perekonomian yang mengacu kepadapasal 33 UUD 45 yang bmenyebutkan bahwa sistem perekonomian Indonesia disusun sebagai usaha bersama berdasarkan asas kekeluargaan.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9144000" cy="6858000"/>
          </a:xfrm>
        </p:spPr>
        <p:txBody>
          <a:bodyPr/>
          <a:lstStyle/>
          <a:p>
            <a:pPr algn="l" eaLnBrk="1" hangingPunct="1"/>
            <a:r>
              <a:rPr lang="en-US" sz="2400" b="1" smtClean="0"/>
              <a:t>d. GATRA SOSIAL DAN BUDAYA</a:t>
            </a:r>
            <a:br>
              <a:rPr lang="en-US" sz="2400" b="1" smtClean="0"/>
            </a:br>
            <a:r>
              <a:rPr lang="en-US" sz="2400" b="1" smtClean="0"/>
              <a:t/>
            </a:r>
            <a:br>
              <a:rPr lang="en-US" sz="2400" b="1" smtClean="0"/>
            </a:br>
            <a:r>
              <a:rPr lang="en-US" sz="2400" smtClean="0"/>
              <a:t>Pembangunan di Indonesia ini menghasilkan struktur sosial masyarakat yang berbudaya, beradab, dan beragama.</a:t>
            </a:r>
            <a:br>
              <a:rPr lang="en-US" sz="2400" smtClean="0"/>
            </a:br>
            <a:r>
              <a:rPr lang="en-US" sz="2400" smtClean="0"/>
              <a:t/>
            </a:r>
            <a:br>
              <a:rPr lang="en-US" sz="2400" smtClean="0"/>
            </a:br>
            <a:r>
              <a:rPr lang="en-US" sz="2400" smtClean="0"/>
              <a:t>Kebudayaan Daerah </a:t>
            </a:r>
            <a:br>
              <a:rPr lang="en-US" sz="2400" smtClean="0"/>
            </a:br>
            <a:r>
              <a:rPr lang="en-US" sz="2400" smtClean="0"/>
              <a:t>Kebudayaan suku-suku ini telah lama saling berkomunikasi dan berinteraksi dalam kesetaraan. Kebudayaan daerah merupakan kerangka dari kehidupan sosial indonesia.</a:t>
            </a:r>
            <a:br>
              <a:rPr lang="en-US" sz="2400" smtClean="0"/>
            </a:br>
            <a:r>
              <a:rPr lang="en-US" sz="2400" smtClean="0"/>
              <a:t/>
            </a:r>
            <a:br>
              <a:rPr lang="en-US" sz="2400" smtClean="0"/>
            </a:br>
            <a:r>
              <a:rPr lang="en-US" sz="2400" smtClean="0"/>
              <a:t>Kebudayaan Nasional</a:t>
            </a:r>
            <a:br>
              <a:rPr lang="en-US" sz="2400" smtClean="0"/>
            </a:br>
            <a:r>
              <a:rPr lang="en-US" sz="2400" smtClean="0"/>
              <a:t>Merupakan Identitas dan menjadi kebanggan bangsa indonesia. Secara umum memiliki sifat :</a:t>
            </a:r>
            <a:br>
              <a:rPr lang="en-US" sz="2400" smtClean="0"/>
            </a:br>
            <a:r>
              <a:rPr lang="en-US" sz="2400" smtClean="0"/>
              <a:t>&gt;Religius</a:t>
            </a:r>
            <a:br>
              <a:rPr lang="en-US" sz="2400" smtClean="0"/>
            </a:br>
            <a:r>
              <a:rPr lang="en-US" sz="2400" smtClean="0"/>
              <a:t>&gt;Kekeluargaan</a:t>
            </a:r>
            <a:br>
              <a:rPr lang="en-US" sz="2400" smtClean="0"/>
            </a:br>
            <a:r>
              <a:rPr lang="en-US" sz="2400" smtClean="0"/>
              <a:t>&gt;Serba selaras</a:t>
            </a:r>
            <a:br>
              <a:rPr lang="en-US" sz="2400" smtClean="0"/>
            </a:br>
            <a:r>
              <a:rPr lang="en-US" sz="2400" smtClean="0"/>
              <a:t>&gt;Kerakyatan</a:t>
            </a:r>
            <a:br>
              <a:rPr lang="en-US" sz="2400" smtClean="0"/>
            </a:br>
            <a:r>
              <a:rPr lang="en-US" sz="2400" smtClean="0"/>
              <a:t/>
            </a:r>
            <a:br>
              <a:rPr lang="en-US" sz="2400" smtClean="0"/>
            </a:br>
            <a:endParaRPr lang="en-US"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4338" name="Title 1"/>
          <p:cNvSpPr>
            <a:spLocks noGrp="1"/>
          </p:cNvSpPr>
          <p:nvPr>
            <p:ph type="title"/>
          </p:nvPr>
        </p:nvSpPr>
        <p:spPr>
          <a:xfrm>
            <a:off x="0" y="0"/>
            <a:ext cx="9144000" cy="6858000"/>
          </a:xfrm>
        </p:spPr>
        <p:txBody>
          <a:bodyPr/>
          <a:lstStyle/>
          <a:p>
            <a:pPr algn="l" eaLnBrk="1" hangingPunct="1"/>
            <a:r>
              <a:rPr lang="en-US" sz="2400" b="1" smtClean="0"/>
              <a:t>e. Gatra Pertahanan Dan Keamanan</a:t>
            </a:r>
            <a:br>
              <a:rPr lang="en-US" sz="2400" b="1" smtClean="0"/>
            </a:br>
            <a:r>
              <a:rPr lang="en-US" sz="2400" b="1" smtClean="0"/>
              <a:t/>
            </a:r>
            <a:br>
              <a:rPr lang="en-US" sz="2400" b="1" smtClean="0"/>
            </a:br>
            <a:r>
              <a:rPr lang="en-US" sz="2400" smtClean="0"/>
              <a:t>Pokok pertahanan dan ketahanan indonesia adalah kemestaandaya upaya seluruh rakyat indonesia.</a:t>
            </a:r>
            <a:br>
              <a:rPr lang="en-US" sz="2400" smtClean="0"/>
            </a:br>
            <a:r>
              <a:rPr lang="en-US" sz="2400" smtClean="0"/>
              <a:t/>
            </a:r>
            <a:br>
              <a:rPr lang="en-US" sz="2400" smtClean="0"/>
            </a:br>
            <a:r>
              <a:rPr lang="en-US" sz="2400" smtClean="0"/>
              <a:t>Hakikat Ketahanan Nasional </a:t>
            </a:r>
            <a:br>
              <a:rPr lang="en-US" sz="2400" smtClean="0"/>
            </a:br>
            <a:r>
              <a:rPr lang="en-US" sz="2400" smtClean="0"/>
              <a:t>Merupakan keuletan dan ketangguhan bangsa dalam mewujudkan kesiapsiagaan serta upaya bela negara. Yang ditandai sebagai berikut :</a:t>
            </a:r>
            <a:br>
              <a:rPr lang="en-US" sz="2400" smtClean="0"/>
            </a:br>
            <a:r>
              <a:rPr lang="en-US" sz="2400" smtClean="0"/>
              <a:t/>
            </a:r>
            <a:br>
              <a:rPr lang="en-US" sz="2400" smtClean="0"/>
            </a:br>
            <a:r>
              <a:rPr lang="en-US" sz="2400" smtClean="0"/>
              <a:t>-Pandangan bangsa Indonesia tentang perang dan damai</a:t>
            </a:r>
            <a:br>
              <a:rPr lang="en-US" sz="2400" smtClean="0"/>
            </a:br>
            <a:r>
              <a:rPr lang="en-US" sz="2400" smtClean="0"/>
              <a:t>-Penyelenggaraan pertahanan dan ketahanan NKRI</a:t>
            </a:r>
            <a:br>
              <a:rPr lang="en-US" sz="2400" smtClean="0"/>
            </a:br>
            <a:r>
              <a:rPr lang="en-US" sz="2400" smtClean="0"/>
              <a:t>-Pertahanan dan keamanan merupakan upaya nasional terpadu</a:t>
            </a:r>
            <a:br>
              <a:rPr lang="en-US" sz="2400" smtClean="0"/>
            </a:br>
            <a:r>
              <a:rPr lang="en-US" sz="2400" smtClean="0"/>
              <a:t>-Segenap kekuatan dan  kemampuan pertahanan dan keamanan diorganisasikan dalam satu wadah yaitu TNI dan POLRI</a:t>
            </a:r>
            <a:r>
              <a:rPr lang="en-US" sz="2400" b="1" smtClean="0"/>
              <a:t/>
            </a:r>
            <a:br>
              <a:rPr lang="en-US" sz="2400" b="1" smtClean="0"/>
            </a:br>
            <a:r>
              <a:rPr lang="en-US" sz="2400" b="1" smtClean="0"/>
              <a:t/>
            </a:r>
            <a:br>
              <a:rPr lang="en-US" sz="2400" b="1" smtClean="0"/>
            </a:br>
            <a:r>
              <a:rPr lang="en-US" sz="2400" b="1" smtClean="0"/>
              <a:t>Postur Kekuatan Hankam Difokuskan kepada TNI untuk ancaman dari luar dan POLRI untuk ancaman dalam negeri.</a:t>
            </a:r>
            <a:r>
              <a:rPr lang="en-US" sz="2400" smtClean="0"/>
              <a:t/>
            </a:r>
            <a:br>
              <a:rPr lang="en-US" sz="2400" smtClean="0"/>
            </a:br>
            <a:r>
              <a:rPr lang="en-US" sz="2400" smtClean="0"/>
              <a:t/>
            </a:r>
            <a:br>
              <a:rPr lang="en-US" sz="2400" smtClean="0"/>
            </a:br>
            <a:endParaRPr 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3" name="Rectangle 2"/>
          <p:cNvSpPr/>
          <p:nvPr/>
        </p:nvSpPr>
        <p:spPr>
          <a:xfrm>
            <a:off x="0" y="2743200"/>
            <a:ext cx="9144000" cy="92333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SEKIAN &amp; TERIMAKASIH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3000" r="-23000"/>
          </a:stretch>
        </a:blip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a:xfrm>
            <a:off x="381000" y="0"/>
            <a:ext cx="8229600" cy="1143000"/>
          </a:xfrm>
        </p:spPr>
        <p:txBody>
          <a:bodyPr/>
          <a:lstStyle/>
          <a:p>
            <a:pPr eaLnBrk="1" hangingPunct="1"/>
            <a:r>
              <a:rPr lang="en-US" b="1" smtClean="0"/>
              <a:t>Pengertian</a:t>
            </a:r>
            <a:r>
              <a:rPr lang="en-US" smtClean="0"/>
              <a:t> </a:t>
            </a:r>
          </a:p>
        </p:txBody>
      </p:sp>
      <p:sp>
        <p:nvSpPr>
          <p:cNvPr id="4099" name="Content Placeholder 2"/>
          <p:cNvSpPr>
            <a:spLocks noGrp="1"/>
          </p:cNvSpPr>
          <p:nvPr>
            <p:ph idx="1"/>
          </p:nvPr>
        </p:nvSpPr>
        <p:spPr>
          <a:xfrm>
            <a:off x="0" y="1371600"/>
            <a:ext cx="9144000" cy="5486400"/>
          </a:xfrm>
        </p:spPr>
        <p:txBody>
          <a:bodyPr/>
          <a:lstStyle/>
          <a:p>
            <a:pPr eaLnBrk="1" hangingPunct="1"/>
            <a:r>
              <a:rPr lang="id-ID" smtClean="0">
                <a:solidFill>
                  <a:srgbClr val="FF0000"/>
                </a:solidFill>
              </a:rPr>
              <a:t>Suatu strategi memanfaatkan kondisi geografi Negara dalam menentukan kebijakan, tujuan, sarana untuk mencapai tujuan nasional (pemanfaatan kondisi lingkungan dalam mewujudkan tujuan politik).</a:t>
            </a:r>
            <a:endParaRPr lang="en-US" smtClean="0">
              <a:solidFill>
                <a:srgbClr val="FF0000"/>
              </a:solidFill>
            </a:endParaRPr>
          </a:p>
          <a:p>
            <a:pPr eaLnBrk="1" hangingPunct="1">
              <a:buFont typeface="Arial" charset="0"/>
              <a:buNone/>
            </a:pPr>
            <a:endParaRPr lang="id-ID" smtClean="0">
              <a:solidFill>
                <a:srgbClr val="FF0000"/>
              </a:solidFill>
            </a:endParaRPr>
          </a:p>
          <a:p>
            <a:pPr eaLnBrk="1" hangingPunct="1"/>
            <a:r>
              <a:rPr lang="id-ID" b="1" i="1" smtClean="0">
                <a:solidFill>
                  <a:srgbClr val="FF0000"/>
                </a:solidFill>
              </a:rPr>
              <a:t>Geostrategi Indonesia </a:t>
            </a:r>
            <a:r>
              <a:rPr lang="id-ID" smtClean="0">
                <a:solidFill>
                  <a:srgbClr val="FF0000"/>
                </a:solidFill>
              </a:rPr>
              <a:t>diartikan pula sebagai metode untuk </a:t>
            </a:r>
            <a:r>
              <a:rPr lang="id-ID" u="sng" smtClean="0">
                <a:solidFill>
                  <a:srgbClr val="FF0000"/>
                </a:solidFill>
              </a:rPr>
              <a:t>mewujudkan cita-cita proklamasi</a:t>
            </a:r>
            <a:r>
              <a:rPr lang="id-ID" smtClean="0">
                <a:solidFill>
                  <a:srgbClr val="FF0000"/>
                </a:solidFill>
              </a:rPr>
              <a:t> sebagaimana yang diamanatkan dalam pembukaan dan UUD 1945.</a:t>
            </a:r>
          </a:p>
          <a:p>
            <a:pPr eaLnBrk="1" hangingPunct="1"/>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1143000"/>
          </a:xfrm>
        </p:spPr>
        <p:txBody>
          <a:bodyPr/>
          <a:lstStyle/>
          <a:p>
            <a:pPr eaLnBrk="1" hangingPunct="1"/>
            <a:r>
              <a:rPr lang="en-US" b="1" smtClean="0"/>
              <a:t>Ketahanan Nasional</a:t>
            </a:r>
            <a:endParaRPr lang="en-US" smtClean="0"/>
          </a:p>
        </p:txBody>
      </p:sp>
      <p:sp>
        <p:nvSpPr>
          <p:cNvPr id="3" name="Content Placeholder 2"/>
          <p:cNvSpPr>
            <a:spLocks noGrp="1"/>
          </p:cNvSpPr>
          <p:nvPr>
            <p:ph idx="1"/>
          </p:nvPr>
        </p:nvSpPr>
        <p:spPr>
          <a:xfrm>
            <a:off x="0" y="990600"/>
            <a:ext cx="9144000" cy="5867400"/>
          </a:xfrm>
        </p:spPr>
        <p:txBody>
          <a:bodyPr rtlCol="0">
            <a:normAutofit lnSpcReduction="10000"/>
          </a:bodyPr>
          <a:lstStyle/>
          <a:p>
            <a:pPr eaLnBrk="1" fontAlgn="auto" hangingPunct="1">
              <a:spcAft>
                <a:spcPts val="0"/>
              </a:spcAft>
              <a:buFont typeface="Arial" pitchFamily="34" charset="0"/>
              <a:buNone/>
              <a:defRPr/>
            </a:pPr>
            <a:r>
              <a:rPr lang="en-US" dirty="0" smtClean="0"/>
              <a:t>	</a:t>
            </a:r>
            <a:r>
              <a:rPr lang="en-US" sz="3600" dirty="0" err="1" smtClean="0"/>
              <a:t>Ketahanan</a:t>
            </a:r>
            <a:r>
              <a:rPr lang="en-US" sz="3600" dirty="0" smtClean="0"/>
              <a:t> </a:t>
            </a:r>
            <a:r>
              <a:rPr lang="en-US" sz="3600" dirty="0" err="1" smtClean="0"/>
              <a:t>Nasional</a:t>
            </a:r>
            <a:r>
              <a:rPr lang="en-US" sz="3600" dirty="0" smtClean="0"/>
              <a:t> </a:t>
            </a:r>
            <a:r>
              <a:rPr lang="en-US" sz="3600" dirty="0" err="1" smtClean="0"/>
              <a:t>merupakan</a:t>
            </a:r>
            <a:r>
              <a:rPr lang="en-US" sz="3600" dirty="0" smtClean="0"/>
              <a:t> </a:t>
            </a:r>
            <a:r>
              <a:rPr lang="en-US" sz="3600" dirty="0" err="1" smtClean="0"/>
              <a:t>kondisi</a:t>
            </a:r>
            <a:r>
              <a:rPr lang="en-US" sz="3600" dirty="0" smtClean="0"/>
              <a:t> </a:t>
            </a:r>
            <a:r>
              <a:rPr lang="en-US" sz="3600" dirty="0" err="1" smtClean="0"/>
              <a:t>dinamik</a:t>
            </a:r>
            <a:r>
              <a:rPr lang="en-US" sz="3600" dirty="0" smtClean="0"/>
              <a:t> </a:t>
            </a:r>
            <a:r>
              <a:rPr lang="en-US" sz="3600" dirty="0" err="1" smtClean="0"/>
              <a:t>suatu</a:t>
            </a:r>
            <a:r>
              <a:rPr lang="en-US" sz="3600" dirty="0" smtClean="0"/>
              <a:t> </a:t>
            </a:r>
            <a:r>
              <a:rPr lang="en-US" sz="3600" dirty="0" err="1" smtClean="0"/>
              <a:t>bangsa</a:t>
            </a:r>
            <a:r>
              <a:rPr lang="en-US" sz="3600" dirty="0" smtClean="0"/>
              <a:t> yang </a:t>
            </a:r>
            <a:r>
              <a:rPr lang="en-US" sz="3600" dirty="0" err="1" smtClean="0"/>
              <a:t>berisi</a:t>
            </a:r>
            <a:r>
              <a:rPr lang="en-US" sz="3600" dirty="0" smtClean="0"/>
              <a:t> </a:t>
            </a:r>
            <a:r>
              <a:rPr lang="en-US" sz="3600" dirty="0" err="1" smtClean="0"/>
              <a:t>keuletan</a:t>
            </a:r>
            <a:r>
              <a:rPr lang="en-US" sz="3600" dirty="0" smtClean="0"/>
              <a:t> </a:t>
            </a:r>
            <a:r>
              <a:rPr lang="en-US" sz="3600" dirty="0" err="1" smtClean="0"/>
              <a:t>dan</a:t>
            </a:r>
            <a:r>
              <a:rPr lang="en-US" sz="3600" dirty="0" smtClean="0"/>
              <a:t> </a:t>
            </a:r>
            <a:r>
              <a:rPr lang="en-US" sz="3600" dirty="0" err="1" smtClean="0"/>
              <a:t>ketangguhan</a:t>
            </a:r>
            <a:r>
              <a:rPr lang="en-US" sz="3600" dirty="0" smtClean="0"/>
              <a:t> yang </a:t>
            </a:r>
            <a:r>
              <a:rPr lang="en-US" sz="3600" dirty="0" err="1" smtClean="0"/>
              <a:t>mengandung</a:t>
            </a:r>
            <a:r>
              <a:rPr lang="en-US" sz="3600" dirty="0" smtClean="0"/>
              <a:t> </a:t>
            </a:r>
            <a:r>
              <a:rPr lang="en-US" sz="3600" dirty="0" err="1" smtClean="0"/>
              <a:t>kemampuan</a:t>
            </a:r>
            <a:r>
              <a:rPr lang="en-US" sz="3600" dirty="0" smtClean="0"/>
              <a:t> </a:t>
            </a:r>
            <a:r>
              <a:rPr lang="en-US" sz="3600" dirty="0" err="1" smtClean="0"/>
              <a:t>mengembangkan</a:t>
            </a:r>
            <a:r>
              <a:rPr lang="en-US" sz="3600" dirty="0" smtClean="0"/>
              <a:t> </a:t>
            </a:r>
            <a:r>
              <a:rPr lang="en-US" sz="3600" dirty="0" err="1" smtClean="0"/>
              <a:t>kekuatan</a:t>
            </a:r>
            <a:r>
              <a:rPr lang="en-US" sz="3600" dirty="0" smtClean="0"/>
              <a:t> </a:t>
            </a:r>
            <a:r>
              <a:rPr lang="en-US" sz="3600" dirty="0" err="1" smtClean="0"/>
              <a:t>nasional</a:t>
            </a:r>
            <a:r>
              <a:rPr lang="en-US" sz="3600" dirty="0" smtClean="0"/>
              <a:t>, </a:t>
            </a:r>
            <a:r>
              <a:rPr lang="en-US" sz="3600" dirty="0" err="1" smtClean="0"/>
              <a:t>di</a:t>
            </a:r>
            <a:r>
              <a:rPr lang="en-US" sz="3600" dirty="0" smtClean="0"/>
              <a:t> </a:t>
            </a:r>
            <a:r>
              <a:rPr lang="en-US" sz="3600" dirty="0" err="1" smtClean="0"/>
              <a:t>dalam</a:t>
            </a:r>
            <a:r>
              <a:rPr lang="en-US" sz="3600" dirty="0" smtClean="0"/>
              <a:t> </a:t>
            </a:r>
            <a:r>
              <a:rPr lang="en-US" sz="3600" dirty="0" err="1" smtClean="0"/>
              <a:t>menghadapi</a:t>
            </a:r>
            <a:r>
              <a:rPr lang="en-US" sz="3600" dirty="0" smtClean="0"/>
              <a:t> </a:t>
            </a:r>
            <a:r>
              <a:rPr lang="en-US" sz="3600" dirty="0" err="1" smtClean="0"/>
              <a:t>dan</a:t>
            </a:r>
            <a:r>
              <a:rPr lang="en-US" sz="3600" dirty="0" smtClean="0"/>
              <a:t> </a:t>
            </a:r>
            <a:r>
              <a:rPr lang="en-US" sz="3600" dirty="0" err="1" smtClean="0"/>
              <a:t>mengatasi</a:t>
            </a:r>
            <a:r>
              <a:rPr lang="en-US" sz="3600" dirty="0" smtClean="0"/>
              <a:t> </a:t>
            </a:r>
            <a:r>
              <a:rPr lang="en-US" sz="3600" dirty="0" err="1" smtClean="0"/>
              <a:t>segala</a:t>
            </a:r>
            <a:r>
              <a:rPr lang="en-US" sz="3600" dirty="0" smtClean="0"/>
              <a:t> </a:t>
            </a:r>
            <a:r>
              <a:rPr lang="en-US" sz="3600" dirty="0" err="1" smtClean="0"/>
              <a:t>ancaman</a:t>
            </a:r>
            <a:r>
              <a:rPr lang="en-US" sz="3600" dirty="0" smtClean="0"/>
              <a:t> </a:t>
            </a:r>
            <a:r>
              <a:rPr lang="en-US" sz="3600" dirty="0" err="1" smtClean="0"/>
              <a:t>negara</a:t>
            </a:r>
            <a:r>
              <a:rPr lang="en-US" sz="3600" dirty="0" smtClean="0"/>
              <a:t> </a:t>
            </a:r>
            <a:r>
              <a:rPr lang="en-US" sz="3600" dirty="0" err="1" smtClean="0"/>
              <a:t>baik</a:t>
            </a:r>
            <a:r>
              <a:rPr lang="en-US" sz="3600" dirty="0" smtClean="0"/>
              <a:t> yang </a:t>
            </a:r>
            <a:r>
              <a:rPr lang="en-US" sz="3600" dirty="0" err="1" smtClean="0"/>
              <a:t>datang</a:t>
            </a:r>
            <a:r>
              <a:rPr lang="en-US" sz="3600" dirty="0" smtClean="0"/>
              <a:t> </a:t>
            </a:r>
            <a:r>
              <a:rPr lang="en-US" sz="3600" dirty="0" err="1" smtClean="0"/>
              <a:t>dari</a:t>
            </a:r>
            <a:r>
              <a:rPr lang="en-US" sz="3600" dirty="0" smtClean="0"/>
              <a:t> </a:t>
            </a:r>
            <a:r>
              <a:rPr lang="en-US" sz="3600" dirty="0" err="1" smtClean="0"/>
              <a:t>luar</a:t>
            </a:r>
            <a:r>
              <a:rPr lang="en-US" sz="3600" dirty="0" smtClean="0"/>
              <a:t> </a:t>
            </a:r>
            <a:r>
              <a:rPr lang="en-US" sz="3600" dirty="0" err="1" smtClean="0"/>
              <a:t>maupun</a:t>
            </a:r>
            <a:r>
              <a:rPr lang="en-US" sz="3600" dirty="0" smtClean="0"/>
              <a:t> </a:t>
            </a:r>
            <a:r>
              <a:rPr lang="en-US" sz="3600" dirty="0" err="1" smtClean="0"/>
              <a:t>dari</a:t>
            </a:r>
            <a:r>
              <a:rPr lang="en-US" sz="3600" dirty="0" smtClean="0"/>
              <a:t> </a:t>
            </a:r>
            <a:r>
              <a:rPr lang="en-US" sz="3600" dirty="0" err="1" smtClean="0"/>
              <a:t>dalam</a:t>
            </a:r>
            <a:r>
              <a:rPr lang="en-US" sz="3600" dirty="0" smtClean="0"/>
              <a:t>, yang </a:t>
            </a:r>
            <a:r>
              <a:rPr lang="en-US" sz="3600" dirty="0" err="1" smtClean="0"/>
              <a:t>langsung</a:t>
            </a:r>
            <a:r>
              <a:rPr lang="en-US" sz="3600" dirty="0" smtClean="0"/>
              <a:t> </a:t>
            </a:r>
            <a:r>
              <a:rPr lang="en-US" sz="3600" dirty="0" err="1" smtClean="0"/>
              <a:t>maupun</a:t>
            </a:r>
            <a:r>
              <a:rPr lang="en-US" sz="3600" dirty="0" smtClean="0"/>
              <a:t> </a:t>
            </a:r>
            <a:r>
              <a:rPr lang="en-US" sz="3600" dirty="0" err="1" smtClean="0"/>
              <a:t>tidak</a:t>
            </a:r>
            <a:r>
              <a:rPr lang="en-US" sz="3600" dirty="0" smtClean="0"/>
              <a:t> </a:t>
            </a:r>
            <a:r>
              <a:rPr lang="en-US" sz="3600" dirty="0" err="1" smtClean="0"/>
              <a:t>langsung</a:t>
            </a:r>
            <a:r>
              <a:rPr lang="en-US" sz="3600" dirty="0" smtClean="0"/>
              <a:t> </a:t>
            </a:r>
            <a:r>
              <a:rPr lang="en-US" sz="3600" dirty="0" err="1" smtClean="0"/>
              <a:t>membahayakan</a:t>
            </a:r>
            <a:r>
              <a:rPr lang="en-US" sz="3600" dirty="0" smtClean="0"/>
              <a:t> </a:t>
            </a:r>
            <a:r>
              <a:rPr lang="en-US" sz="3600" dirty="0" err="1" smtClean="0"/>
              <a:t>integritas</a:t>
            </a:r>
            <a:r>
              <a:rPr lang="en-US" sz="3600" dirty="0" smtClean="0"/>
              <a:t>, </a:t>
            </a:r>
            <a:r>
              <a:rPr lang="en-US" sz="3600" dirty="0" err="1" smtClean="0"/>
              <a:t>identitas</a:t>
            </a:r>
            <a:r>
              <a:rPr lang="en-US" sz="3600" dirty="0" smtClean="0"/>
              <a:t>, </a:t>
            </a:r>
            <a:r>
              <a:rPr lang="en-US" sz="3600" dirty="0" err="1" smtClean="0"/>
              <a:t>kelangsungan</a:t>
            </a:r>
            <a:r>
              <a:rPr lang="en-US" sz="3600" dirty="0" smtClean="0"/>
              <a:t> </a:t>
            </a:r>
            <a:r>
              <a:rPr lang="en-US" sz="3600" dirty="0" err="1" smtClean="0"/>
              <a:t>hidup</a:t>
            </a:r>
            <a:r>
              <a:rPr lang="en-US" sz="3600" dirty="0" smtClean="0"/>
              <a:t> </a:t>
            </a:r>
            <a:r>
              <a:rPr lang="en-US" sz="3600" dirty="0" err="1" smtClean="0"/>
              <a:t>bangsa</a:t>
            </a:r>
            <a:r>
              <a:rPr lang="en-US" sz="3600" dirty="0" smtClean="0"/>
              <a:t> </a:t>
            </a:r>
            <a:r>
              <a:rPr lang="en-US" sz="3600" dirty="0" err="1" smtClean="0"/>
              <a:t>dan</a:t>
            </a:r>
            <a:r>
              <a:rPr lang="en-US" sz="3600" dirty="0" smtClean="0"/>
              <a:t> Negara </a:t>
            </a:r>
            <a:r>
              <a:rPr lang="en-US" sz="3600" dirty="0" err="1" smtClean="0"/>
              <a:t>serta</a:t>
            </a:r>
            <a:r>
              <a:rPr lang="en-US" sz="3600" dirty="0" smtClean="0"/>
              <a:t> </a:t>
            </a:r>
            <a:r>
              <a:rPr lang="en-US" sz="3600" dirty="0" err="1" smtClean="0"/>
              <a:t>perjuangan</a:t>
            </a:r>
            <a:r>
              <a:rPr lang="en-US" sz="3600" dirty="0" smtClean="0"/>
              <a:t> </a:t>
            </a:r>
            <a:r>
              <a:rPr lang="en-US" sz="3600" dirty="0" err="1" smtClean="0"/>
              <a:t>mengejar</a:t>
            </a:r>
            <a:r>
              <a:rPr lang="en-US" sz="3600" dirty="0" smtClean="0"/>
              <a:t> </a:t>
            </a:r>
            <a:r>
              <a:rPr lang="en-US" sz="3600" dirty="0" err="1" smtClean="0"/>
              <a:t>tujuan-nasional</a:t>
            </a:r>
            <a:r>
              <a:rPr lang="en-US" sz="36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91600" cy="1417638"/>
          </a:xfrm>
        </p:spPr>
        <p:txBody>
          <a:bodyPr rtlCol="0">
            <a:normAutofit fontScale="90000"/>
          </a:bodyPr>
          <a:lstStyle/>
          <a:p>
            <a:pPr algn="l" eaLnBrk="1" fontAlgn="auto" hangingPunct="1">
              <a:spcAft>
                <a:spcPts val="0"/>
              </a:spcAft>
              <a:defRPr/>
            </a:pPr>
            <a:r>
              <a:rPr lang="en-US" b="1" dirty="0" err="1" smtClean="0"/>
              <a:t>Hakikat</a:t>
            </a:r>
            <a:r>
              <a:rPr lang="en-US" b="1" dirty="0" smtClean="0"/>
              <a:t> </a:t>
            </a:r>
            <a:r>
              <a:rPr lang="en-US" b="1" dirty="0" err="1" smtClean="0"/>
              <a:t>dan</a:t>
            </a:r>
            <a:r>
              <a:rPr lang="en-US" b="1" dirty="0" smtClean="0"/>
              <a:t> </a:t>
            </a:r>
            <a:r>
              <a:rPr lang="en-US" b="1" dirty="0" err="1" smtClean="0"/>
              <a:t>Sifat-Sifat</a:t>
            </a:r>
            <a:r>
              <a:rPr lang="en-US" b="1" dirty="0" smtClean="0"/>
              <a:t> </a:t>
            </a:r>
            <a:r>
              <a:rPr lang="en-US" b="1" dirty="0" err="1" smtClean="0"/>
              <a:t>Ketahanan</a:t>
            </a:r>
            <a:r>
              <a:rPr lang="en-US" b="1" dirty="0" smtClean="0"/>
              <a:t> </a:t>
            </a:r>
            <a:r>
              <a:rPr lang="en-US" b="1" dirty="0" err="1" smtClean="0"/>
              <a:t>Nasional</a:t>
            </a:r>
            <a:r>
              <a:rPr lang="en-US" dirty="0" smtClean="0"/>
              <a:t/>
            </a:r>
            <a:br>
              <a:rPr lang="en-US" dirty="0" smtClean="0"/>
            </a:br>
            <a:endParaRPr lang="en-US" dirty="0" smtClean="0"/>
          </a:p>
        </p:txBody>
      </p:sp>
      <p:sp>
        <p:nvSpPr>
          <p:cNvPr id="6147" name="Content Placeholder 2"/>
          <p:cNvSpPr>
            <a:spLocks noGrp="1"/>
          </p:cNvSpPr>
          <p:nvPr>
            <p:ph idx="1"/>
          </p:nvPr>
        </p:nvSpPr>
        <p:spPr>
          <a:xfrm>
            <a:off x="0" y="1600200"/>
            <a:ext cx="8686800" cy="5105400"/>
          </a:xfrm>
        </p:spPr>
        <p:txBody>
          <a:bodyPr/>
          <a:lstStyle/>
          <a:p>
            <a:pPr eaLnBrk="1" hangingPunct="1">
              <a:buFont typeface="Arial" charset="0"/>
              <a:buNone/>
            </a:pPr>
            <a:r>
              <a:rPr lang="en-US" smtClean="0"/>
              <a:t>	</a:t>
            </a:r>
          </a:p>
          <a:p>
            <a:pPr eaLnBrk="1" hangingPunct="1">
              <a:buFont typeface="Arial" charset="0"/>
              <a:buNone/>
            </a:pPr>
            <a:r>
              <a:rPr lang="en-US" smtClean="0"/>
              <a:t>	</a:t>
            </a:r>
            <a:r>
              <a:rPr lang="en-US" b="1" smtClean="0">
                <a:latin typeface="Comic Sans MS" pitchFamily="66" charset="0"/>
              </a:rPr>
              <a:t>Pada hakikatnya Ketahanan Nasional Indonesia adalah keuletan dan ketangguhan bangsa untuk mengembangkan kekuatan nasional agar menjamin kelangsungan hidup negara dalam mencapai tujuan nasional</a:t>
            </a:r>
          </a:p>
          <a:p>
            <a:pPr eaLnBrk="1" hangingPunct="1">
              <a:buFont typeface="Arial" charset="0"/>
              <a:buNone/>
            </a:pP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Sifat-Sifat Ketahanan Nasional</a:t>
            </a:r>
          </a:p>
        </p:txBody>
      </p:sp>
      <p:sp>
        <p:nvSpPr>
          <p:cNvPr id="7171" name="Content Placeholder 2"/>
          <p:cNvSpPr>
            <a:spLocks noGrp="1"/>
          </p:cNvSpPr>
          <p:nvPr>
            <p:ph idx="1"/>
          </p:nvPr>
        </p:nvSpPr>
        <p:spPr>
          <a:xfrm>
            <a:off x="0" y="1524000"/>
            <a:ext cx="8382000" cy="4525963"/>
          </a:xfrm>
        </p:spPr>
        <p:txBody>
          <a:bodyPr/>
          <a:lstStyle/>
          <a:p>
            <a:pPr eaLnBrk="1" hangingPunct="1"/>
            <a:r>
              <a:rPr lang="en-US" sz="3600" b="1" smtClean="0">
                <a:solidFill>
                  <a:srgbClr val="FF0000"/>
                </a:solidFill>
              </a:rPr>
              <a:t>Manunggal</a:t>
            </a:r>
          </a:p>
          <a:p>
            <a:pPr eaLnBrk="1" hangingPunct="1"/>
            <a:r>
              <a:rPr lang="en-US" sz="3600" b="1" smtClean="0">
                <a:solidFill>
                  <a:srgbClr val="FF0000"/>
                </a:solidFill>
              </a:rPr>
              <a:t>Mandiri</a:t>
            </a:r>
          </a:p>
          <a:p>
            <a:pPr eaLnBrk="1" hangingPunct="1"/>
            <a:r>
              <a:rPr lang="en-US" sz="3600" b="1" smtClean="0">
                <a:solidFill>
                  <a:srgbClr val="FF0000"/>
                </a:solidFill>
              </a:rPr>
              <a:t>Dinamis</a:t>
            </a:r>
          </a:p>
          <a:p>
            <a:pPr eaLnBrk="1" hangingPunct="1"/>
            <a:r>
              <a:rPr lang="en-US" sz="3600" b="1" smtClean="0">
                <a:solidFill>
                  <a:srgbClr val="FF0000"/>
                </a:solidFill>
              </a:rPr>
              <a:t>Berkewibawaan</a:t>
            </a:r>
          </a:p>
          <a:p>
            <a:pPr eaLnBrk="1" hangingPunct="1"/>
            <a:r>
              <a:rPr lang="en-US" sz="3600" b="1" smtClean="0">
                <a:solidFill>
                  <a:srgbClr val="FF0000"/>
                </a:solidFill>
              </a:rPr>
              <a:t>Konsultatif dan kerjasama</a:t>
            </a: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err="1" smtClean="0"/>
              <a:t>Ketahanan</a:t>
            </a:r>
            <a:r>
              <a:rPr lang="en-US" b="1" dirty="0" smtClean="0"/>
              <a:t> </a:t>
            </a:r>
            <a:r>
              <a:rPr lang="en-US" b="1" dirty="0" err="1" smtClean="0"/>
              <a:t>Nasional</a:t>
            </a:r>
            <a:r>
              <a:rPr lang="en-US" b="1" dirty="0" smtClean="0"/>
              <a:t> Model </a:t>
            </a:r>
            <a:r>
              <a:rPr lang="en-US" b="1" dirty="0" err="1" smtClean="0"/>
              <a:t>Asta</a:t>
            </a:r>
            <a:r>
              <a:rPr lang="en-US" b="1" dirty="0" smtClean="0"/>
              <a:t> </a:t>
            </a:r>
            <a:r>
              <a:rPr lang="en-US" b="1" dirty="0" err="1" smtClean="0"/>
              <a:t>Gatra</a:t>
            </a:r>
            <a:r>
              <a:rPr lang="en-US" dirty="0" smtClean="0"/>
              <a:t/>
            </a:r>
            <a:br>
              <a:rPr lang="en-US" dirty="0" smtClean="0"/>
            </a:br>
            <a:endParaRPr lang="en-US" dirty="0" smtClean="0"/>
          </a:p>
        </p:txBody>
      </p:sp>
      <p:sp>
        <p:nvSpPr>
          <p:cNvPr id="3" name="Content Placeholder 2"/>
          <p:cNvSpPr>
            <a:spLocks noGrp="1"/>
          </p:cNvSpPr>
          <p:nvPr>
            <p:ph idx="1"/>
          </p:nvPr>
        </p:nvSpPr>
        <p:spPr>
          <a:xfrm>
            <a:off x="0" y="1066800"/>
            <a:ext cx="8991600" cy="5791200"/>
          </a:xfrm>
        </p:spPr>
        <p:txBody>
          <a:bodyPr rtlCol="0">
            <a:normAutofit fontScale="85000" lnSpcReduction="20000"/>
          </a:bodyPr>
          <a:lstStyle/>
          <a:p>
            <a:pPr eaLnBrk="1" fontAlgn="auto" hangingPunct="1">
              <a:spcAft>
                <a:spcPts val="0"/>
              </a:spcAft>
              <a:buFont typeface="Arial" pitchFamily="34" charset="0"/>
              <a:buChar char="•"/>
              <a:defRPr/>
            </a:pPr>
            <a:r>
              <a:rPr lang="en-US" b="1" dirty="0" err="1" smtClean="0"/>
              <a:t>Bangsa</a:t>
            </a:r>
            <a:r>
              <a:rPr lang="en-US" b="1" dirty="0" smtClean="0"/>
              <a:t> Indonesia </a:t>
            </a:r>
            <a:r>
              <a:rPr lang="en-US" b="1" dirty="0" err="1" smtClean="0"/>
              <a:t>memiliki</a:t>
            </a:r>
            <a:r>
              <a:rPr lang="en-US" b="1" dirty="0" smtClean="0"/>
              <a:t> model </a:t>
            </a:r>
            <a:r>
              <a:rPr lang="en-US" b="1" dirty="0" err="1" smtClean="0"/>
              <a:t>ketahanan</a:t>
            </a:r>
            <a:r>
              <a:rPr lang="en-US" b="1" dirty="0" smtClean="0"/>
              <a:t> </a:t>
            </a:r>
            <a:r>
              <a:rPr lang="en-US" b="1" dirty="0" err="1" smtClean="0"/>
              <a:t>nasional</a:t>
            </a:r>
            <a:r>
              <a:rPr lang="en-US" b="1" dirty="0" smtClean="0"/>
              <a:t> </a:t>
            </a:r>
            <a:r>
              <a:rPr lang="en-US" b="1" dirty="0" err="1" smtClean="0"/>
              <a:t>tersendiri</a:t>
            </a:r>
            <a:r>
              <a:rPr lang="en-US" b="1" dirty="0" smtClean="0"/>
              <a:t>, yang </a:t>
            </a:r>
            <a:r>
              <a:rPr lang="en-US" b="1" dirty="0" err="1" smtClean="0"/>
              <a:t>disebut</a:t>
            </a:r>
            <a:r>
              <a:rPr lang="en-US" b="1" dirty="0" smtClean="0"/>
              <a:t> </a:t>
            </a:r>
            <a:r>
              <a:rPr lang="en-US" b="1" dirty="0" err="1" smtClean="0"/>
              <a:t>Asta</a:t>
            </a:r>
            <a:r>
              <a:rPr lang="en-US" b="1" dirty="0" smtClean="0"/>
              <a:t> </a:t>
            </a:r>
            <a:r>
              <a:rPr lang="en-US" b="1" dirty="0" err="1" smtClean="0"/>
              <a:t>Gatra</a:t>
            </a:r>
            <a:r>
              <a:rPr lang="en-US" b="1" dirty="0" smtClean="0"/>
              <a:t> yang </a:t>
            </a:r>
            <a:r>
              <a:rPr lang="en-US" b="1" dirty="0" err="1" smtClean="0"/>
              <a:t>terdiri</a:t>
            </a:r>
            <a:r>
              <a:rPr lang="en-US" b="1" dirty="0" smtClean="0"/>
              <a:t> </a:t>
            </a:r>
            <a:r>
              <a:rPr lang="en-US" b="1" dirty="0" err="1" smtClean="0"/>
              <a:t>dari</a:t>
            </a:r>
            <a:r>
              <a:rPr lang="en-US" b="1" dirty="0" smtClean="0"/>
              <a:t> </a:t>
            </a:r>
            <a:r>
              <a:rPr lang="en-US" b="1" dirty="0" err="1" smtClean="0"/>
              <a:t>TriGatra</a:t>
            </a:r>
            <a:r>
              <a:rPr lang="en-US" b="1" dirty="0" smtClean="0"/>
              <a:t> </a:t>
            </a:r>
            <a:r>
              <a:rPr lang="en-US" b="1" dirty="0" err="1" smtClean="0"/>
              <a:t>dan</a:t>
            </a:r>
            <a:r>
              <a:rPr lang="en-US" b="1" dirty="0" smtClean="0"/>
              <a:t> </a:t>
            </a:r>
            <a:r>
              <a:rPr lang="en-US" b="1" dirty="0" err="1" smtClean="0"/>
              <a:t>Panca</a:t>
            </a:r>
            <a:r>
              <a:rPr lang="en-US" b="1" dirty="0" smtClean="0"/>
              <a:t> </a:t>
            </a:r>
            <a:r>
              <a:rPr lang="en-US" b="1" dirty="0" err="1" smtClean="0"/>
              <a:t>Gatra</a:t>
            </a:r>
            <a:r>
              <a:rPr lang="en-US" b="1" dirty="0" smtClean="0"/>
              <a:t>.</a:t>
            </a:r>
          </a:p>
          <a:p>
            <a:pPr eaLnBrk="1" fontAlgn="auto" hangingPunct="1">
              <a:spcAft>
                <a:spcPts val="0"/>
              </a:spcAft>
              <a:buFont typeface="Arial" pitchFamily="34" charset="0"/>
              <a:buNone/>
              <a:defRPr/>
            </a:pPr>
            <a:endParaRPr lang="en-US" b="1" dirty="0" smtClean="0"/>
          </a:p>
          <a:p>
            <a:pPr eaLnBrk="1" fontAlgn="auto" hangingPunct="1">
              <a:spcAft>
                <a:spcPts val="0"/>
              </a:spcAft>
              <a:buFont typeface="Wingdings" pitchFamily="2" charset="2"/>
              <a:buChar char="q"/>
              <a:defRPr/>
            </a:pPr>
            <a:r>
              <a:rPr lang="en-US" b="1" dirty="0" smtClean="0"/>
              <a:t> </a:t>
            </a:r>
            <a:r>
              <a:rPr lang="en-US" sz="3300" b="1" dirty="0" smtClean="0"/>
              <a:t>Tri </a:t>
            </a:r>
            <a:r>
              <a:rPr lang="en-US" sz="3300" b="1" dirty="0" err="1" smtClean="0"/>
              <a:t>Gatra</a:t>
            </a:r>
            <a:endParaRPr lang="en-US" sz="3300" b="1" dirty="0" smtClean="0"/>
          </a:p>
          <a:p>
            <a:pPr eaLnBrk="1" fontAlgn="auto" hangingPunct="1">
              <a:spcAft>
                <a:spcPts val="0"/>
              </a:spcAft>
              <a:buFont typeface="Arial" pitchFamily="34" charset="0"/>
              <a:buNone/>
              <a:defRPr/>
            </a:pPr>
            <a:r>
              <a:rPr lang="en-US" b="1" dirty="0" smtClean="0"/>
              <a:t>a. </a:t>
            </a:r>
            <a:r>
              <a:rPr lang="en-US" b="1" dirty="0" err="1" smtClean="0"/>
              <a:t>Gatra</a:t>
            </a:r>
            <a:r>
              <a:rPr lang="en-US" b="1" dirty="0" smtClean="0"/>
              <a:t> </a:t>
            </a:r>
            <a:r>
              <a:rPr lang="en-US" b="1" dirty="0" err="1" smtClean="0"/>
              <a:t>Letak</a:t>
            </a:r>
            <a:r>
              <a:rPr lang="en-US" b="1" dirty="0" smtClean="0"/>
              <a:t> </a:t>
            </a:r>
            <a:r>
              <a:rPr lang="en-US" b="1" dirty="0" err="1" smtClean="0"/>
              <a:t>dan</a:t>
            </a:r>
            <a:r>
              <a:rPr lang="en-US" b="1" dirty="0" smtClean="0"/>
              <a:t> </a:t>
            </a:r>
            <a:r>
              <a:rPr lang="en-US" b="1" dirty="0" err="1" smtClean="0"/>
              <a:t>Kedudukan</a:t>
            </a:r>
            <a:r>
              <a:rPr lang="en-US" b="1" dirty="0" smtClean="0"/>
              <a:t> </a:t>
            </a:r>
            <a:r>
              <a:rPr lang="en-US" b="1" dirty="0" err="1" smtClean="0"/>
              <a:t>Geografi</a:t>
            </a:r>
            <a:r>
              <a:rPr lang="en-US" b="1" dirty="0" smtClean="0"/>
              <a:t> </a:t>
            </a:r>
          </a:p>
          <a:p>
            <a:pPr eaLnBrk="1" fontAlgn="auto" hangingPunct="1">
              <a:spcAft>
                <a:spcPts val="0"/>
              </a:spcAft>
              <a:buFont typeface="Arial" pitchFamily="34" charset="0"/>
              <a:buNone/>
              <a:defRPr/>
            </a:pPr>
            <a:r>
              <a:rPr lang="en-US" b="1" dirty="0" smtClean="0"/>
              <a:t>	</a:t>
            </a:r>
            <a:r>
              <a:rPr lang="en-US" dirty="0" err="1" smtClean="0"/>
              <a:t>Kedudukan</a:t>
            </a:r>
            <a:r>
              <a:rPr lang="en-US" dirty="0" smtClean="0"/>
              <a:t> </a:t>
            </a:r>
            <a:r>
              <a:rPr lang="en-US" dirty="0" err="1" smtClean="0"/>
              <a:t>geografis</a:t>
            </a:r>
            <a:r>
              <a:rPr lang="en-US" dirty="0" smtClean="0"/>
              <a:t> </a:t>
            </a:r>
            <a:r>
              <a:rPr lang="en-US" dirty="0" err="1" smtClean="0"/>
              <a:t>wilayah</a:t>
            </a:r>
            <a:r>
              <a:rPr lang="en-US" dirty="0" smtClean="0"/>
              <a:t> </a:t>
            </a:r>
            <a:r>
              <a:rPr lang="en-US" dirty="0" err="1" smtClean="0"/>
              <a:t>negara</a:t>
            </a:r>
            <a:r>
              <a:rPr lang="en-US" dirty="0" smtClean="0"/>
              <a:t> </a:t>
            </a:r>
            <a:r>
              <a:rPr lang="en-US" dirty="0" err="1" smtClean="0"/>
              <a:t>menunjukkan</a:t>
            </a:r>
            <a:r>
              <a:rPr lang="en-US" dirty="0" smtClean="0"/>
              <a:t> </a:t>
            </a:r>
            <a:r>
              <a:rPr lang="en-US" dirty="0" err="1" smtClean="0"/>
              <a:t>tentang</a:t>
            </a:r>
            <a:r>
              <a:rPr lang="en-US" dirty="0" smtClean="0"/>
              <a:t> </a:t>
            </a:r>
            <a:r>
              <a:rPr lang="en-US" dirty="0" err="1" smtClean="0"/>
              <a:t>lokasi</a:t>
            </a:r>
            <a:r>
              <a:rPr lang="en-US" dirty="0" smtClean="0"/>
              <a:t> </a:t>
            </a:r>
            <a:r>
              <a:rPr lang="en-US" dirty="0" err="1" smtClean="0"/>
              <a:t>negara</a:t>
            </a:r>
            <a:r>
              <a:rPr lang="en-US" dirty="0" smtClean="0"/>
              <a:t>. Yang </a:t>
            </a:r>
            <a:r>
              <a:rPr lang="en-US" dirty="0" err="1" smtClean="0"/>
              <a:t>terdiri</a:t>
            </a:r>
            <a:r>
              <a:rPr lang="en-US" dirty="0" smtClean="0"/>
              <a:t> </a:t>
            </a:r>
            <a:r>
              <a:rPr lang="en-US" dirty="0" err="1" smtClean="0"/>
              <a:t>dari</a:t>
            </a:r>
            <a:r>
              <a:rPr lang="en-US" dirty="0" smtClean="0"/>
              <a:t> :</a:t>
            </a:r>
          </a:p>
          <a:p>
            <a:pPr eaLnBrk="1" fontAlgn="auto" hangingPunct="1">
              <a:spcAft>
                <a:spcPts val="0"/>
              </a:spcAft>
              <a:buFont typeface="Arial" pitchFamily="34" charset="0"/>
              <a:buNone/>
              <a:defRPr/>
            </a:pPr>
            <a:endParaRPr lang="en-US" dirty="0" smtClean="0"/>
          </a:p>
          <a:p>
            <a:pPr eaLnBrk="1" fontAlgn="auto" hangingPunct="1">
              <a:spcAft>
                <a:spcPts val="0"/>
              </a:spcAft>
              <a:buFontTx/>
              <a:buChar char="-"/>
              <a:defRPr/>
            </a:pPr>
            <a:r>
              <a:rPr lang="en-US" i="1" dirty="0" err="1" smtClean="0"/>
              <a:t>Innershape</a:t>
            </a:r>
            <a:r>
              <a:rPr lang="en-US" dirty="0" smtClean="0"/>
              <a:t>, yang </a:t>
            </a:r>
            <a:r>
              <a:rPr lang="en-US" dirty="0" err="1" smtClean="0"/>
              <a:t>menampakkan</a:t>
            </a:r>
            <a:r>
              <a:rPr lang="en-US" dirty="0" smtClean="0"/>
              <a:t> </a:t>
            </a:r>
            <a:r>
              <a:rPr lang="en-US" dirty="0" err="1" smtClean="0"/>
              <a:t>corak</a:t>
            </a:r>
            <a:r>
              <a:rPr lang="en-US" dirty="0" smtClean="0"/>
              <a:t> </a:t>
            </a:r>
            <a:r>
              <a:rPr lang="en-US" dirty="0" err="1" smtClean="0"/>
              <a:t>dan</a:t>
            </a:r>
            <a:r>
              <a:rPr lang="en-US" dirty="0" smtClean="0"/>
              <a:t> </a:t>
            </a:r>
            <a:r>
              <a:rPr lang="en-US" dirty="0" err="1" smtClean="0"/>
              <a:t>tata</a:t>
            </a:r>
            <a:r>
              <a:rPr lang="en-US" dirty="0" smtClean="0"/>
              <a:t> </a:t>
            </a:r>
            <a:r>
              <a:rPr lang="en-US" dirty="0" err="1" smtClean="0"/>
              <a:t>susunan</a:t>
            </a:r>
            <a:r>
              <a:rPr lang="en-US" dirty="0" smtClean="0"/>
              <a:t> </a:t>
            </a:r>
            <a:r>
              <a:rPr lang="en-US" dirty="0" err="1" smtClean="0"/>
              <a:t>kedalam</a:t>
            </a:r>
            <a:endParaRPr lang="en-US" dirty="0" smtClean="0"/>
          </a:p>
          <a:p>
            <a:pPr eaLnBrk="1" fontAlgn="auto" hangingPunct="1">
              <a:spcAft>
                <a:spcPts val="0"/>
              </a:spcAft>
              <a:buFontTx/>
              <a:buChar char="-"/>
              <a:defRPr/>
            </a:pPr>
            <a:r>
              <a:rPr lang="en-US" i="1" dirty="0" err="1" smtClean="0"/>
              <a:t>Outershape</a:t>
            </a:r>
            <a:r>
              <a:rPr lang="en-US" i="1" dirty="0" smtClean="0"/>
              <a:t>, </a:t>
            </a:r>
            <a:r>
              <a:rPr lang="en-US" dirty="0" smtClean="0"/>
              <a:t>yang </a:t>
            </a:r>
            <a:r>
              <a:rPr lang="en-US" dirty="0" err="1" smtClean="0"/>
              <a:t>menunjukkan</a:t>
            </a:r>
            <a:r>
              <a:rPr lang="en-US" dirty="0" smtClean="0"/>
              <a:t> </a:t>
            </a:r>
            <a:r>
              <a:rPr lang="en-US" dirty="0" err="1" smtClean="0"/>
              <a:t>situasi</a:t>
            </a:r>
            <a:r>
              <a:rPr lang="en-US" dirty="0" smtClean="0"/>
              <a:t> </a:t>
            </a:r>
            <a:r>
              <a:rPr lang="en-US" dirty="0" err="1" smtClean="0"/>
              <a:t>dan</a:t>
            </a:r>
            <a:r>
              <a:rPr lang="en-US" dirty="0" smtClean="0"/>
              <a:t> </a:t>
            </a:r>
            <a:r>
              <a:rPr lang="en-US" dirty="0" err="1" smtClean="0"/>
              <a:t>kondisi</a:t>
            </a:r>
            <a:r>
              <a:rPr lang="en-US" dirty="0" smtClean="0"/>
              <a:t> </a:t>
            </a:r>
            <a:r>
              <a:rPr lang="en-US" dirty="0" err="1" smtClean="0"/>
              <a:t>lingkungannya</a:t>
            </a: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a:xfrm>
            <a:off x="152400" y="274638"/>
            <a:ext cx="8534400" cy="6202362"/>
          </a:xfrm>
        </p:spPr>
        <p:txBody>
          <a:bodyPr/>
          <a:lstStyle/>
          <a:p>
            <a:pPr algn="l" eaLnBrk="1" hangingPunct="1"/>
            <a:r>
              <a:rPr lang="en-US" sz="2400" b="1" smtClean="0"/>
              <a:t>b. Gatra Keadaan dan Kekayaan Alam</a:t>
            </a:r>
            <a:br>
              <a:rPr lang="en-US" sz="2400" b="1" smtClean="0"/>
            </a:br>
            <a:r>
              <a:rPr lang="en-US" sz="2400" smtClean="0"/>
              <a:t>Kakayaan alam indonesia terletak didaerah khatulistiwa dalam lingkungan yang hanya memiliki duamusim yaitu musim hujan dan musim kemarau dan memberikaan keuntungan bagi bangsa Indonesia.</a:t>
            </a:r>
            <a:r>
              <a:rPr lang="en-US" sz="2400" b="1" smtClean="0"/>
              <a:t/>
            </a:r>
            <a:br>
              <a:rPr lang="en-US" sz="2400" b="1" smtClean="0"/>
            </a:br>
            <a:r>
              <a:rPr lang="en-US" sz="2400" b="1" smtClean="0"/>
              <a:t/>
            </a:r>
            <a:br>
              <a:rPr lang="en-US" sz="2400" b="1" smtClean="0"/>
            </a:br>
            <a:r>
              <a:rPr lang="en-US" sz="2400" b="1" smtClean="0"/>
              <a:t>c. Gatra Keadaan dan Kemampuan Penduduk </a:t>
            </a:r>
            <a:br>
              <a:rPr lang="en-US" sz="2400" b="1" smtClean="0"/>
            </a:br>
            <a:r>
              <a:rPr lang="en-US" sz="2400" smtClean="0"/>
              <a:t>Perkembangan jumlah penduduk Indonesia telah meningkat tajam sejak pertengahan abad ke 20.</a:t>
            </a:r>
            <a:r>
              <a:rPr lang="en-US" sz="2400" b="1" smtClean="0"/>
              <a:t/>
            </a:r>
            <a:br>
              <a:rPr lang="en-US" sz="2400" b="1" smtClean="0"/>
            </a:br>
            <a:r>
              <a:rPr lang="en-US" sz="2400" smtClean="0"/>
              <a:t/>
            </a:r>
            <a:br>
              <a:rPr lang="en-US" sz="2400" smtClean="0"/>
            </a:br>
            <a:r>
              <a:rPr lang="en-US" sz="2400" smtClean="0"/>
              <a:t>&gt; Pada awal abad ke 20, penduduk indonesia diperkirakan kurang dari 30 juta orang</a:t>
            </a:r>
            <a:br>
              <a:rPr lang="en-US" sz="2400" smtClean="0"/>
            </a:br>
            <a:r>
              <a:rPr lang="en-US" sz="2400" smtClean="0"/>
              <a:t>&gt; Sekitar kemerdekaan, diperkirakan sekitar 70 juta orang.</a:t>
            </a:r>
            <a:br>
              <a:rPr lang="en-US" sz="2400" smtClean="0"/>
            </a:br>
            <a:r>
              <a:rPr lang="en-US" sz="2400" smtClean="0"/>
              <a:t>&gt; Akhir abad ke 20 telah mencapai lebih dari 220 juta jiwa penduduk.</a:t>
            </a:r>
            <a:br>
              <a:rPr lang="en-US" sz="2400" smtClean="0"/>
            </a:br>
            <a:r>
              <a:rPr lang="en-US" sz="2400" smtClean="0"/>
              <a:t/>
            </a:r>
            <a:br>
              <a:rPr lang="en-US" sz="2400" smtClean="0"/>
            </a:br>
            <a:endParaRPr 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9144000" cy="6858000"/>
          </a:xfrm>
        </p:spPr>
        <p:txBody>
          <a:bodyPr/>
          <a:lstStyle/>
          <a:p>
            <a:pPr algn="l" eaLnBrk="1" hangingPunct="1">
              <a:buFont typeface="Wingdings" pitchFamily="2" charset="2"/>
              <a:buChar char="q"/>
            </a:pPr>
            <a:r>
              <a:rPr lang="en-US" sz="2800" b="1" smtClean="0"/>
              <a:t>Panca Gatra</a:t>
            </a:r>
            <a:r>
              <a:rPr lang="en-US" sz="2400" b="1" smtClean="0"/>
              <a:t/>
            </a:r>
            <a:br>
              <a:rPr lang="en-US" sz="2400" b="1" smtClean="0"/>
            </a:br>
            <a:r>
              <a:rPr lang="en-US" sz="2400" smtClean="0"/>
              <a:t/>
            </a:r>
            <a:br>
              <a:rPr lang="en-US" sz="2400" smtClean="0"/>
            </a:br>
            <a:r>
              <a:rPr lang="en-US" sz="2400" b="1" smtClean="0"/>
              <a:t>a. Gatra Ideologi</a:t>
            </a:r>
            <a:br>
              <a:rPr lang="en-US" sz="2400" b="1" smtClean="0"/>
            </a:br>
            <a:r>
              <a:rPr lang="en-US" sz="2400" smtClean="0"/>
              <a:t>Ideologi merupakan sistem nilai sekaligus kebulatan ajaran yang memberikan motivasi. Ideologi juga mengandung konsep    dasar tentang kehidupan yang dicita-citakan oleh suatu bangsa.</a:t>
            </a:r>
            <a:r>
              <a:rPr lang="en-US" sz="2400" b="1" smtClean="0"/>
              <a:t/>
            </a:r>
            <a:br>
              <a:rPr lang="en-US" sz="2400" b="1" smtClean="0"/>
            </a:br>
            <a:r>
              <a:rPr lang="en-US" sz="2400" b="1" smtClean="0"/>
              <a:t/>
            </a:r>
            <a:br>
              <a:rPr lang="en-US" sz="2400" b="1" smtClean="0"/>
            </a:br>
            <a:r>
              <a:rPr lang="en-US" sz="2400" smtClean="0"/>
              <a:t>Faktor-faktor yang mempengaruhi ketahanan gatraideologi yaitu :</a:t>
            </a:r>
            <a:br>
              <a:rPr lang="en-US" sz="2400" smtClean="0"/>
            </a:br>
            <a:r>
              <a:rPr lang="en-US" sz="2400" smtClean="0"/>
              <a:t>1. Nilai dan sistem ideologi bergantung pada rangkaian nilai yang dikandungnya. Pancasila sudah terbukti keampuhannya</a:t>
            </a:r>
            <a:br>
              <a:rPr lang="en-US" sz="2400" smtClean="0"/>
            </a:br>
            <a:r>
              <a:rPr lang="en-US" sz="2400" smtClean="0"/>
              <a:t/>
            </a:r>
            <a:br>
              <a:rPr lang="en-US" sz="2400" smtClean="0"/>
            </a:br>
            <a:r>
              <a:rPr lang="en-US" sz="2400" smtClean="0"/>
              <a:t>2.Perlunya kesadaran tiap warga negara bahwa semakin tinggi keyakinan dan ketaatan suatu bangsa mengamalkan ideologinya, semakin tinggi tingkat ketahanan ideologi itu sendiri.</a:t>
            </a:r>
            <a:br>
              <a:rPr lang="en-US" sz="2400" smtClean="0"/>
            </a:br>
            <a:endParaRPr 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a:xfrm>
            <a:off x="0" y="0"/>
            <a:ext cx="8991600" cy="6858000"/>
          </a:xfrm>
        </p:spPr>
        <p:txBody>
          <a:bodyPr/>
          <a:lstStyle/>
          <a:p>
            <a:pPr algn="l" eaLnBrk="1" hangingPunct="1"/>
            <a:r>
              <a:rPr lang="en-US" sz="2800" b="1" smtClean="0">
                <a:solidFill>
                  <a:srgbClr val="FFFF00"/>
                </a:solidFill>
              </a:rPr>
              <a:t>b. Gatra Politik </a:t>
            </a:r>
            <a:r>
              <a:rPr lang="en-US" sz="2400" b="1" smtClean="0">
                <a:solidFill>
                  <a:srgbClr val="FFFF00"/>
                </a:solidFill>
              </a:rPr>
              <a:t/>
            </a:r>
            <a:br>
              <a:rPr lang="en-US" sz="2400" b="1" smtClean="0">
                <a:solidFill>
                  <a:srgbClr val="FFFF00"/>
                </a:solidFill>
              </a:rPr>
            </a:br>
            <a:r>
              <a:rPr lang="en-US" sz="2400" b="1" smtClean="0">
                <a:solidFill>
                  <a:srgbClr val="FFFF00"/>
                </a:solidFill>
              </a:rPr>
              <a:t/>
            </a:r>
            <a:br>
              <a:rPr lang="en-US" sz="2400" b="1" smtClean="0">
                <a:solidFill>
                  <a:srgbClr val="FFFF00"/>
                </a:solidFill>
              </a:rPr>
            </a:br>
            <a:r>
              <a:rPr lang="en-US" sz="2400" b="1" smtClean="0">
                <a:solidFill>
                  <a:srgbClr val="FFFF00"/>
                </a:solidFill>
              </a:rPr>
              <a:t>Istilah politik berasal dari kata </a:t>
            </a:r>
            <a:r>
              <a:rPr lang="en-US" sz="2400" b="1" i="1" smtClean="0">
                <a:solidFill>
                  <a:srgbClr val="FFFF00"/>
                </a:solidFill>
              </a:rPr>
              <a:t>politics </a:t>
            </a:r>
            <a:r>
              <a:rPr lang="en-US" sz="2400" b="1" smtClean="0">
                <a:solidFill>
                  <a:srgbClr val="FFFF00"/>
                </a:solidFill>
              </a:rPr>
              <a:t>yang mengandung makna kekuasaan atau pemerintahan dana tau </a:t>
            </a:r>
            <a:r>
              <a:rPr lang="en-US" sz="2400" b="1" i="1" smtClean="0">
                <a:solidFill>
                  <a:srgbClr val="FFFF00"/>
                </a:solidFill>
              </a:rPr>
              <a:t>Policy </a:t>
            </a:r>
            <a:r>
              <a:rPr lang="en-US" sz="2400" b="1" smtClean="0">
                <a:solidFill>
                  <a:srgbClr val="FFFF00"/>
                </a:solidFill>
              </a:rPr>
              <a:t>yang berarti kebijaksanaan. Sedangkan diindonesia sendiri ada 2 macam politik yaitu :</a:t>
            </a:r>
            <a:br>
              <a:rPr lang="en-US" sz="2400" b="1" smtClean="0">
                <a:solidFill>
                  <a:srgbClr val="FFFF00"/>
                </a:solidFill>
              </a:rPr>
            </a:br>
            <a:r>
              <a:rPr lang="en-US" sz="2400" b="1" smtClean="0">
                <a:solidFill>
                  <a:srgbClr val="FFFF00"/>
                </a:solidFill>
              </a:rPr>
              <a:t/>
            </a:r>
            <a:br>
              <a:rPr lang="en-US" sz="2400" b="1" smtClean="0">
                <a:solidFill>
                  <a:srgbClr val="FFFF00"/>
                </a:solidFill>
              </a:rPr>
            </a:br>
            <a:r>
              <a:rPr lang="en-US" sz="2400" b="1" smtClean="0">
                <a:solidFill>
                  <a:srgbClr val="FFFF00"/>
                </a:solidFill>
              </a:rPr>
              <a:t>Politik Dalam Negeri </a:t>
            </a:r>
            <a:br>
              <a:rPr lang="en-US" sz="2400" b="1" smtClean="0">
                <a:solidFill>
                  <a:srgbClr val="FFFF00"/>
                </a:solidFill>
              </a:rPr>
            </a:br>
            <a:r>
              <a:rPr lang="en-US" sz="2400" b="1" smtClean="0">
                <a:solidFill>
                  <a:srgbClr val="FFFF00"/>
                </a:solidFill>
              </a:rPr>
              <a:t>Merupakan kehidupan politik dan kenegaraan berdasarkan Pancasila dan UUD 45 yang mampu menyerap aspirasi yang dapat mendorong  partisipasi masyarakat dalam suatu sistem</a:t>
            </a:r>
            <a:br>
              <a:rPr lang="en-US" sz="2400" b="1" smtClean="0">
                <a:solidFill>
                  <a:srgbClr val="FFFF00"/>
                </a:solidFill>
              </a:rPr>
            </a:br>
            <a:r>
              <a:rPr lang="en-US" sz="2400" b="1" smtClean="0">
                <a:solidFill>
                  <a:srgbClr val="FFFF00"/>
                </a:solidFill>
              </a:rPr>
              <a:t/>
            </a:r>
            <a:br>
              <a:rPr lang="en-US" sz="2400" b="1" smtClean="0">
                <a:solidFill>
                  <a:srgbClr val="FFFF00"/>
                </a:solidFill>
              </a:rPr>
            </a:br>
            <a:r>
              <a:rPr lang="en-US" sz="2400" b="1" smtClean="0">
                <a:solidFill>
                  <a:srgbClr val="FFFF00"/>
                </a:solidFill>
              </a:rPr>
              <a:t>Politik Luar Negeri</a:t>
            </a:r>
            <a:br>
              <a:rPr lang="en-US" sz="2400" b="1" smtClean="0">
                <a:solidFill>
                  <a:srgbClr val="FFFF00"/>
                </a:solidFill>
              </a:rPr>
            </a:br>
            <a:r>
              <a:rPr lang="en-US" sz="2400" b="1" smtClean="0">
                <a:solidFill>
                  <a:srgbClr val="FFFF00"/>
                </a:solidFill>
              </a:rPr>
              <a:t>Politik Luar Negeri indonesia adalah bebas dan aktif. Bebas berarti tidak memihak kepada kekuatan yang  tidak sesuai dengan kepribadian bangsa. Aktif berarti peran Indonesia dalam Percaturan internasianal bersifat aktif.</a:t>
            </a:r>
            <a:br>
              <a:rPr lang="en-US" sz="2400" b="1" smtClean="0">
                <a:solidFill>
                  <a:srgbClr val="FFFF00"/>
                </a:solidFill>
              </a:rPr>
            </a:br>
            <a:endParaRPr lang="en-US" sz="2400" b="1" smtClean="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79</Words>
  <Application>Microsoft Office PowerPoint</Application>
  <PresentationFormat>On-screen Show (4:3)</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Comic Sans MS</vt:lpstr>
      <vt:lpstr>Wingdings</vt:lpstr>
      <vt:lpstr>Office Theme</vt:lpstr>
      <vt:lpstr>GEOSTRATEGI  INDONESIA</vt:lpstr>
      <vt:lpstr>Pengertian </vt:lpstr>
      <vt:lpstr>Ketahanan Nasional</vt:lpstr>
      <vt:lpstr>Hakikat dan Sifat-Sifat Ketahanan Nasional </vt:lpstr>
      <vt:lpstr>Sifat-Sifat Ketahanan Nasional</vt:lpstr>
      <vt:lpstr>Ketahanan Nasional Model Asta Gatra </vt:lpstr>
      <vt:lpstr>b. Gatra Keadaan dan Kekayaan Alam Kakayaan alam indonesia terletak didaerah khatulistiwa dalam lingkungan yang hanya memiliki duamusim yaitu musim hujan dan musim kemarau dan memberikaan keuntungan bagi bangsa Indonesia.  c. Gatra Keadaan dan Kemampuan Penduduk  Perkembangan jumlah penduduk Indonesia telah meningkat tajam sejak pertengahan abad ke 20.  &gt; Pada awal abad ke 20, penduduk indonesia diperkirakan kurang dari 30 juta orang &gt; Sekitar kemerdekaan, diperkirakan sekitar 70 juta orang. &gt; Akhir abad ke 20 telah mencapai lebih dari 220 juta jiwa penduduk.  </vt:lpstr>
      <vt:lpstr>Panca Gatra  a. Gatra Ideologi Ideologi merupakan sistem nilai sekaligus kebulatan ajaran yang memberikan motivasi. Ideologi juga mengandung konsep    dasar tentang kehidupan yang dicita-citakan oleh suatu bangsa.  Faktor-faktor yang mempengaruhi ketahanan gatraideologi yaitu : 1. Nilai dan sistem ideologi bergantung pada rangkaian nilai yang dikandungnya. Pancasila sudah terbukti keampuhannya  2.Perlunya kesadaran tiap warga negara bahwa semakin tinggi keyakinan dan ketaatan suatu bangsa mengamalkan ideologinya, semakin tinggi tingkat ketahanan ideologi itu sendiri. </vt:lpstr>
      <vt:lpstr>b. Gatra Politik   Istilah politik berasal dari kata politics yang mengandung makna kekuasaan atau pemerintahan dana tau Policy yang berarti kebijaksanaan. Sedangkan diindonesia sendiri ada 2 macam politik yaitu :  Politik Dalam Negeri  Merupakan kehidupan politik dan kenegaraan berdasarkan Pancasila dan UUD 45 yang mampu menyerap aspirasi yang dapat mendorong  partisipasi masyarakat dalam suatu sistem  Politik Luar Negeri Politik Luar Negeri indonesia adalah bebas dan aktif. Bebas berarti tidak memihak kepada kekuatan yang  tidak sesuai dengan kepribadian bangsa. Aktif berarti peran Indonesia dalam Percaturan internasianal bersifat aktif. </vt:lpstr>
      <vt:lpstr>c. Gatra Ekonomi   Perekonomian adalah salah satu aspek kehidupan nasional yang berkaitan dengan pemenuhan kebutuhan masyarakat untuk meningkatkan taraf hidup masyarakat.  Sistem Perekonomian Kerakyatan Sistem Perekonomian yang mengacu kepadapasal 33 UUD 45 yang bmenyebutkan bahwa sistem perekonomian Indonesia disusun sebagai usaha bersama berdasarkan asas kekeluargaan.</vt:lpstr>
      <vt:lpstr>d. GATRA SOSIAL DAN BUDAYA  Pembangunan di Indonesia ini menghasilkan struktur sosial masyarakat yang berbudaya, beradab, dan beragama.  Kebudayaan Daerah  Kebudayaan suku-suku ini telah lama saling berkomunikasi dan berinteraksi dalam kesetaraan. Kebudayaan daerah merupakan kerangka dari kehidupan sosial indonesia.  Kebudayaan Nasional Merupakan Identitas dan menjadi kebanggan bangsa indonesia. Secara umum memiliki sifat : &gt;Religius &gt;Kekeluargaan &gt;Serba selaras &gt;Kerakyatan  </vt:lpstr>
      <vt:lpstr>e. Gatra Pertahanan Dan Keamanan  Pokok pertahanan dan ketahanan indonesia adalah kemestaandaya upaya seluruh rakyat indonesia.  Hakikat Ketahanan Nasional  Merupakan keuletan dan ketangguhan bangsa dalam mewujudkan kesiapsiagaan serta upaya bela negara. Yang ditandai sebagai berikut :  -Pandangan bangsa Indonesia tentang perang dan damai -Penyelenggaraan pertahanan dan ketahanan NKRI -Pertahanan dan keamanan merupakan upaya nasional terpadu -Segenap kekuatan dan  kemampuan pertahanan dan keamanan diorganisasikan dalam satu wadah yaitu TNI dan POLRI  Postur Kekuatan Hankam Difokuskan kepada TNI untuk ancaman dari luar dan POLRI untuk ancaman dalam negeri.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Desa Linggasari</dc:creator>
  <cp:lastModifiedBy>user</cp:lastModifiedBy>
  <cp:revision>23</cp:revision>
  <dcterms:created xsi:type="dcterms:W3CDTF">2012-06-11T03:10:01Z</dcterms:created>
  <dcterms:modified xsi:type="dcterms:W3CDTF">2014-06-13T00:36:40Z</dcterms:modified>
</cp:coreProperties>
</file>