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7"/>
  </p:notesMasterIdLst>
  <p:handoutMasterIdLst>
    <p:handoutMasterId r:id="rId28"/>
  </p:handoutMasterIdLst>
  <p:sldIdLst>
    <p:sldId id="376" r:id="rId2"/>
    <p:sldId id="378" r:id="rId3"/>
    <p:sldId id="386" r:id="rId4"/>
    <p:sldId id="379" r:id="rId5"/>
    <p:sldId id="380" r:id="rId6"/>
    <p:sldId id="381" r:id="rId7"/>
    <p:sldId id="341" r:id="rId8"/>
    <p:sldId id="342" r:id="rId9"/>
    <p:sldId id="343" r:id="rId10"/>
    <p:sldId id="344" r:id="rId11"/>
    <p:sldId id="345" r:id="rId12"/>
    <p:sldId id="346" r:id="rId13"/>
    <p:sldId id="337" r:id="rId14"/>
    <p:sldId id="310" r:id="rId15"/>
    <p:sldId id="315" r:id="rId16"/>
    <p:sldId id="389" r:id="rId17"/>
    <p:sldId id="387" r:id="rId18"/>
    <p:sldId id="388" r:id="rId19"/>
    <p:sldId id="317" r:id="rId20"/>
    <p:sldId id="329" r:id="rId21"/>
    <p:sldId id="319" r:id="rId22"/>
    <p:sldId id="322" r:id="rId23"/>
    <p:sldId id="321" r:id="rId24"/>
    <p:sldId id="390" r:id="rId25"/>
    <p:sldId id="328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003300"/>
    <a:srgbClr val="003366"/>
    <a:srgbClr val="000066"/>
    <a:srgbClr val="660066"/>
    <a:srgbClr val="663300"/>
    <a:srgbClr val="A50021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728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4198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4198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4198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FA42A7D6-9282-407A-BCA1-3984780332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60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B16BEC9-62EC-49F9-9B1F-F01AD72532AB}" type="datetimeFigureOut">
              <a:rPr lang="en-US"/>
              <a:pPr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85CDDB-02F9-4EA9-94C1-F9AA0083BA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952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03416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671B087-17DA-4454-B567-6D20C88DDDF1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10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123691-1B29-46AC-BA38-DB7469E4211A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6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EFFFB2A-DB85-4847-A308-BD4B83B9BF1B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11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3AF73AF-A9C3-4A48-A1BF-ED37CC018D5C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50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B35D68B-454C-4F8D-A2A0-94DCEFECD990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72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4D50C8-69EC-44CB-80CB-A872606F995F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56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23A2DE-F27F-42E5-A040-78C413087200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12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C10FBD-FABE-4ED6-9DDC-3A0BBB880E61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01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4118485-21F4-43A5-A611-4EACC2FD5B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hee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0854-9AA1-4EE6-B415-BC3C9F5A6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DAA4-EF7A-4A65-A796-28403CE9B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066800" y="304800"/>
            <a:ext cx="7543800" cy="579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6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E5F129E-A58E-41C9-BD4C-38ADBBAD2A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A1299-8821-413C-8D51-EF3B77BB68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F0F7037-A1C8-44B4-92CE-C077349169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hee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4AFB-38C5-4EC5-8836-DC4690ADB0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6596-586A-4334-AA39-4699E6131B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72A2-CB8D-46E4-8777-61B5F1221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DB74-B675-4A61-AC4B-A21C44BE9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6625-9728-42E9-BFB5-2EC0F56C4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0091751-246A-4609-92E5-C0DDC69B32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F7EDCAB-B564-49F7-8F0A-4067F1E743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ransition spd="slow">
    <p:wheel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8600" y="2743200"/>
            <a:ext cx="3648075" cy="3200400"/>
            <a:chOff x="1632" y="1248"/>
            <a:chExt cx="2682" cy="2286"/>
          </a:xfrm>
        </p:grpSpPr>
        <p:sp>
          <p:nvSpPr>
            <p:cNvPr id="6147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6148" name="AutoShape 4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6149" name="AutoShape 5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</p:grpSp>
      <p:sp>
        <p:nvSpPr>
          <p:cNvPr id="615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1143000"/>
          </a:xfrm>
        </p:spPr>
        <p:txBody>
          <a:bodyPr>
            <a:no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DEMOKRASI </a:t>
            </a:r>
            <a:r>
              <a:rPr lang="en-US" sz="4400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DI  </a:t>
            </a:r>
            <a:r>
              <a:rPr lang="en-US" sz="4400" b="1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INDONESIA</a:t>
            </a:r>
            <a:br>
              <a:rPr lang="en-US" sz="4400" b="1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</a:br>
            <a:endParaRPr lang="en-US" sz="2800" b="1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endParaRPr lang="en-US" b="1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229600" cy="640080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/>
          <a:p>
            <a:pPr algn="just" eaLnBrk="1" hangingPunct="1">
              <a:defRPr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Gagasan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demokrasi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lenyap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setelah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bangsa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romawi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dikalahkan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oleh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suku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Eropa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Barat</a:t>
            </a:r>
          </a:p>
          <a:p>
            <a:pPr algn="just" eaLnBrk="1" hangingPunct="1">
              <a:defRPr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Masyarakat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Eropa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Barat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abad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pertengahan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(600-1400 M)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dicirikan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oleh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struktur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sosial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feodal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kehidupan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sosial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spiritualnya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dikuasai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oleh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Paus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pejabat2 agama,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sedangkan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kehidupan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politiknya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ditandai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oleh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perebutan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kekuasaan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diantara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para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bangsawan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 eaLnBrk="1" hangingPunct="1">
              <a:defRPr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abad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pertengahan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lahir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dokumen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Magna </a:t>
            </a:r>
            <a:r>
              <a:rPr lang="en-US" sz="2400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Carta</a:t>
            </a:r>
            <a:r>
              <a:rPr lang="en-US" sz="24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Piagam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Besar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yaitu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perjanjian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antara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beberapa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bangsawan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Raja John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Inggris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bahwa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Raja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mengakui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menjamin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beberapa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hak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previleges</a:t>
            </a:r>
            <a:r>
              <a:rPr lang="en-US" sz="24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bahwasanya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sebagai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imbalan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ialah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menyerahkan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bagi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keperluan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perang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lain2</a:t>
            </a:r>
          </a:p>
          <a:p>
            <a:pPr algn="just" eaLnBrk="1" hangingPunct="1">
              <a:defRPr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dua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prinsip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Magna </a:t>
            </a:r>
            <a:r>
              <a:rPr lang="en-US" sz="2400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Carta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(1)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kekuasaan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Raja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harus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dibatasi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 (2) HAM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lebih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penting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daripada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kedauatan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Raja </a:t>
            </a: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686800" cy="6629400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 algn="just" eaLnBrk="1" hangingPunct="1">
              <a:defRPr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Demokrasi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mulai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dihidupkan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kembali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zaman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Ranaissance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abad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ke-14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puncaknya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yaitu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abad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ke-15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ke-16</a:t>
            </a:r>
          </a:p>
          <a:p>
            <a:pPr algn="just" eaLnBrk="1" hangingPunct="1">
              <a:defRPr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Ranaissance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adalah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aliran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menghidupkan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kembali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minat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sastra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budaya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Yunani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Kuno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 eaLnBrk="1" hangingPunct="1">
              <a:defRPr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Masa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Ranaissance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adalah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masa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ketika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orang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mematahkan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semua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ikatan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menggantikan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kebebasan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bertindak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seluas2nya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sepanjang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sesuai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dipikirkan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 eaLnBrk="1" hangingPunct="1">
              <a:defRPr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Peristiwa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lainnya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mendorong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timbulnya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demokrasi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adalah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terjadinya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Reformasi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Revolusi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agama yang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terjadi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Eropa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Barat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abad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ke-16 yang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mulanya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menunjukkan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sebagai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pergerakan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perbaikan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gereja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Katolik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tetapi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kemudian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berkembang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menjadi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asas-asas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Protestanisme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algn="just" eaLnBrk="1" hangingPunct="1">
              <a:defRPr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Reformasi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dimulai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Gereja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Wittenberg (31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Okt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1517) yang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dimotori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oleh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Marthin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Luther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BENTUK-BENTUK DEMOKRASI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just" eaLnBrk="1" hangingPunct="1">
              <a:defRPr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Secara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umum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para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sarjana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membedakan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demokrasi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kedalam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dua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jenis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yaitu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Demokrasi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langsung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4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Direct </a:t>
            </a:r>
            <a:r>
              <a:rPr lang="en-US" sz="2400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Democracyi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Demokrasi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Langsung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4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Representative Democracy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algn="just" eaLnBrk="1" hangingPunct="1">
              <a:defRPr/>
            </a:pP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Torres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melihat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demokrasi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dua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aspek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yaitu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formal democracy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substantive democracy 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 eaLnBrk="1" hangingPunct="1">
              <a:defRPr/>
            </a:pPr>
            <a:r>
              <a:rPr lang="en-US" sz="24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Formal democracy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menunjuk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demokrasi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arti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pemerintahan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misalnya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pemerintahan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parlementer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pemerintahan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presidensil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 eaLnBrk="1" hangingPunct="1">
              <a:defRPr/>
            </a:pPr>
            <a:r>
              <a:rPr lang="en-US" sz="2400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Substansive</a:t>
            </a:r>
            <a:r>
              <a:rPr lang="en-US" sz="24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democracy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yaitu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bagaimana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proses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demokrasi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itu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dilakukan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misalnya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melalu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pemilihan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umum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secara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langsung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pemilihan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perwakilan</a:t>
            </a:r>
            <a:endParaRPr lang="en-US" sz="2400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05800" cy="1706562"/>
          </a:xfrm>
        </p:spPr>
        <p:txBody>
          <a:bodyPr>
            <a:normAutofit fontScale="90000"/>
          </a:bodyPr>
          <a:lstStyle/>
          <a:p>
            <a:r>
              <a:rPr lang="sv-SE" sz="4000" b="1" smtClean="0">
                <a:solidFill>
                  <a:schemeClr val="bg1"/>
                </a:solidFill>
                <a:latin typeface="Comic Sans MS" pitchFamily="66" charset="0"/>
              </a:rPr>
              <a:t>Mohammad Hatta </a:t>
            </a:r>
            <a:br>
              <a:rPr lang="sv-SE" sz="4000" b="1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sv-SE" sz="4000" b="1" smtClean="0">
                <a:solidFill>
                  <a:schemeClr val="bg1"/>
                </a:solidFill>
                <a:latin typeface="Comic Sans MS" pitchFamily="66" charset="0"/>
              </a:rPr>
              <a:t>sebagai Wakil Presiden pertama RI </a:t>
            </a:r>
            <a:endParaRPr lang="en-US" sz="4000" smtClean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105400" y="2514600"/>
            <a:ext cx="3886200" cy="4114800"/>
          </a:xfrm>
          <a:noFill/>
          <a:ln w="76200" cap="rnd">
            <a:solidFill>
              <a:schemeClr val="bg1"/>
            </a:solidFill>
            <a:prstDash val="sysDot"/>
          </a:ln>
        </p:spPr>
        <p:txBody>
          <a:bodyPr/>
          <a:lstStyle/>
          <a:p>
            <a:pPr algn="ctr">
              <a:buFontTx/>
              <a:buNone/>
            </a:pPr>
            <a:r>
              <a:rPr lang="sv-SE" sz="3200" b="1" smtClean="0">
                <a:solidFill>
                  <a:srgbClr val="FF3399"/>
                </a:solidFill>
                <a:latin typeface="Comic Sans MS" pitchFamily="66" charset="0"/>
              </a:rPr>
              <a:t>demokrasi sebagai sebuah pergeseran dan pergantian kedaulatan raja menjadi kedaulatan rakyat .</a:t>
            </a:r>
            <a:r>
              <a:rPr lang="sv-SE" sz="3200" smtClean="0">
                <a:solidFill>
                  <a:srgbClr val="FF3399"/>
                </a:solidFill>
                <a:latin typeface="Comic Sans MS" pitchFamily="66" charset="0"/>
              </a:rPr>
              <a:t> </a:t>
            </a:r>
            <a:endParaRPr lang="en-US" sz="3200" smtClean="0">
              <a:solidFill>
                <a:srgbClr val="FF3399"/>
              </a:solidFill>
              <a:latin typeface="Comic Sans MS" pitchFamily="66" charset="0"/>
            </a:endParaRP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3352800" y="4800600"/>
            <a:ext cx="1524000" cy="685800"/>
          </a:xfrm>
          <a:prstGeom prst="rightArrow">
            <a:avLst>
              <a:gd name="adj1" fmla="val 50000"/>
              <a:gd name="adj2" fmla="val 55556"/>
            </a:avLst>
          </a:prstGeom>
          <a:solidFill>
            <a:srgbClr val="333399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pic>
        <p:nvPicPr>
          <p:cNvPr id="6149" name="Picture 5" descr="g16148_u13125_foto_mutiara_hat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819400"/>
            <a:ext cx="27876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0" y="228600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>
                <a:solidFill>
                  <a:srgbClr val="FF00FF"/>
                </a:solidFill>
              </a:rPr>
              <a:t>Prinsip-prinsip demokrasi Pancasila:</a:t>
            </a: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284163" y="1333500"/>
            <a:ext cx="853440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3400" indent="-533400">
              <a:lnSpc>
                <a:spcPct val="85000"/>
              </a:lnSpc>
              <a:spcBef>
                <a:spcPct val="30000"/>
              </a:spcBef>
            </a:pPr>
            <a:r>
              <a:rPr lang="en-US" sz="2800" dirty="0" err="1"/>
              <a:t>Demokrasi</a:t>
            </a:r>
            <a:r>
              <a:rPr lang="en-US" sz="2800" dirty="0"/>
              <a:t> </a:t>
            </a:r>
            <a:r>
              <a:rPr lang="en-US" sz="2800" dirty="0" err="1"/>
              <a:t>konstitusional</a:t>
            </a:r>
            <a:r>
              <a:rPr lang="en-US" sz="2800" dirty="0"/>
              <a:t> Indonesia </a:t>
            </a:r>
            <a:r>
              <a:rPr lang="en-US" sz="2800" dirty="0" err="1"/>
              <a:t>berdasarkan</a:t>
            </a:r>
            <a:r>
              <a:rPr lang="en-US" sz="2800" dirty="0"/>
              <a:t>:</a:t>
            </a:r>
          </a:p>
          <a:p>
            <a:pPr marL="533400" indent="-533400">
              <a:lnSpc>
                <a:spcPct val="85000"/>
              </a:lnSpc>
              <a:spcBef>
                <a:spcPct val="30000"/>
              </a:spcBef>
            </a:pPr>
            <a:r>
              <a:rPr lang="en-US" sz="2800" dirty="0"/>
              <a:t>1.	</a:t>
            </a:r>
            <a:r>
              <a:rPr lang="en-US" sz="2800" dirty="0" err="1"/>
              <a:t>Ketuhanan</a:t>
            </a:r>
            <a:r>
              <a:rPr lang="en-US" sz="2800" dirty="0"/>
              <a:t> Yang </a:t>
            </a:r>
            <a:r>
              <a:rPr lang="en-US" sz="2800" dirty="0" err="1"/>
              <a:t>Maha</a:t>
            </a:r>
            <a:r>
              <a:rPr lang="en-US" sz="2800" dirty="0"/>
              <a:t> </a:t>
            </a:r>
            <a:r>
              <a:rPr lang="en-US" sz="2800" dirty="0" err="1"/>
              <a:t>esa</a:t>
            </a:r>
            <a:endParaRPr lang="en-US" sz="2800" dirty="0"/>
          </a:p>
          <a:p>
            <a:pPr marL="533400" indent="-533400">
              <a:lnSpc>
                <a:spcPct val="85000"/>
              </a:lnSpc>
              <a:spcBef>
                <a:spcPct val="20000"/>
              </a:spcBef>
            </a:pPr>
            <a:r>
              <a:rPr lang="en-US" sz="2800" dirty="0"/>
              <a:t>2.	</a:t>
            </a:r>
            <a:r>
              <a:rPr lang="en-US" sz="2800" dirty="0" err="1"/>
              <a:t>Hak</a:t>
            </a:r>
            <a:r>
              <a:rPr lang="en-US" sz="2800" dirty="0"/>
              <a:t> </a:t>
            </a:r>
            <a:r>
              <a:rPr lang="en-US" sz="2800" dirty="0" err="1"/>
              <a:t>asasi</a:t>
            </a:r>
            <a:r>
              <a:rPr lang="en-US" sz="2800" dirty="0"/>
              <a:t> </a:t>
            </a:r>
            <a:r>
              <a:rPr lang="en-US" sz="2800" dirty="0" err="1"/>
              <a:t>manusia</a:t>
            </a:r>
            <a:endParaRPr lang="en-US" sz="2800" dirty="0"/>
          </a:p>
          <a:p>
            <a:pPr marL="533400" indent="-533400">
              <a:lnSpc>
                <a:spcPct val="85000"/>
              </a:lnSpc>
              <a:spcBef>
                <a:spcPct val="20000"/>
              </a:spcBef>
            </a:pPr>
            <a:r>
              <a:rPr lang="en-US" sz="2800" dirty="0"/>
              <a:t>3.	</a:t>
            </a:r>
            <a:r>
              <a:rPr lang="en-US" sz="2800" dirty="0" err="1"/>
              <a:t>Kedaulatan</a:t>
            </a:r>
            <a:r>
              <a:rPr lang="en-US" sz="2800" dirty="0"/>
              <a:t> </a:t>
            </a:r>
            <a:r>
              <a:rPr lang="en-US" sz="2800"/>
              <a:t>rakyat</a:t>
            </a:r>
            <a:endParaRPr lang="en-US" sz="2800" dirty="0"/>
          </a:p>
          <a:p>
            <a:pPr marL="533400" indent="-533400">
              <a:lnSpc>
                <a:spcPct val="85000"/>
              </a:lnSpc>
              <a:spcBef>
                <a:spcPct val="20000"/>
              </a:spcBef>
            </a:pPr>
            <a:r>
              <a:rPr lang="en-US" sz="2800" dirty="0"/>
              <a:t>4.	</a:t>
            </a:r>
            <a:r>
              <a:rPr lang="en-US" sz="2800" dirty="0" err="1"/>
              <a:t>Kecerdasan</a:t>
            </a:r>
            <a:r>
              <a:rPr lang="en-US" sz="2800" dirty="0"/>
              <a:t> </a:t>
            </a:r>
            <a:r>
              <a:rPr lang="en-US" sz="2800" dirty="0" err="1"/>
              <a:t>rakyat</a:t>
            </a:r>
            <a:endParaRPr lang="en-US" sz="2800" dirty="0"/>
          </a:p>
          <a:p>
            <a:pPr marL="533400" indent="-533400">
              <a:lnSpc>
                <a:spcPct val="85000"/>
              </a:lnSpc>
              <a:spcBef>
                <a:spcPct val="20000"/>
              </a:spcBef>
            </a:pPr>
            <a:r>
              <a:rPr lang="en-US" sz="2800" dirty="0"/>
              <a:t>5.	</a:t>
            </a:r>
            <a:r>
              <a:rPr lang="en-US" sz="2800" dirty="0" err="1"/>
              <a:t>Pembagian</a:t>
            </a:r>
            <a:r>
              <a:rPr lang="en-US" sz="2800" dirty="0"/>
              <a:t> </a:t>
            </a:r>
            <a:r>
              <a:rPr lang="en-US" sz="2800" dirty="0" err="1"/>
              <a:t>kekuasaan</a:t>
            </a:r>
            <a:r>
              <a:rPr lang="en-US" sz="2800" dirty="0"/>
              <a:t> </a:t>
            </a:r>
            <a:r>
              <a:rPr lang="en-US" sz="2800" i="1" dirty="0"/>
              <a:t>(delegation of power) </a:t>
            </a:r>
          </a:p>
          <a:p>
            <a:pPr marL="533400" indent="-533400">
              <a:lnSpc>
                <a:spcPct val="85000"/>
              </a:lnSpc>
              <a:spcBef>
                <a:spcPct val="20000"/>
              </a:spcBef>
            </a:pPr>
            <a:r>
              <a:rPr lang="en-US" sz="2800" dirty="0"/>
              <a:t>6.	</a:t>
            </a:r>
            <a:r>
              <a:rPr lang="en-US" sz="2800" dirty="0" err="1"/>
              <a:t>Otonomi</a:t>
            </a:r>
            <a:r>
              <a:rPr lang="en-US" sz="2800" dirty="0"/>
              <a:t> </a:t>
            </a:r>
            <a:r>
              <a:rPr lang="en-US" sz="2800" dirty="0" err="1"/>
              <a:t>daerah</a:t>
            </a:r>
            <a:endParaRPr lang="en-US" sz="2800" dirty="0"/>
          </a:p>
          <a:p>
            <a:pPr marL="533400" indent="-533400">
              <a:lnSpc>
                <a:spcPct val="85000"/>
              </a:lnSpc>
              <a:spcBef>
                <a:spcPct val="20000"/>
              </a:spcBef>
            </a:pPr>
            <a:r>
              <a:rPr lang="en-US" sz="2800" dirty="0"/>
              <a:t>7.	</a:t>
            </a:r>
            <a:r>
              <a:rPr lang="en-US" sz="2800" dirty="0" err="1"/>
              <a:t>Supremasi</a:t>
            </a:r>
            <a:r>
              <a:rPr lang="en-US" sz="2800" dirty="0"/>
              <a:t> </a:t>
            </a:r>
            <a:r>
              <a:rPr lang="en-US" sz="2800" dirty="0" err="1"/>
              <a:t>hukum</a:t>
            </a:r>
            <a:r>
              <a:rPr lang="en-US" sz="2800" dirty="0"/>
              <a:t> </a:t>
            </a:r>
            <a:r>
              <a:rPr lang="en-US" sz="2800" i="1" dirty="0"/>
              <a:t>(rule of law)</a:t>
            </a:r>
          </a:p>
          <a:p>
            <a:pPr marL="533400" indent="-533400">
              <a:lnSpc>
                <a:spcPct val="85000"/>
              </a:lnSpc>
              <a:spcBef>
                <a:spcPct val="20000"/>
              </a:spcBef>
            </a:pPr>
            <a:r>
              <a:rPr lang="en-US" sz="2800" dirty="0"/>
              <a:t>8.	</a:t>
            </a:r>
            <a:r>
              <a:rPr lang="en-US" sz="2800" dirty="0" err="1"/>
              <a:t>Peradilan</a:t>
            </a:r>
            <a:r>
              <a:rPr lang="en-US" sz="2800" dirty="0"/>
              <a:t> yang </a:t>
            </a:r>
            <a:r>
              <a:rPr lang="en-US" sz="2800" dirty="0" err="1"/>
              <a:t>bebas</a:t>
            </a:r>
            <a:r>
              <a:rPr lang="en-US" sz="2800" dirty="0"/>
              <a:t> </a:t>
            </a:r>
          </a:p>
          <a:p>
            <a:pPr marL="533400" indent="-533400">
              <a:lnSpc>
                <a:spcPct val="85000"/>
              </a:lnSpc>
              <a:spcBef>
                <a:spcPct val="20000"/>
              </a:spcBef>
            </a:pPr>
            <a:r>
              <a:rPr lang="en-US" sz="2800" dirty="0"/>
              <a:t>9.	</a:t>
            </a:r>
            <a:r>
              <a:rPr lang="en-US" sz="2800" dirty="0" err="1"/>
              <a:t>Kesejahteraan</a:t>
            </a:r>
            <a:r>
              <a:rPr lang="en-US" sz="2800" dirty="0"/>
              <a:t> </a:t>
            </a:r>
            <a:r>
              <a:rPr lang="en-US" sz="2800" dirty="0" err="1"/>
              <a:t>rakyat</a:t>
            </a:r>
            <a:endParaRPr lang="en-US" sz="2800" dirty="0"/>
          </a:p>
          <a:p>
            <a:pPr marL="533400" indent="-533400">
              <a:lnSpc>
                <a:spcPct val="85000"/>
              </a:lnSpc>
              <a:spcBef>
                <a:spcPct val="20000"/>
              </a:spcBef>
            </a:pPr>
            <a:r>
              <a:rPr lang="en-US" sz="2800" dirty="0"/>
              <a:t>10.	</a:t>
            </a:r>
            <a:r>
              <a:rPr lang="en-US" sz="2800" dirty="0" err="1"/>
              <a:t>Keadilan</a:t>
            </a:r>
            <a:r>
              <a:rPr lang="en-US" sz="2800" dirty="0"/>
              <a:t> </a:t>
            </a:r>
            <a:r>
              <a:rPr lang="en-US" sz="2800" dirty="0" err="1"/>
              <a:t>sosial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  <p:transition spd="slow" advClick="0" advTm="5000">
    <p:wipe/>
    <p:sndAc>
      <p:stSnd loop="1">
        <p:snd r:embed="rId3" name="laser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1200" smtClean="0"/>
              <a:t>           </a:t>
            </a:r>
          </a:p>
          <a:p>
            <a:pPr eaLnBrk="1" hangingPunct="1">
              <a:buFontTx/>
              <a:buNone/>
            </a:pPr>
            <a:r>
              <a:rPr lang="en-US" sz="1200" smtClean="0"/>
              <a:t>             </a:t>
            </a:r>
          </a:p>
          <a:p>
            <a:pPr eaLnBrk="1" hangingPunct="1">
              <a:buFontTx/>
              <a:buNone/>
            </a:pPr>
            <a:r>
              <a:rPr lang="en-US" sz="1200" smtClean="0"/>
              <a:t>   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85800" y="304800"/>
            <a:ext cx="8001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>
                <a:latin typeface="Arial" charset="0"/>
                <a:cs typeface="Arial" charset="0"/>
              </a:rPr>
              <a:t>PERKEMBANGAN DEMOKRASI</a:t>
            </a:r>
          </a:p>
          <a:p>
            <a:pPr algn="ctr"/>
            <a:r>
              <a:rPr lang="en-US" sz="3600">
                <a:latin typeface="Arial" charset="0"/>
                <a:cs typeface="Arial" charset="0"/>
              </a:rPr>
              <a:t>DI  INDONESIA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3276600" y="1905000"/>
            <a:ext cx="2590800" cy="914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Arial" charset="0"/>
                <a:cs typeface="Arial" charset="0"/>
              </a:rPr>
              <a:t>ORDE LAMA</a:t>
            </a:r>
          </a:p>
          <a:p>
            <a:pPr algn="ctr"/>
            <a:r>
              <a:rPr lang="en-US" sz="2800">
                <a:latin typeface="Arial" charset="0"/>
                <a:cs typeface="Arial" charset="0"/>
              </a:rPr>
              <a:t>( 1945 – 1966 )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048000" y="3657600"/>
            <a:ext cx="3124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>
                <a:latin typeface="Arial" charset="0"/>
                <a:cs typeface="Arial" charset="0"/>
              </a:rPr>
              <a:t>ORDE BARU</a:t>
            </a:r>
          </a:p>
          <a:p>
            <a:pPr algn="ctr"/>
            <a:r>
              <a:rPr lang="en-US" sz="2800" dirty="0">
                <a:latin typeface="Arial" charset="0"/>
                <a:cs typeface="Arial" charset="0"/>
              </a:rPr>
              <a:t>( 1966 – </a:t>
            </a:r>
            <a:r>
              <a:rPr lang="en-US" sz="2800" dirty="0" smtClean="0">
                <a:latin typeface="Arial" charset="0"/>
                <a:cs typeface="Arial" charset="0"/>
              </a:rPr>
              <a:t>1998 </a:t>
            </a:r>
            <a:r>
              <a:rPr lang="en-US" sz="2800" dirty="0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2743200" y="5715000"/>
            <a:ext cx="3886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>
                <a:latin typeface="Arial" charset="0"/>
                <a:cs typeface="Arial" charset="0"/>
              </a:rPr>
              <a:t>ORDE REFORMASI</a:t>
            </a:r>
          </a:p>
          <a:p>
            <a:pPr algn="ctr"/>
            <a:r>
              <a:rPr lang="en-US" sz="2800" dirty="0">
                <a:latin typeface="Arial" charset="0"/>
                <a:cs typeface="Arial" charset="0"/>
              </a:rPr>
              <a:t>( </a:t>
            </a:r>
            <a:r>
              <a:rPr lang="en-US" sz="2800" dirty="0" smtClean="0">
                <a:latin typeface="Arial" charset="0"/>
                <a:cs typeface="Arial" charset="0"/>
              </a:rPr>
              <a:t>1998 </a:t>
            </a:r>
            <a:r>
              <a:rPr lang="en-US" sz="2800" dirty="0">
                <a:latin typeface="Arial" charset="0"/>
                <a:cs typeface="Arial" charset="0"/>
              </a:rPr>
              <a:t>– </a:t>
            </a:r>
            <a:r>
              <a:rPr lang="en-US" sz="2800" dirty="0" err="1">
                <a:latin typeface="Arial" charset="0"/>
                <a:cs typeface="Arial" charset="0"/>
              </a:rPr>
              <a:t>sekarang</a:t>
            </a:r>
            <a:r>
              <a:rPr lang="en-US" sz="2800" dirty="0">
                <a:latin typeface="Arial" charset="0"/>
                <a:cs typeface="Arial" charset="0"/>
              </a:rPr>
              <a:t> )</a:t>
            </a:r>
          </a:p>
        </p:txBody>
      </p:sp>
      <p:sp>
        <p:nvSpPr>
          <p:cNvPr id="21512" name="AutoShape 8"/>
          <p:cNvSpPr>
            <a:spLocks noChangeArrowheads="1"/>
          </p:cNvSpPr>
          <p:nvPr/>
        </p:nvSpPr>
        <p:spPr bwMode="auto">
          <a:xfrm>
            <a:off x="4191000" y="2895600"/>
            <a:ext cx="533400" cy="685800"/>
          </a:xfrm>
          <a:prstGeom prst="downArrow">
            <a:avLst>
              <a:gd name="adj1" fmla="val 50000"/>
              <a:gd name="adj2" fmla="val 32143"/>
            </a:avLst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1513" name="AutoShape 9"/>
          <p:cNvSpPr>
            <a:spLocks noChangeArrowheads="1"/>
          </p:cNvSpPr>
          <p:nvPr/>
        </p:nvSpPr>
        <p:spPr bwMode="auto">
          <a:xfrm>
            <a:off x="4191000" y="4724400"/>
            <a:ext cx="533400" cy="838200"/>
          </a:xfrm>
          <a:prstGeom prst="downArrow">
            <a:avLst>
              <a:gd name="adj1" fmla="val 50000"/>
              <a:gd name="adj2" fmla="val 39286"/>
            </a:avLst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spd="slow" advClick="0" advTm="7000">
    <p:wheel/>
    <p:sndAc>
      <p:stSnd loop="1">
        <p:snd r:embed="rId3" name="coin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+mn-lt"/>
                <a:ea typeface="Tahoma" pitchFamily="34" charset="0"/>
                <a:cs typeface="Tahoma" pitchFamily="34" charset="0"/>
              </a:rPr>
              <a:t>PERKEMBANGAN DEMOKRASI INDONESIA</a:t>
            </a:r>
            <a:endParaRPr lang="en-US" sz="3200" b="1" dirty="0">
              <a:solidFill>
                <a:srgbClr val="FF0000"/>
              </a:solidFill>
              <a:latin typeface="+mn-lt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334000"/>
          </a:xfrm>
          <a:solidFill>
            <a:srgbClr val="92D050"/>
          </a:solidFill>
        </p:spPr>
        <p:txBody>
          <a:bodyPr>
            <a:normAutofit lnSpcReduction="10000"/>
          </a:bodyPr>
          <a:lstStyle/>
          <a:p>
            <a:pPr algn="just" eaLnBrk="1" hangingPunct="1">
              <a:defRPr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Perkembangan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demokrasi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indonesia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dibagi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empat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periode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marL="974725" indent="-630238" algn="just" eaLnBrk="1" hangingPunct="1">
              <a:buFont typeface="+mj-lt"/>
              <a:buAutoNum type="romanUcPeriod"/>
              <a:defRPr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Periode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1945-1959,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masa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demokrasi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parlementer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menonjolkan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peranan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parlemen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serta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partai-partai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74725" indent="-630238" algn="just" eaLnBrk="1" hangingPunct="1">
              <a:buFont typeface="+mj-lt"/>
              <a:buAutoNum type="romanUcPeriod"/>
              <a:defRPr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Periode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1959-1965,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masa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demokrasi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terpimpin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banyak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aspek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telah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menyimpang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demokrasi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konstitusional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lebih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menampilkan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dominasi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presiden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terbatasnya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partai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politik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serta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ABRI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sebagai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unsur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sosial-politik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semakin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meluas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74725" indent="-630238" algn="just" eaLnBrk="1" hangingPunct="1">
              <a:buFont typeface="+mj-lt"/>
              <a:buAutoNum type="romanUcPeriod"/>
              <a:defRPr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Periode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1966-1998,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masa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demokrasi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pancasila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era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Orde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Baru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merupakan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demokrasi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konstitusional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menunjukkan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presidensil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"/>
            <a:ext cx="8686800" cy="64008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Periode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1999-sekarang,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masa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demokrasi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Pancasila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demokrasi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Konstitusional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era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Reformasi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dengan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berakar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pada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kekuatan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multi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partai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berusaha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mengembalikan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perimbangan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kekuatan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antar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lembaga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negara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antara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eksekutif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legislatif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dan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yudisial</a:t>
            </a:r>
            <a:endParaRPr lang="en-US" sz="2400" dirty="0" smtClean="0">
              <a:latin typeface="Tahoma" pitchFamily="34" charset="0"/>
              <a:cs typeface="Tahoma" pitchFamily="34" charset="0"/>
            </a:endParaRPr>
          </a:p>
          <a:p>
            <a:pPr algn="just" eaLnBrk="1" hangingPunct="1"/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Dalam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UUD NRI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Tahun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1945,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tidak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penyebutan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kata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“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Demokrasi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”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secara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eksplisit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(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tersurat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),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akan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tetapi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nilai-nilai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demokratis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termuat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dalam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Batang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Tubuh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(Pasal2) UUD NRI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Tahun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1945</a:t>
            </a:r>
          </a:p>
          <a:p>
            <a:pPr algn="just" eaLnBrk="1" hangingPunct="1"/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Nilai-nilai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demokrasi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misalnya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dapat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dilihat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dalam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ketentuan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Pasal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1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ayat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(2) UUD 1945 yang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menyatakan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bahwa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i="1" dirty="0" err="1" smtClean="0">
                <a:latin typeface="Tahoma" pitchFamily="34" charset="0"/>
                <a:cs typeface="Tahoma" pitchFamily="34" charset="0"/>
              </a:rPr>
              <a:t>kedaulatan</a:t>
            </a:r>
            <a:r>
              <a:rPr lang="en-US" sz="2400" i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i="1" dirty="0" err="1" smtClean="0">
                <a:latin typeface="Tahoma" pitchFamily="34" charset="0"/>
                <a:cs typeface="Tahoma" pitchFamily="34" charset="0"/>
              </a:rPr>
              <a:t>berada</a:t>
            </a:r>
            <a:r>
              <a:rPr lang="en-US" sz="2400" i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i="1" dirty="0" err="1" smtClean="0">
                <a:latin typeface="Tahoma" pitchFamily="34" charset="0"/>
                <a:cs typeface="Tahoma" pitchFamily="34" charset="0"/>
              </a:rPr>
              <a:t>di</a:t>
            </a:r>
            <a:r>
              <a:rPr lang="en-US" sz="2400" i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i="1" dirty="0" err="1" smtClean="0">
                <a:latin typeface="Tahoma" pitchFamily="34" charset="0"/>
                <a:cs typeface="Tahoma" pitchFamily="34" charset="0"/>
              </a:rPr>
              <a:t>tangan</a:t>
            </a:r>
            <a:r>
              <a:rPr lang="en-US" sz="2400" i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i="1" dirty="0" err="1" smtClean="0">
                <a:latin typeface="Tahoma" pitchFamily="34" charset="0"/>
                <a:cs typeface="Tahoma" pitchFamily="34" charset="0"/>
              </a:rPr>
              <a:t>rakyat</a:t>
            </a:r>
            <a:r>
              <a:rPr lang="en-US" sz="2400" i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i="1" dirty="0" err="1" smtClean="0">
                <a:latin typeface="Tahoma" pitchFamily="34" charset="0"/>
                <a:cs typeface="Tahoma" pitchFamily="34" charset="0"/>
              </a:rPr>
              <a:t>dan</a:t>
            </a:r>
            <a:r>
              <a:rPr lang="en-US" sz="2400" i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i="1" dirty="0" err="1" smtClean="0">
                <a:latin typeface="Tahoma" pitchFamily="34" charset="0"/>
                <a:cs typeface="Tahoma" pitchFamily="34" charset="0"/>
              </a:rPr>
              <a:t>dilaksanakan</a:t>
            </a:r>
            <a:r>
              <a:rPr lang="en-US" sz="2400" i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i="1" dirty="0" err="1" smtClean="0">
                <a:latin typeface="Tahoma" pitchFamily="34" charset="0"/>
                <a:cs typeface="Tahoma" pitchFamily="34" charset="0"/>
              </a:rPr>
              <a:t>berdasarkan</a:t>
            </a:r>
            <a:r>
              <a:rPr lang="en-US" sz="2400" i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i="1" dirty="0" err="1" smtClean="0">
                <a:latin typeface="Tahoma" pitchFamily="34" charset="0"/>
                <a:cs typeface="Tahoma" pitchFamily="34" charset="0"/>
              </a:rPr>
              <a:t>undang-undang</a:t>
            </a:r>
            <a:r>
              <a:rPr lang="en-US" sz="2400" i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i="1" dirty="0" err="1" smtClean="0">
                <a:latin typeface="Tahoma" pitchFamily="34" charset="0"/>
                <a:cs typeface="Tahoma" pitchFamily="34" charset="0"/>
              </a:rPr>
              <a:t>dasar</a:t>
            </a:r>
            <a:endParaRPr lang="en-US" sz="2400" i="1" dirty="0" smtClean="0">
              <a:latin typeface="Tahoma" pitchFamily="34" charset="0"/>
              <a:cs typeface="Tahoma" pitchFamily="34" charset="0"/>
            </a:endParaRPr>
          </a:p>
          <a:p>
            <a:pPr algn="just" eaLnBrk="1" hangingPunct="1"/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Selain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itu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nilai-nilai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demokrasi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juga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dapat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dilihat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dari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ketentuan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pemilihan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umum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dalam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pasal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22E UUD 1945 yang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berasaskan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“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Luber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Jurdil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”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serta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pemilihan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kepala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daerah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secara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demokratis</a:t>
            </a:r>
            <a:endParaRPr lang="en-US" sz="2400" dirty="0" smtClean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8229600" cy="5334000"/>
          </a:xfrm>
          <a:solidFill>
            <a:schemeClr val="bg1"/>
          </a:solidFill>
        </p:spPr>
        <p:txBody>
          <a:bodyPr/>
          <a:lstStyle/>
          <a:p>
            <a:pPr algn="just" eaLnBrk="1" hangingPunct="1">
              <a:defRPr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Secara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umum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didalam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pemerintahan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demokratis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senantiasa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mengandung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unsur-unsur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paling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penting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mendasar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yaitu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marL="793750" indent="-449263" algn="just" eaLnBrk="1" hangingPunct="1">
              <a:buFont typeface="+mj-lt"/>
              <a:buAutoNum type="arabicParenR"/>
              <a:defRPr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Keterlibatan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warga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negara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pembuatan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keputusan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politik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93750" indent="-449263" algn="just" eaLnBrk="1" hangingPunct="1">
              <a:buFont typeface="+mj-lt"/>
              <a:buAutoNum type="arabicParenR"/>
              <a:defRPr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Tingkat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persamaan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tertentu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diantara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warganegara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93750" indent="-449263" algn="just" eaLnBrk="1" hangingPunct="1">
              <a:buFont typeface="+mj-lt"/>
              <a:buAutoNum type="arabicParenR"/>
              <a:defRPr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Tingkat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kebebasan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kemerdekaan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tertentu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diakui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dipakai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oleh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warga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negara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93750" indent="-449263" algn="just" eaLnBrk="1" hangingPunct="1">
              <a:buFont typeface="+mj-lt"/>
              <a:buAutoNum type="arabicParenR"/>
              <a:defRPr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Suatu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perwakilan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93750" indent="-449263" algn="just" eaLnBrk="1" hangingPunct="1">
              <a:buFont typeface="+mj-lt"/>
              <a:buAutoNum type="arabicParenR"/>
              <a:defRPr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Suatu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pemelihan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kekuasaan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mayoritas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5" descr="bender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90600"/>
            <a:ext cx="7620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DEMOKRASI INDONESIA</a:t>
            </a:r>
            <a:br>
              <a:rPr lang="en-US" sz="4000" smtClean="0"/>
            </a:br>
            <a:r>
              <a:rPr lang="en-US" sz="4000" smtClean="0"/>
              <a:t>ORDE  LAMA</a:t>
            </a:r>
          </a:p>
        </p:txBody>
      </p:sp>
      <p:pic>
        <p:nvPicPr>
          <p:cNvPr id="22532" name="Picture 4" descr="PRESIDEN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2590800"/>
            <a:ext cx="236696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/>
          </p:nvPr>
        </p:nvSpPr>
        <p:spPr>
          <a:xfrm>
            <a:off x="1066800" y="304800"/>
            <a:ext cx="7543800" cy="62484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3600" b="1" dirty="0">
                <a:solidFill>
                  <a:srgbClr val="FF0000"/>
                </a:solidFill>
              </a:rPr>
              <a:t>KONSEP DAN NILAI DEMOKRASI</a:t>
            </a:r>
          </a:p>
          <a:p>
            <a:pPr>
              <a:buFont typeface="Wingdings" pitchFamily="2" charset="2"/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800" dirty="0" err="1"/>
              <a:t>Asal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Latin :             </a:t>
            </a:r>
            <a:r>
              <a:rPr lang="en-US" sz="2800" dirty="0" smtClean="0"/>
              <a:t>                DEMOS</a:t>
            </a:r>
            <a:endParaRPr lang="en-US" sz="2800" dirty="0"/>
          </a:p>
          <a:p>
            <a:pPr>
              <a:buFont typeface="Wingdings" pitchFamily="2" charset="2"/>
              <a:buNone/>
            </a:pPr>
            <a:r>
              <a:rPr lang="en-US" sz="2800" dirty="0"/>
              <a:t>					  CRATEIN/CRATOS</a:t>
            </a:r>
            <a:r>
              <a:rPr lang="en-US" dirty="0"/>
              <a:t> 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sz="2800" dirty="0"/>
              <a:t>        </a:t>
            </a:r>
            <a:r>
              <a:rPr lang="en-US" sz="2800" dirty="0" err="1"/>
              <a:t>Bahasa</a:t>
            </a:r>
            <a:r>
              <a:rPr lang="en-US" sz="2800" dirty="0"/>
              <a:t> </a:t>
            </a:r>
            <a:r>
              <a:rPr lang="en-US" sz="2800" dirty="0" err="1"/>
              <a:t>Inggris</a:t>
            </a:r>
            <a:r>
              <a:rPr lang="en-US" sz="2800" dirty="0"/>
              <a:t>      </a:t>
            </a:r>
            <a:r>
              <a:rPr lang="en-US" sz="2800" dirty="0" smtClean="0"/>
              <a:t>               </a:t>
            </a:r>
            <a:r>
              <a:rPr lang="en-US" sz="2800" dirty="0"/>
              <a:t>DEMOCRACY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sz="2000" dirty="0"/>
              <a:t>  </a:t>
            </a:r>
            <a:r>
              <a:rPr lang="en-US" sz="2400" dirty="0">
                <a:solidFill>
                  <a:srgbClr val="FF0000"/>
                </a:solidFill>
              </a:rPr>
              <a:t>  </a:t>
            </a:r>
            <a:endParaRPr lang="en-US" dirty="0"/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5638800" y="2438400"/>
            <a:ext cx="14478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4114800" y="3200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F:\mama\teks-proklamas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Oval 2"/>
          <p:cNvSpPr>
            <a:spLocks noChangeArrowheads="1"/>
          </p:cNvSpPr>
          <p:nvPr/>
        </p:nvSpPr>
        <p:spPr bwMode="auto">
          <a:xfrm>
            <a:off x="2362200" y="304800"/>
            <a:ext cx="4572000" cy="1447800"/>
          </a:xfrm>
          <a:prstGeom prst="ellipse">
            <a:avLst/>
          </a:prstGeom>
          <a:noFill/>
          <a:ln w="76200">
            <a:solidFill>
              <a:srgbClr val="FF99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ORDE LAMA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04800" y="2667000"/>
            <a:ext cx="3657600" cy="1447800"/>
          </a:xfrm>
          <a:prstGeom prst="rect">
            <a:avLst/>
          </a:prstGeom>
          <a:solidFill>
            <a:srgbClr val="CCFFCC"/>
          </a:solidFill>
          <a:ln w="762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cs typeface="Arial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410200" y="2743200"/>
            <a:ext cx="3276600" cy="1447800"/>
          </a:xfrm>
          <a:prstGeom prst="rect">
            <a:avLst/>
          </a:prstGeom>
          <a:solidFill>
            <a:srgbClr val="FFCC99"/>
          </a:solidFill>
          <a:ln w="762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>
              <a:cs typeface="Arial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2819400" y="4953000"/>
            <a:ext cx="3581400" cy="1524000"/>
          </a:xfrm>
          <a:prstGeom prst="rect">
            <a:avLst/>
          </a:prstGeom>
          <a:solidFill>
            <a:srgbClr val="FFFF99"/>
          </a:solidFill>
          <a:ln w="762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>
              <a:cs typeface="Arial" charset="0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 flipH="1">
            <a:off x="1600200" y="1752600"/>
            <a:ext cx="1905000" cy="83820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4572000" y="1828800"/>
            <a:ext cx="46038" cy="304800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5791200" y="1828800"/>
            <a:ext cx="1524000" cy="83820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457200" y="2743200"/>
            <a:ext cx="342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cs typeface="Arial" charset="0"/>
              </a:rPr>
              <a:t>DEMOKRASI  PANCASILA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914400" y="3124200"/>
            <a:ext cx="2149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cs typeface="Arial" charset="0"/>
              </a:rPr>
              <a:t>17  -  8  -  1945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914400" y="3505200"/>
            <a:ext cx="210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cs typeface="Arial" charset="0"/>
              </a:rPr>
              <a:t>17 -  8   -   1950</a:t>
            </a:r>
          </a:p>
        </p:txBody>
      </p:sp>
      <p:sp>
        <p:nvSpPr>
          <p:cNvPr id="25612" name="Text Box 14"/>
          <p:cNvSpPr txBox="1">
            <a:spLocks noChangeArrowheads="1"/>
          </p:cNvSpPr>
          <p:nvPr/>
        </p:nvSpPr>
        <p:spPr bwMode="auto">
          <a:xfrm>
            <a:off x="3048000" y="5105400"/>
            <a:ext cx="3079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cs typeface="Arial" charset="0"/>
              </a:rPr>
              <a:t>DEMOKRASI LIBER</a:t>
            </a:r>
            <a:r>
              <a:rPr lang="en-US">
                <a:cs typeface="Arial" charset="0"/>
              </a:rPr>
              <a:t>AL</a:t>
            </a:r>
          </a:p>
        </p:txBody>
      </p:sp>
      <p:sp>
        <p:nvSpPr>
          <p:cNvPr id="25613" name="Text Box 15"/>
          <p:cNvSpPr txBox="1">
            <a:spLocks noChangeArrowheads="1"/>
          </p:cNvSpPr>
          <p:nvPr/>
        </p:nvSpPr>
        <p:spPr bwMode="auto">
          <a:xfrm>
            <a:off x="3581400" y="5486400"/>
            <a:ext cx="1841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cs typeface="Arial" charset="0"/>
              </a:rPr>
              <a:t>17  -  8  -  1950</a:t>
            </a:r>
          </a:p>
        </p:txBody>
      </p:sp>
      <p:sp>
        <p:nvSpPr>
          <p:cNvPr id="25614" name="Text Box 16"/>
          <p:cNvSpPr txBox="1">
            <a:spLocks noChangeArrowheads="1"/>
          </p:cNvSpPr>
          <p:nvPr/>
        </p:nvSpPr>
        <p:spPr bwMode="auto">
          <a:xfrm>
            <a:off x="3581400" y="59436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>
              <a:cs typeface="Arial" charset="0"/>
            </a:endParaRPr>
          </a:p>
        </p:txBody>
      </p:sp>
      <p:sp>
        <p:nvSpPr>
          <p:cNvPr id="25615" name="Text Box 18"/>
          <p:cNvSpPr txBox="1">
            <a:spLocks noChangeArrowheads="1"/>
          </p:cNvSpPr>
          <p:nvPr/>
        </p:nvSpPr>
        <p:spPr bwMode="auto">
          <a:xfrm>
            <a:off x="3641725" y="5827713"/>
            <a:ext cx="16684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cs typeface="Arial" charset="0"/>
              </a:rPr>
              <a:t>5 -  7  -  1959</a:t>
            </a:r>
          </a:p>
        </p:txBody>
      </p:sp>
      <p:sp>
        <p:nvSpPr>
          <p:cNvPr id="25616" name="Text Box 20"/>
          <p:cNvSpPr txBox="1">
            <a:spLocks noChangeArrowheads="1"/>
          </p:cNvSpPr>
          <p:nvPr/>
        </p:nvSpPr>
        <p:spPr bwMode="auto">
          <a:xfrm>
            <a:off x="5486400" y="2895600"/>
            <a:ext cx="3335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cs typeface="Arial" charset="0"/>
              </a:rPr>
              <a:t>DEMOKRASI TERPIMPIN</a:t>
            </a:r>
          </a:p>
        </p:txBody>
      </p:sp>
      <p:sp>
        <p:nvSpPr>
          <p:cNvPr id="25617" name="Text Box 21"/>
          <p:cNvSpPr txBox="1">
            <a:spLocks noChangeArrowheads="1"/>
          </p:cNvSpPr>
          <p:nvPr/>
        </p:nvSpPr>
        <p:spPr bwMode="auto">
          <a:xfrm>
            <a:off x="6172200" y="3276600"/>
            <a:ext cx="1806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cs typeface="Arial" charset="0"/>
              </a:rPr>
              <a:t>5  -  7  -   1959</a:t>
            </a:r>
          </a:p>
        </p:txBody>
      </p:sp>
      <p:sp>
        <p:nvSpPr>
          <p:cNvPr id="25618" name="Text Box 22"/>
          <p:cNvSpPr txBox="1">
            <a:spLocks noChangeArrowheads="1"/>
          </p:cNvSpPr>
          <p:nvPr/>
        </p:nvSpPr>
        <p:spPr bwMode="auto">
          <a:xfrm>
            <a:off x="6156325" y="3617913"/>
            <a:ext cx="18748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cs typeface="Arial" charset="0"/>
              </a:rPr>
              <a:t>11  -  3  -   1966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 descr="bender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DEMOKRASI INDONESIA</a:t>
            </a:r>
            <a:br>
              <a:rPr lang="en-US" sz="4000" smtClean="0"/>
            </a:br>
            <a:r>
              <a:rPr lang="en-US" sz="4000" smtClean="0"/>
              <a:t>ORDE BARU</a:t>
            </a:r>
          </a:p>
        </p:txBody>
      </p:sp>
      <p:pic>
        <p:nvPicPr>
          <p:cNvPr id="24580" name="Picture 4" descr="suhart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57613" y="2322513"/>
            <a:ext cx="1627187" cy="221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Oval 2"/>
          <p:cNvSpPr>
            <a:spLocks noChangeArrowheads="1"/>
          </p:cNvSpPr>
          <p:nvPr/>
        </p:nvSpPr>
        <p:spPr bwMode="auto">
          <a:xfrm>
            <a:off x="2667000" y="838200"/>
            <a:ext cx="3733800" cy="1295400"/>
          </a:xfrm>
          <a:prstGeom prst="ellipse">
            <a:avLst/>
          </a:prstGeom>
          <a:noFill/>
          <a:ln w="76200">
            <a:solidFill>
              <a:srgbClr val="FF99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ORDE BARU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685800" y="2667000"/>
            <a:ext cx="7262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cs typeface="Arial" charset="0"/>
              </a:rPr>
              <a:t>* PEMILU: 1971, 1977, 1982, 1987, 1999</a:t>
            </a: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685800" y="3505200"/>
            <a:ext cx="6765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cs typeface="Arial" charset="0"/>
              </a:rPr>
              <a:t>* PENYEDERHANAAN  PARTAI (1973)</a:t>
            </a:r>
          </a:p>
        </p:txBody>
      </p:sp>
      <p:sp>
        <p:nvSpPr>
          <p:cNvPr id="26629" name="Text Box 7"/>
          <p:cNvSpPr txBox="1">
            <a:spLocks noChangeArrowheads="1"/>
          </p:cNvSpPr>
          <p:nvPr/>
        </p:nvSpPr>
        <p:spPr bwMode="auto">
          <a:xfrm>
            <a:off x="685800" y="4267200"/>
            <a:ext cx="6991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cs typeface="Arial" charset="0"/>
              </a:rPr>
              <a:t>* PEMBENTUKAN PARTAI BARU (1999)</a:t>
            </a:r>
          </a:p>
        </p:txBody>
      </p:sp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685800" y="4953000"/>
            <a:ext cx="3657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cs typeface="Arial" charset="0"/>
              </a:rPr>
              <a:t>* KEBEBASAN PERS</a:t>
            </a:r>
          </a:p>
        </p:txBody>
      </p:sp>
    </p:spTree>
  </p:cSld>
  <p:clrMapOvr>
    <a:masterClrMapping/>
  </p:clrMapOvr>
  <p:transition advClick="0" advTm="7000">
    <p:blinds/>
    <p:sndAc>
      <p:stSnd loop="1">
        <p:snd r:embed="rId3" name="breeze.wav"/>
      </p:stSnd>
    </p:sndAc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alibri" pitchFamily="34" charset="0"/>
              </a:rPr>
              <a:t>ORDE REFORMASI </a:t>
            </a:r>
            <a:endParaRPr lang="en-US" sz="36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99" y="1143000"/>
            <a:ext cx="330113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609600"/>
            <a:ext cx="4114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733800"/>
            <a:ext cx="315365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19599" y="3657600"/>
            <a:ext cx="3792511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hee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F:\mama\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50582" y="0"/>
            <a:ext cx="459341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3505200"/>
            <a:ext cx="15430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hee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rgbClr val="FF0000"/>
                </a:solidFill>
              </a:rPr>
              <a:t>ARTI DAN PERKEMBANGAN DEMOKRASI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006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Secara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etimologis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Istilah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demokrasi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berasal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bahasa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Yunani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“</a:t>
            </a:r>
            <a:r>
              <a:rPr lang="en-US" sz="2400" b="1" i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demos</a:t>
            </a:r>
            <a:r>
              <a:rPr lang="en-US" sz="2400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”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yang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berarti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rakyat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“</a:t>
            </a:r>
            <a:r>
              <a:rPr lang="en-US" sz="2400" b="1" i="1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kratos</a:t>
            </a:r>
            <a:r>
              <a:rPr lang="en-US" sz="2400" b="1" i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</a:t>
            </a:r>
            <a:r>
              <a:rPr lang="en-US" sz="2400" b="1" i="1" dirty="0" err="1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kratein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” yang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berarti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kekuasaan</a:t>
            </a:r>
            <a:endParaRPr lang="en-US" sz="24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Konsep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dasar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demokrasi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berarti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“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rakyat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berkuasa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” (</a:t>
            </a:r>
            <a:r>
              <a:rPr lang="en-US" sz="2400" i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government by the people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Demokrasi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juga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identik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teori</a:t>
            </a:r>
            <a:r>
              <a:rPr lang="en-US" sz="2400" i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kedaulatan</a:t>
            </a:r>
            <a:r>
              <a:rPr lang="en-US" sz="2400" i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rakyat</a:t>
            </a:r>
            <a:r>
              <a:rPr lang="en-US" sz="2400" i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u="sng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Definisi</a:t>
            </a:r>
            <a:r>
              <a:rPr lang="en-US" sz="24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u="sng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demokrasi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adalah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negara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pemerintahannya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kedaulatannya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berada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tangan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rakyat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kekuasaan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i-FI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tertinggi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berada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keputusan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rakyat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rakyat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berkuasa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pemerintahan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rakyat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kekuasaan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oleh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rakyat</a:t>
            </a:r>
            <a:endParaRPr lang="en-US" sz="2400" i="1" dirty="0" smtClean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/>
          </p:nvPr>
        </p:nvSpPr>
        <p:spPr>
          <a:xfrm>
            <a:off x="838200" y="304800"/>
            <a:ext cx="8153400" cy="5791200"/>
          </a:xfrm>
        </p:spPr>
        <p:txBody>
          <a:bodyPr/>
          <a:lstStyle/>
          <a:p>
            <a:r>
              <a:rPr lang="en-US" sz="2800" dirty="0"/>
              <a:t>The advanced learner’s dictionary of current </a:t>
            </a:r>
            <a:r>
              <a:rPr lang="en-US" sz="2800" dirty="0" err="1"/>
              <a:t>engglish</a:t>
            </a:r>
            <a:r>
              <a:rPr lang="en-US" sz="2800" dirty="0"/>
              <a:t> (</a:t>
            </a:r>
            <a:r>
              <a:rPr lang="en-US" sz="2800" dirty="0" err="1"/>
              <a:t>Homby</a:t>
            </a:r>
            <a:r>
              <a:rPr lang="en-US" sz="2800" dirty="0"/>
              <a:t> et al) </a:t>
            </a:r>
            <a:r>
              <a:rPr lang="en-US" sz="2800" b="1" dirty="0"/>
              <a:t>DEMOCRACY </a:t>
            </a:r>
            <a:r>
              <a:rPr lang="en-US" sz="2800" dirty="0"/>
              <a:t>:</a:t>
            </a:r>
          </a:p>
          <a:p>
            <a:pPr>
              <a:buFont typeface="Wingdings" pitchFamily="2" charset="2"/>
              <a:buNone/>
            </a:pPr>
            <a:endParaRPr lang="en-US" sz="2800" dirty="0"/>
          </a:p>
          <a:p>
            <a:pPr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400" b="1" dirty="0"/>
              <a:t>“</a:t>
            </a:r>
            <a:r>
              <a:rPr lang="en-US" sz="2400" b="1" dirty="0" err="1"/>
              <a:t>Demokrasi</a:t>
            </a:r>
            <a:r>
              <a:rPr lang="en-US" sz="2400" b="1" dirty="0"/>
              <a:t> </a:t>
            </a:r>
            <a:r>
              <a:rPr lang="en-US" sz="2400" b="1" dirty="0" err="1"/>
              <a:t>merujuk</a:t>
            </a:r>
            <a:r>
              <a:rPr lang="en-US" sz="2400" b="1" dirty="0"/>
              <a:t> </a:t>
            </a:r>
            <a:r>
              <a:rPr lang="en-US" sz="2400" b="1" dirty="0" err="1"/>
              <a:t>kepada</a:t>
            </a:r>
            <a:r>
              <a:rPr lang="en-US" sz="2400" b="1" dirty="0"/>
              <a:t> </a:t>
            </a:r>
            <a:r>
              <a:rPr lang="en-US" sz="2400" b="1" dirty="0" err="1"/>
              <a:t>konsep</a:t>
            </a:r>
            <a:r>
              <a:rPr lang="en-US" sz="2400" b="1" dirty="0"/>
              <a:t> </a:t>
            </a:r>
            <a:r>
              <a:rPr lang="en-US" sz="2400" b="1" dirty="0" err="1"/>
              <a:t>kehidupan</a:t>
            </a:r>
            <a:r>
              <a:rPr lang="en-US" sz="2400" b="1" dirty="0"/>
              <a:t>  </a:t>
            </a:r>
            <a:r>
              <a:rPr lang="en-US" sz="2400" b="1" dirty="0" err="1"/>
              <a:t>negara</a:t>
            </a:r>
            <a:r>
              <a:rPr lang="en-US" sz="2400" b="1" dirty="0"/>
              <a:t> </a:t>
            </a:r>
            <a:r>
              <a:rPr lang="en-US" sz="2400" b="1" dirty="0" err="1"/>
              <a:t>atau</a:t>
            </a:r>
            <a:r>
              <a:rPr lang="en-US" sz="2400" b="1" dirty="0"/>
              <a:t> </a:t>
            </a:r>
            <a:r>
              <a:rPr lang="en-US" sz="2400" b="1" dirty="0" err="1"/>
              <a:t>masyarakat</a:t>
            </a:r>
            <a:r>
              <a:rPr lang="en-US" sz="2400" b="1" dirty="0"/>
              <a:t> di </a:t>
            </a:r>
            <a:r>
              <a:rPr lang="en-US" sz="2400" b="1" dirty="0" err="1"/>
              <a:t>mana</a:t>
            </a:r>
            <a:r>
              <a:rPr lang="en-US" sz="2400" b="1" dirty="0"/>
              <a:t> </a:t>
            </a:r>
            <a:r>
              <a:rPr lang="en-US" sz="2400" b="1" dirty="0" err="1"/>
              <a:t>warganegara</a:t>
            </a:r>
            <a:r>
              <a:rPr lang="en-US" sz="2400" b="1" dirty="0"/>
              <a:t> </a:t>
            </a:r>
            <a:r>
              <a:rPr lang="en-US" sz="2400" b="1" dirty="0" err="1"/>
              <a:t>dewasa</a:t>
            </a:r>
            <a:r>
              <a:rPr lang="en-US" sz="2400" b="1" dirty="0"/>
              <a:t> </a:t>
            </a:r>
            <a:r>
              <a:rPr lang="en-US" sz="2400" b="1" dirty="0" err="1"/>
              <a:t>turut</a:t>
            </a:r>
            <a:r>
              <a:rPr lang="en-US" sz="2400" b="1" dirty="0"/>
              <a:t> </a:t>
            </a:r>
            <a:r>
              <a:rPr lang="en-US" sz="2400" b="1" dirty="0" err="1"/>
              <a:t>berpartisipasi</a:t>
            </a:r>
            <a:r>
              <a:rPr lang="en-US" sz="2400" b="1" dirty="0"/>
              <a:t> </a:t>
            </a:r>
            <a:r>
              <a:rPr lang="en-US" sz="2400" b="1" dirty="0" err="1"/>
              <a:t>dalam</a:t>
            </a:r>
            <a:r>
              <a:rPr lang="en-US" sz="2400" b="1" dirty="0"/>
              <a:t> </a:t>
            </a:r>
            <a:r>
              <a:rPr lang="en-US" sz="2400" b="1" dirty="0" err="1"/>
              <a:t>pemerintahan</a:t>
            </a:r>
            <a:r>
              <a:rPr lang="en-US" sz="2400" b="1" dirty="0"/>
              <a:t> </a:t>
            </a:r>
            <a:r>
              <a:rPr lang="en-US" sz="2400" b="1" dirty="0" err="1"/>
              <a:t>melalui</a:t>
            </a:r>
            <a:r>
              <a:rPr lang="en-US" sz="2400" b="1" dirty="0"/>
              <a:t> </a:t>
            </a:r>
            <a:r>
              <a:rPr lang="en-US" sz="2400" b="1" dirty="0" err="1"/>
              <a:t>wakilnya</a:t>
            </a:r>
            <a:r>
              <a:rPr lang="en-US" sz="2400" b="1" dirty="0"/>
              <a:t> yang </a:t>
            </a:r>
            <a:r>
              <a:rPr lang="en-US" sz="2400" b="1" dirty="0" err="1"/>
              <a:t>dipilih</a:t>
            </a:r>
            <a:r>
              <a:rPr lang="en-US" sz="2400" b="1" dirty="0"/>
              <a:t>, </a:t>
            </a:r>
            <a:r>
              <a:rPr lang="en-US" sz="2400" b="1" dirty="0" err="1"/>
              <a:t>pemerintahanya</a:t>
            </a:r>
            <a:r>
              <a:rPr lang="en-US" sz="2400" b="1" dirty="0"/>
              <a:t> </a:t>
            </a:r>
            <a:r>
              <a:rPr lang="en-US" sz="2400" b="1" dirty="0" err="1"/>
              <a:t>mendorong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menjamin</a:t>
            </a:r>
            <a:r>
              <a:rPr lang="en-US" sz="2400" b="1" dirty="0"/>
              <a:t> </a:t>
            </a:r>
            <a:r>
              <a:rPr lang="en-US" sz="2400" b="1" dirty="0" err="1"/>
              <a:t>kemerdekaan</a:t>
            </a:r>
            <a:r>
              <a:rPr lang="en-US" sz="2400" b="1" dirty="0"/>
              <a:t> </a:t>
            </a:r>
            <a:r>
              <a:rPr lang="en-US" sz="2400" b="1" dirty="0" err="1"/>
              <a:t>berbicara</a:t>
            </a:r>
            <a:r>
              <a:rPr lang="en-US" sz="2400" b="1" dirty="0"/>
              <a:t>, </a:t>
            </a:r>
            <a:r>
              <a:rPr lang="en-US" sz="2400" b="1" dirty="0" err="1"/>
              <a:t>beragama</a:t>
            </a:r>
            <a:r>
              <a:rPr lang="en-US" sz="2400" b="1" dirty="0"/>
              <a:t>, </a:t>
            </a:r>
            <a:r>
              <a:rPr lang="en-US" sz="2400" b="1" dirty="0" err="1"/>
              <a:t>berpendapat</a:t>
            </a:r>
            <a:r>
              <a:rPr lang="en-US" sz="2400" b="1" dirty="0"/>
              <a:t>, </a:t>
            </a:r>
            <a:r>
              <a:rPr lang="en-US" sz="2400" b="1" dirty="0" err="1"/>
              <a:t>berserikat</a:t>
            </a:r>
            <a:r>
              <a:rPr lang="en-US" sz="2400" b="1" dirty="0"/>
              <a:t>, </a:t>
            </a:r>
            <a:r>
              <a:rPr lang="en-US" sz="2400" b="1" dirty="0" err="1"/>
              <a:t>menegakkan</a:t>
            </a:r>
            <a:r>
              <a:rPr lang="en-US" sz="2400" b="1" dirty="0"/>
              <a:t> </a:t>
            </a:r>
            <a:r>
              <a:rPr lang="en-US" sz="2400" b="1" i="1" dirty="0"/>
              <a:t>rule of </a:t>
            </a:r>
            <a:r>
              <a:rPr lang="en-US" sz="2400" b="1" i="1" dirty="0" smtClean="0"/>
              <a:t>l</a:t>
            </a:r>
            <a:r>
              <a:rPr lang="id-ID" sz="2400" b="1" i="1" smtClean="0"/>
              <a:t>a</a:t>
            </a:r>
            <a:r>
              <a:rPr lang="en-US" sz="2400" b="1" i="1" smtClean="0"/>
              <a:t>w</a:t>
            </a:r>
            <a:r>
              <a:rPr lang="en-US" sz="2400" b="1" dirty="0"/>
              <a:t>, </a:t>
            </a:r>
            <a:r>
              <a:rPr lang="en-US" sz="2400" b="1" dirty="0" err="1"/>
              <a:t>adanya</a:t>
            </a:r>
            <a:r>
              <a:rPr lang="en-US" sz="2400" b="1" dirty="0"/>
              <a:t> </a:t>
            </a:r>
            <a:r>
              <a:rPr lang="en-US" sz="2400" b="1" dirty="0" err="1"/>
              <a:t>pemerintahan</a:t>
            </a:r>
            <a:r>
              <a:rPr lang="en-US" sz="2400" b="1" dirty="0"/>
              <a:t> </a:t>
            </a:r>
            <a:r>
              <a:rPr lang="en-US" sz="2400" b="1" dirty="0" err="1"/>
              <a:t>mayoritas</a:t>
            </a:r>
            <a:r>
              <a:rPr lang="en-US" sz="2400" b="1" dirty="0"/>
              <a:t> yang </a:t>
            </a:r>
            <a:r>
              <a:rPr lang="en-US" sz="2400" b="1" dirty="0" err="1"/>
              <a:t>menghormati</a:t>
            </a:r>
            <a:r>
              <a:rPr lang="en-US" sz="2400" b="1" dirty="0"/>
              <a:t> </a:t>
            </a:r>
            <a:r>
              <a:rPr lang="en-US" sz="2400" b="1" dirty="0" err="1"/>
              <a:t>hak</a:t>
            </a:r>
            <a:r>
              <a:rPr lang="en-US" sz="2400" b="1" dirty="0"/>
              <a:t> </a:t>
            </a:r>
            <a:r>
              <a:rPr lang="en-US" sz="2400" b="1" dirty="0" err="1"/>
              <a:t>kel</a:t>
            </a:r>
            <a:r>
              <a:rPr lang="en-US" sz="2400" b="1" dirty="0"/>
              <a:t>. </a:t>
            </a:r>
            <a:r>
              <a:rPr lang="en-US" sz="2400" b="1" dirty="0" err="1"/>
              <a:t>Minoritas</a:t>
            </a:r>
            <a:r>
              <a:rPr lang="en-US" sz="2400" b="1" dirty="0"/>
              <a:t>,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masyarakat</a:t>
            </a:r>
            <a:r>
              <a:rPr lang="en-US" sz="2400" b="1" dirty="0"/>
              <a:t> </a:t>
            </a:r>
            <a:r>
              <a:rPr lang="en-US" sz="2400" b="1" dirty="0" err="1"/>
              <a:t>yg</a:t>
            </a:r>
            <a:r>
              <a:rPr lang="en-US" sz="2400" b="1" dirty="0"/>
              <a:t> </a:t>
            </a:r>
            <a:r>
              <a:rPr lang="en-US" sz="2400" b="1" dirty="0" err="1"/>
              <a:t>warganegaranya</a:t>
            </a:r>
            <a:r>
              <a:rPr lang="en-US" sz="2400" b="1" dirty="0"/>
              <a:t> </a:t>
            </a:r>
            <a:r>
              <a:rPr lang="en-US" sz="2400" b="1" dirty="0" err="1"/>
              <a:t>saling</a:t>
            </a:r>
            <a:r>
              <a:rPr lang="en-US" sz="2400" b="1" dirty="0"/>
              <a:t> </a:t>
            </a:r>
            <a:r>
              <a:rPr lang="en-US" sz="2400" b="1" dirty="0" err="1"/>
              <a:t>memberi</a:t>
            </a:r>
            <a:r>
              <a:rPr lang="en-US" sz="2400" b="1" dirty="0"/>
              <a:t> </a:t>
            </a:r>
            <a:r>
              <a:rPr lang="en-US" sz="2400" b="1" dirty="0" err="1"/>
              <a:t>perlakuan</a:t>
            </a:r>
            <a:r>
              <a:rPr lang="en-US" sz="2400" b="1" dirty="0"/>
              <a:t> yang </a:t>
            </a:r>
            <a:r>
              <a:rPr lang="en-US" sz="2400" b="1" dirty="0" err="1"/>
              <a:t>sama</a:t>
            </a:r>
            <a:r>
              <a:rPr lang="en-US" sz="2400" b="1" dirty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830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dirty="0">
                <a:latin typeface="Verdana" pitchFamily="34" charset="0"/>
              </a:rPr>
              <a:t>KONSEP DASAR DEMOKRASI,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Verdana" pitchFamily="34" charset="0"/>
              </a:rPr>
              <a:t>Abraham </a:t>
            </a:r>
            <a:r>
              <a:rPr lang="en-US" dirty="0" err="1">
                <a:solidFill>
                  <a:srgbClr val="FF0000"/>
                </a:solidFill>
                <a:latin typeface="Verdana" pitchFamily="34" charset="0"/>
              </a:rPr>
              <a:t>lincoln</a:t>
            </a:r>
            <a:endParaRPr lang="en-US" sz="3200" dirty="0">
              <a:solidFill>
                <a:srgbClr val="FF0000"/>
              </a:solidFill>
              <a:latin typeface="Verdana" pitchFamily="34" charset="0"/>
            </a:endParaRP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3657600" y="2971800"/>
            <a:ext cx="2209800" cy="1905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Verdana" pitchFamily="34" charset="0"/>
              </a:rPr>
              <a:t>THE PEOPLE</a:t>
            </a: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 rot="1009991">
            <a:off x="5867400" y="3733800"/>
            <a:ext cx="1952625" cy="2743200"/>
          </a:xfrm>
          <a:prstGeom prst="curvedLeftArrow">
            <a:avLst>
              <a:gd name="adj1" fmla="val 28098"/>
              <a:gd name="adj2" fmla="val 56195"/>
              <a:gd name="adj3" fmla="val 33333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 rot="8570895">
            <a:off x="457200" y="2819400"/>
            <a:ext cx="2266950" cy="3409950"/>
          </a:xfrm>
          <a:prstGeom prst="curvedLeftArrow">
            <a:avLst>
              <a:gd name="adj1" fmla="val 30084"/>
              <a:gd name="adj2" fmla="val 60168"/>
              <a:gd name="adj3" fmla="val 33333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endParaRPr lang="en-US">
              <a:latin typeface="Verdana" pitchFamily="34" charset="0"/>
            </a:endParaRPr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 rot="844105">
            <a:off x="2209800" y="1219200"/>
            <a:ext cx="3352800" cy="1371600"/>
          </a:xfrm>
          <a:prstGeom prst="curvedDownArrow">
            <a:avLst>
              <a:gd name="adj1" fmla="val 48889"/>
              <a:gd name="adj2" fmla="val 97778"/>
              <a:gd name="adj3" fmla="val 33333"/>
            </a:avLst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5715000" y="3124200"/>
            <a:ext cx="1068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Verdana" pitchFamily="34" charset="0"/>
              </a:rPr>
              <a:t>FROM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3276600" y="4572000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Verdana" pitchFamily="34" charset="0"/>
              </a:rPr>
              <a:t>BY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1889125" y="2317750"/>
            <a:ext cx="8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Verdana" pitchFamily="34" charset="0"/>
              </a:rPr>
              <a:t>FOR</a:t>
            </a:r>
          </a:p>
        </p:txBody>
      </p:sp>
      <p:pic>
        <p:nvPicPr>
          <p:cNvPr id="10" name="Picture 5" descr="Abraham_Lincol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914400"/>
            <a:ext cx="133580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18437" grpId="0" animBg="1"/>
      <p:bldP spid="18438" grpId="0" animBg="1"/>
      <p:bldP spid="18439" grpId="0"/>
      <p:bldP spid="18440" grpId="0"/>
      <p:bldP spid="184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/>
          </p:nvPr>
        </p:nvSpPr>
        <p:spPr>
          <a:xfrm>
            <a:off x="1066800" y="304800"/>
            <a:ext cx="7848600" cy="62484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2800" dirty="0"/>
              <a:t> Rakyat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centrumnya</a:t>
            </a:r>
            <a:endParaRPr lang="en-US" sz="2800" dirty="0"/>
          </a:p>
          <a:p>
            <a:pPr algn="ctr">
              <a:buFont typeface="Wingdings" pitchFamily="2" charset="2"/>
              <a:buNone/>
            </a:pPr>
            <a:endParaRPr lang="en-US" sz="2800" dirty="0"/>
          </a:p>
          <a:p>
            <a:pPr algn="ctr">
              <a:buFont typeface="Wingdings" pitchFamily="2" charset="2"/>
              <a:buNone/>
            </a:pPr>
            <a:r>
              <a:rPr lang="en-US" sz="2800" dirty="0" err="1"/>
              <a:t>Pabotinggi</a:t>
            </a:r>
            <a:r>
              <a:rPr lang="en-US" sz="2800" dirty="0"/>
              <a:t> (2002)</a:t>
            </a:r>
          </a:p>
          <a:p>
            <a:pPr algn="ctr">
              <a:buFont typeface="Wingdings" pitchFamily="2" charset="2"/>
              <a:buNone/>
            </a:pPr>
            <a:endParaRPr lang="en-US" sz="2800" dirty="0"/>
          </a:p>
          <a:p>
            <a:pPr algn="ctr">
              <a:buFont typeface="Wingdings" pitchFamily="2" charset="2"/>
              <a:buNone/>
            </a:pPr>
            <a:r>
              <a:rPr lang="en-US" sz="2800" dirty="0" err="1"/>
              <a:t>Demokrasi</a:t>
            </a:r>
            <a:r>
              <a:rPr lang="en-US" sz="2800" dirty="0"/>
              <a:t> : </a:t>
            </a:r>
            <a:r>
              <a:rPr lang="en-US" sz="2400" b="1" i="1" dirty="0" err="1"/>
              <a:t>pemerintahan</a:t>
            </a:r>
            <a:r>
              <a:rPr lang="en-US" sz="2400" b="1" i="1" dirty="0"/>
              <a:t> </a:t>
            </a:r>
            <a:r>
              <a:rPr lang="en-US" sz="2400" b="1" i="1" dirty="0" err="1"/>
              <a:t>yg</a:t>
            </a:r>
            <a:r>
              <a:rPr lang="en-US" sz="2400" b="1" i="1" dirty="0"/>
              <a:t> </a:t>
            </a:r>
            <a:r>
              <a:rPr lang="en-US" sz="2400" b="1" i="1" dirty="0" err="1"/>
              <a:t>memiliki</a:t>
            </a:r>
            <a:r>
              <a:rPr lang="en-US" sz="2400" b="1" i="1" dirty="0"/>
              <a:t> </a:t>
            </a:r>
            <a:r>
              <a:rPr lang="en-US" sz="2400" b="1" i="1" dirty="0" err="1"/>
              <a:t>paradigma</a:t>
            </a:r>
            <a:r>
              <a:rPr lang="en-US" sz="2400" b="1" i="1" dirty="0"/>
              <a:t> </a:t>
            </a:r>
            <a:r>
              <a:rPr lang="en-US" sz="2400" b="1" i="1" dirty="0" err="1"/>
              <a:t>otocentricity</a:t>
            </a:r>
            <a:r>
              <a:rPr lang="en-US" sz="2400" b="1" i="1" dirty="0"/>
              <a:t> </a:t>
            </a:r>
            <a:r>
              <a:rPr lang="en-US" sz="2400" b="1" i="1" dirty="0" err="1"/>
              <a:t>yakni</a:t>
            </a:r>
            <a:r>
              <a:rPr lang="en-US" sz="2400" b="1" i="1" dirty="0"/>
              <a:t> </a:t>
            </a:r>
            <a:r>
              <a:rPr lang="en-US" sz="2400" b="1" i="1" dirty="0" err="1"/>
              <a:t>rakyat</a:t>
            </a:r>
            <a:r>
              <a:rPr lang="en-US" sz="2400" b="1" i="1" dirty="0"/>
              <a:t> (people) </a:t>
            </a:r>
            <a:r>
              <a:rPr lang="en-US" sz="2400" b="1" i="1" dirty="0" err="1"/>
              <a:t>yg</a:t>
            </a:r>
            <a:r>
              <a:rPr lang="en-US" sz="2400" b="1" i="1" dirty="0"/>
              <a:t> </a:t>
            </a:r>
            <a:r>
              <a:rPr lang="en-US" sz="2400" b="1" i="1" dirty="0" err="1"/>
              <a:t>harus</a:t>
            </a:r>
            <a:r>
              <a:rPr lang="en-US" sz="2400" b="1" i="1" dirty="0"/>
              <a:t> </a:t>
            </a:r>
            <a:r>
              <a:rPr lang="en-US" sz="2400" b="1" i="1" dirty="0" err="1"/>
              <a:t>menjadi</a:t>
            </a:r>
            <a:r>
              <a:rPr lang="en-US" sz="2400" b="1" i="1" dirty="0"/>
              <a:t> </a:t>
            </a:r>
            <a:r>
              <a:rPr lang="en-US" sz="2400" b="1" i="1" dirty="0" err="1"/>
              <a:t>kriteria</a:t>
            </a:r>
            <a:r>
              <a:rPr lang="en-US" sz="2400" b="1" i="1" dirty="0"/>
              <a:t> </a:t>
            </a:r>
            <a:r>
              <a:rPr lang="en-US" sz="2400" b="1" i="1" dirty="0" err="1"/>
              <a:t>dasar</a:t>
            </a:r>
            <a:r>
              <a:rPr lang="en-US" sz="2400" b="1" i="1" dirty="0"/>
              <a:t> </a:t>
            </a:r>
            <a:r>
              <a:rPr lang="en-US" sz="2400" b="1" i="1" dirty="0" err="1"/>
              <a:t>demokrasi</a:t>
            </a:r>
            <a:r>
              <a:rPr lang="en-US" sz="2400" b="1" i="1" dirty="0"/>
              <a:t>.</a:t>
            </a:r>
          </a:p>
          <a:p>
            <a:pPr>
              <a:buFont typeface="Wingdings" pitchFamily="2" charset="2"/>
              <a:buNone/>
            </a:pPr>
            <a:endParaRPr lang="en-US" sz="2400" b="1" i="1" dirty="0"/>
          </a:p>
          <a:p>
            <a:pPr>
              <a:buFont typeface="Wingdings" pitchFamily="2" charset="2"/>
              <a:buNone/>
            </a:pPr>
            <a:r>
              <a:rPr lang="en-US" sz="2400" b="1" dirty="0" err="1"/>
              <a:t>Konsep</a:t>
            </a:r>
            <a:r>
              <a:rPr lang="en-US" sz="2400" b="1" dirty="0"/>
              <a:t> </a:t>
            </a:r>
            <a:r>
              <a:rPr lang="en-US" sz="2400" b="1" dirty="0" err="1"/>
              <a:t>Demokrasi</a:t>
            </a:r>
            <a:r>
              <a:rPr lang="en-US" sz="2400" b="1" dirty="0"/>
              <a:t> :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seperangkat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gagasan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dan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prinsip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tentang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kebebasan</a:t>
            </a:r>
            <a:r>
              <a:rPr lang="en-US" sz="2400" b="1" dirty="0">
                <a:solidFill>
                  <a:srgbClr val="FF0000"/>
                </a:solidFill>
              </a:rPr>
              <a:t>, </a:t>
            </a:r>
            <a:r>
              <a:rPr lang="en-US" sz="2400" b="1" dirty="0" err="1">
                <a:solidFill>
                  <a:srgbClr val="FF0000"/>
                </a:solidFill>
              </a:rPr>
              <a:t>yg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juga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mencakup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seperangkat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praktek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dan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prosedur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yg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terbentuk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melalui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sejarah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panjang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dan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sering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berliku-liku</a:t>
            </a:r>
            <a:r>
              <a:rPr lang="en-US" sz="2400" b="1" dirty="0">
                <a:solidFill>
                  <a:srgbClr val="FF0000"/>
                </a:solidFill>
              </a:rPr>
              <a:t>. </a:t>
            </a:r>
            <a:r>
              <a:rPr lang="en-US" sz="2400" b="1" dirty="0" err="1">
                <a:solidFill>
                  <a:srgbClr val="FF0000"/>
                </a:solidFill>
              </a:rPr>
              <a:t>Pendeknya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Demokrasi</a:t>
            </a:r>
            <a:r>
              <a:rPr lang="en-US" sz="2400" b="1" dirty="0">
                <a:solidFill>
                  <a:srgbClr val="FF0000"/>
                </a:solidFill>
              </a:rPr>
              <a:t> : PELEMBAGAAN DARI KEBEBASAN</a:t>
            </a:r>
            <a:r>
              <a:rPr lang="en-US" sz="2400" dirty="0">
                <a:solidFill>
                  <a:srgbClr val="FF0000"/>
                </a:solidFill>
              </a:rPr>
              <a:t> (</a:t>
            </a:r>
            <a:r>
              <a:rPr lang="en-US" sz="2400" dirty="0" err="1">
                <a:solidFill>
                  <a:srgbClr val="FF0000"/>
                </a:solidFill>
              </a:rPr>
              <a:t>Usis</a:t>
            </a:r>
            <a:r>
              <a:rPr lang="en-US" sz="2400" dirty="0">
                <a:solidFill>
                  <a:srgbClr val="FF0000"/>
                </a:solidFill>
              </a:rPr>
              <a:t>, 1995)</a:t>
            </a:r>
          </a:p>
        </p:txBody>
      </p:sp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4343400" y="914400"/>
            <a:ext cx="7620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4419600" y="1905000"/>
            <a:ext cx="7620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62484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Jimly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Asshiddiqie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menyatakan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bahwa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participatory democracy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kedaulatan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rakyat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itu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mengandung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makna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kekuasaan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pemerintahan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itu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berasal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rakyat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rakyat,oleh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rakyat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bersama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rakyat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demokrasi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i-FI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dibenarkan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adanya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keputusan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politik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pejabat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merugikan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hak-hak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rakyat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apalagi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kebijakan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bertujuan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menindas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rakyat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demi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kepentingan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penguasa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negara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demokrasi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rakyat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berada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titik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sentral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menentukan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jalannya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pemerintahan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Rakyat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diberikan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ruang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berekspresi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menyatakan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pendapat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serta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mengambil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kebijakan-kebijakan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politik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diwakilkan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melalui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wakilnya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parlemen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62484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Hendry B. Mayo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memberikan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pengertian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mengenai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demokrasi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sebagai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berikut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marL="404813" indent="-404813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”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democratic political system is one in which public p</a:t>
            </a:r>
            <a:r>
              <a:rPr lang="id-ID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ol</a:t>
            </a:r>
            <a:r>
              <a:rPr lang="en-US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icies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are made on majority basis, by </a:t>
            </a:r>
            <a:r>
              <a:rPr lang="en-US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reperesentative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subject to effective popular control a </a:t>
            </a:r>
            <a:r>
              <a:rPr lang="en-US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periodeic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elections which are conducted on the principle of political equality and under conditions of political freedom.</a:t>
            </a:r>
          </a:p>
          <a:p>
            <a:pPr marL="404813" indent="-404813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politik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demokratis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adalah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menunjukkan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bahwa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kebijakan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umum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ditentukan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atas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dasar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mayoritas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oleh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wakil-wakil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diawasi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secara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efektif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oleh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rakyat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pemilihan-pemilihan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berkala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didasarkan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atas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prinsip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kesamaan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politik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diselenggarakan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suasana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ter</a:t>
            </a:r>
            <a:r>
              <a:rPr lang="id-ID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id-ID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ainnya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kebebasan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politik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rgbClr val="FF0000"/>
                </a:solidFill>
              </a:rPr>
              <a:t>SEJARAH DAN PERKEMBANGAN DEMOKRASI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86400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 algn="just" eaLnBrk="1" hangingPunct="1">
              <a:defRPr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Konsep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demokrasi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semula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lahir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pemikiran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mengenai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hubungan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negara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hukum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Yunani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Kuno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dipraktikkan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hidup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berbegara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antara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abad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ke-4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sebelum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masehi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sampai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abad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ke-6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masehi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 eaLnBrk="1" hangingPunct="1">
              <a:defRPr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Demokrasi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dilaksanakan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waktu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itu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ialah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demokrasi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langsung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24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direct democracy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yaitu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seluruh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warga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langsung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terlibat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pengambilan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keputusan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 eaLnBrk="1" hangingPunct="1">
              <a:defRPr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Hal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tersebut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dikarenakan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waktu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itu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negara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masih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sangat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sederhana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Hanya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berbentuk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negara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kota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24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Polis/City State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yang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penduduknya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hanya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lebih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kurang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300.000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jiwa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 eaLnBrk="1" hangingPunct="1">
              <a:defRPr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Selain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itu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ketentuan2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demokrasi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hanyalah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berlaku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bagi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warga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negara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resmi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hanya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sebagian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kecil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seluruh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penduduk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1801</TotalTime>
  <Words>1134</Words>
  <Application>Microsoft Office PowerPoint</Application>
  <PresentationFormat>On-screen Show (4:3)</PresentationFormat>
  <Paragraphs>121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Aharoni</vt:lpstr>
      <vt:lpstr>Arial</vt:lpstr>
      <vt:lpstr>Calibri</vt:lpstr>
      <vt:lpstr>Comic Sans MS</vt:lpstr>
      <vt:lpstr>Franklin Gothic Book</vt:lpstr>
      <vt:lpstr>Perpetua</vt:lpstr>
      <vt:lpstr>Tahoma</vt:lpstr>
      <vt:lpstr>Verdana</vt:lpstr>
      <vt:lpstr>Wingdings</vt:lpstr>
      <vt:lpstr>Wingdings 2</vt:lpstr>
      <vt:lpstr>Equity</vt:lpstr>
      <vt:lpstr>DEMOKRASI  DI  INDONESIA </vt:lpstr>
      <vt:lpstr>PowerPoint Presentation</vt:lpstr>
      <vt:lpstr>ARTI DAN PERKEMBANGAN DEMOKRASI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SEJARAH DAN PERKEMBANGAN DEMOKRASI</vt:lpstr>
      <vt:lpstr>PowerPoint Presentation</vt:lpstr>
      <vt:lpstr>PowerPoint Presentation</vt:lpstr>
      <vt:lpstr>BENTUK-BENTUK DEMOKRASI</vt:lpstr>
      <vt:lpstr>Mohammad Hatta  sebagai Wakil Presiden pertama RI </vt:lpstr>
      <vt:lpstr>PowerPoint Presentation</vt:lpstr>
      <vt:lpstr>PowerPoint Presentation</vt:lpstr>
      <vt:lpstr>PERKEMBANGAN DEMOKRASI INDONESIA</vt:lpstr>
      <vt:lpstr>PowerPoint Presentation</vt:lpstr>
      <vt:lpstr>PowerPoint Presentation</vt:lpstr>
      <vt:lpstr>DEMOKRASI INDONESIA ORDE  LAMA</vt:lpstr>
      <vt:lpstr>PowerPoint Presentation</vt:lpstr>
      <vt:lpstr>PowerPoint Presentation</vt:lpstr>
      <vt:lpstr>DEMOKRASI INDONESIA ORDE BARU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PURBANI</dc:creator>
  <cp:lastModifiedBy>Ant-Stor3</cp:lastModifiedBy>
  <cp:revision>94</cp:revision>
  <dcterms:created xsi:type="dcterms:W3CDTF">2004-08-05T08:28:41Z</dcterms:created>
  <dcterms:modified xsi:type="dcterms:W3CDTF">2018-11-28T03:27:00Z</dcterms:modified>
</cp:coreProperties>
</file>