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0bfd97d0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0bfd97d0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0bfd97d0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0bfd97d0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0bfd97d0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0bfd97d0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0bfd97d0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0bfd97d0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0bfd97d0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0bfd97d0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0bfd97d0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0bfd97d0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0bfd97d0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0bfd97d0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0bfd97d0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0bfd97d0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0bfd97d0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0bfd97d0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trinCollCSClub/python-flas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freecodecamp.org/news/how-to-make-your-own-python-dev-server-with-raspberry-pi-37651156379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CS Club Weekly Meeting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02/25/20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are completely lost...</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That is a totally okay and normal feeling…. Don’t panic!</a:t>
            </a:r>
            <a:endParaRPr/>
          </a:p>
          <a:p>
            <a:pPr indent="0" lvl="0" marL="0" rtl="0" algn="l">
              <a:spcBef>
                <a:spcPts val="1200"/>
              </a:spcBef>
              <a:spcAft>
                <a:spcPts val="1200"/>
              </a:spcAft>
              <a:buNone/>
            </a:pPr>
            <a:r>
              <a:rPr lang="en"/>
              <a:t>In the github repository located at this link:  </a:t>
            </a:r>
            <a:r>
              <a:rPr lang="en" u="sng">
                <a:solidFill>
                  <a:schemeClr val="hlink"/>
                </a:solidFill>
                <a:hlinkClick r:id="rId3"/>
              </a:rPr>
              <a:t>https://github.com/trinCollCSClub/python-flask</a:t>
            </a:r>
            <a:r>
              <a:rPr lang="en"/>
              <a:t> there is a file called lp3thw which is a pdf of two chapters from the book: </a:t>
            </a:r>
            <a:r>
              <a:rPr i="1" lang="en"/>
              <a:t>Learn Python 3 the Hard Way, </a:t>
            </a:r>
            <a:r>
              <a:rPr lang="en"/>
              <a:t>(apologies for the crappy screenshots),</a:t>
            </a:r>
            <a:r>
              <a:rPr i="1" lang="en"/>
              <a:t> </a:t>
            </a:r>
            <a:r>
              <a:rPr lang="en"/>
              <a:t>it contains information about everything we did tonight, plus more!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Announcements</a:t>
            </a:r>
            <a:endParaRPr/>
          </a:p>
          <a:p>
            <a:pPr indent="-311150" lvl="0" marL="457200" rtl="0" algn="l">
              <a:spcBef>
                <a:spcPts val="0"/>
              </a:spcBef>
              <a:spcAft>
                <a:spcPts val="0"/>
              </a:spcAft>
              <a:buSzPts val="1300"/>
              <a:buChar char="●"/>
            </a:pPr>
            <a:r>
              <a:rPr lang="en"/>
              <a:t>Python &amp; Flask 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Announcements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8333"/>
              <a:buChar char="●"/>
            </a:pPr>
            <a:r>
              <a:rPr lang="en" sz="1200">
                <a:solidFill>
                  <a:srgbClr val="000000"/>
                </a:solidFill>
                <a:highlight>
                  <a:srgbClr val="FFFFFF"/>
                </a:highlight>
              </a:rPr>
              <a:t>From Professor Yoon - </a:t>
            </a:r>
            <a:endParaRPr sz="1200">
              <a:solidFill>
                <a:srgbClr val="000000"/>
              </a:solidFill>
              <a:highlight>
                <a:srgbClr val="FFFFFF"/>
              </a:highlight>
            </a:endParaRPr>
          </a:p>
          <a:p>
            <a:pPr indent="-293211" lvl="1" marL="914400" rtl="0" algn="l">
              <a:spcBef>
                <a:spcPts val="0"/>
              </a:spcBef>
              <a:spcAft>
                <a:spcPts val="0"/>
              </a:spcAft>
              <a:buSzPct val="91666"/>
              <a:buChar char="○"/>
            </a:pPr>
            <a:r>
              <a:rPr lang="en" sz="1200">
                <a:solidFill>
                  <a:srgbClr val="000000"/>
                </a:solidFill>
                <a:highlight>
                  <a:srgbClr val="FFFFFF"/>
                </a:highlight>
              </a:rPr>
              <a:t>“Hartford Public Library's Newcomer Teens program, which provides after-school tutoring to new immigrant teens in the area. They are searching for a volunteer to help with tutoring on AP Computer Science 1-2 times per week. Do you have any Trinity students you know that may want to volunteer virtually?”</a:t>
            </a:r>
            <a:endParaRPr sz="1200">
              <a:solidFill>
                <a:srgbClr val="000000"/>
              </a:solidFill>
              <a:highlight>
                <a:srgbClr val="FFFFFF"/>
              </a:highlight>
            </a:endParaRPr>
          </a:p>
          <a:p>
            <a:pPr indent="0" lvl="0" marL="457200" rtl="0" algn="l">
              <a:spcBef>
                <a:spcPts val="1200"/>
              </a:spcBef>
              <a:spcAft>
                <a:spcPts val="0"/>
              </a:spcAft>
              <a:buNone/>
            </a:pPr>
            <a:r>
              <a:rPr lang="en" sz="1200">
                <a:solidFill>
                  <a:srgbClr val="000000"/>
                </a:solidFill>
                <a:highlight>
                  <a:srgbClr val="FFFFFF"/>
                </a:highlight>
              </a:rPr>
              <a:t>----------------------</a:t>
            </a:r>
            <a:endParaRPr sz="1200">
              <a:solidFill>
                <a:srgbClr val="000000"/>
              </a:solidFill>
              <a:highlight>
                <a:srgbClr val="FFFFFF"/>
              </a:highlight>
            </a:endParaRPr>
          </a:p>
          <a:p>
            <a:pPr indent="-299085" lvl="0" marL="457200" rtl="0" algn="l">
              <a:spcBef>
                <a:spcPts val="1200"/>
              </a:spcBef>
              <a:spcAft>
                <a:spcPts val="0"/>
              </a:spcAft>
              <a:buClr>
                <a:srgbClr val="000000"/>
              </a:buClr>
              <a:buSzPct val="100000"/>
              <a:buChar char="●"/>
            </a:pPr>
            <a:r>
              <a:rPr lang="en" sz="1200">
                <a:solidFill>
                  <a:srgbClr val="000000"/>
                </a:solidFill>
                <a:highlight>
                  <a:srgbClr val="FFFFFF"/>
                </a:highlight>
              </a:rPr>
              <a:t>Slides will now be posted on the club’s Github the morning after we have a meeting under the “slides” repo.</a:t>
            </a:r>
            <a:endParaRPr sz="1200">
              <a:solidFill>
                <a:srgbClr val="000000"/>
              </a:solidFill>
              <a:highlight>
                <a:srgbClr val="FFFFFF"/>
              </a:highlight>
            </a:endParaRPr>
          </a:p>
          <a:p>
            <a:pPr indent="0" lvl="0" marL="457200" rtl="0" algn="l">
              <a:spcBef>
                <a:spcPts val="1200"/>
              </a:spcBef>
              <a:spcAft>
                <a:spcPts val="0"/>
              </a:spcAft>
              <a:buNone/>
            </a:pPr>
            <a:r>
              <a:rPr lang="en" sz="1200">
                <a:solidFill>
                  <a:srgbClr val="000000"/>
                </a:solidFill>
                <a:highlight>
                  <a:srgbClr val="FFFFFF"/>
                </a:highlight>
              </a:rPr>
              <a:t>----------------------</a:t>
            </a:r>
            <a:endParaRPr sz="1200">
              <a:solidFill>
                <a:srgbClr val="000000"/>
              </a:solidFill>
              <a:highlight>
                <a:srgbClr val="FFFFFF"/>
              </a:highlight>
            </a:endParaRPr>
          </a:p>
          <a:p>
            <a:pPr indent="-299085" lvl="0" marL="457200" rtl="0" algn="l">
              <a:spcBef>
                <a:spcPts val="1200"/>
              </a:spcBef>
              <a:spcAft>
                <a:spcPts val="0"/>
              </a:spcAft>
              <a:buClr>
                <a:srgbClr val="000000"/>
              </a:buClr>
              <a:buSzPct val="100000"/>
              <a:buChar char="●"/>
            </a:pPr>
            <a:r>
              <a:rPr lang="en" sz="1200">
                <a:solidFill>
                  <a:srgbClr val="000000"/>
                </a:solidFill>
                <a:highlight>
                  <a:srgbClr val="FFFFFF"/>
                </a:highlight>
              </a:rPr>
              <a:t>NAMING CONTEST: We need to come up with a funny/clever name for our Raspberry PI, I will send out a survey tomorrow, and we can vote on the best ideas for a name. I look forward to reading your entries</a:t>
            </a:r>
            <a:endParaRPr sz="12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page 216 of LP3THW</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creating your first web application, </a:t>
            </a:r>
            <a:r>
              <a:rPr lang="en"/>
              <a:t>you’ll need to install the ‘web framework’ call </a:t>
            </a:r>
            <a:r>
              <a:rPr i="1" lang="en"/>
              <a:t>flask</a:t>
            </a:r>
            <a:r>
              <a:rPr lang="en"/>
              <a:t>. The term ‘framework’ generally means ‘some package that makes it easier for me to do something.’ In the world of web applications, people create ‘web frameworks’ to compensate for the difficult problems they’ve encountered when making their own sites. They share these common solutions in the form of a package you can download to bootstrap your own projects.</a:t>
            </a:r>
            <a:endParaRPr/>
          </a:p>
          <a:p>
            <a:pPr indent="0" lvl="0" marL="0" rtl="0" algn="l">
              <a:spcBef>
                <a:spcPts val="1200"/>
              </a:spcBef>
              <a:spcAft>
                <a:spcPts val="1200"/>
              </a:spcAft>
              <a:buNone/>
            </a:pPr>
            <a:r>
              <a:rPr lang="en"/>
              <a:t>In our case, we’ll be using flask, but there are many, many, </a:t>
            </a:r>
            <a:r>
              <a:rPr i="1" lang="en"/>
              <a:t>many </a:t>
            </a:r>
            <a:r>
              <a:rPr lang="en"/>
              <a:t>others you can choose from. For now, learn flask, then branch out to another one when you’re ready (or just keep using flask since it’s good enough).</a:t>
            </a:r>
            <a:endParaRPr/>
          </a:p>
        </p:txBody>
      </p:sp>
      <p:pic>
        <p:nvPicPr>
          <p:cNvPr id="148" name="Google Shape;148;p16"/>
          <p:cNvPicPr preferRelativeResize="0"/>
          <p:nvPr/>
        </p:nvPicPr>
        <p:blipFill>
          <a:blip r:embed="rId3">
            <a:alphaModFix/>
          </a:blip>
          <a:stretch>
            <a:fillRect/>
          </a:stretch>
        </p:blipFill>
        <p:spPr>
          <a:xfrm>
            <a:off x="7040695" y="182625"/>
            <a:ext cx="1385825" cy="180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Installing flask</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mac and Linux users on the terminal enter: sudo pip3 install flask</a:t>
            </a:r>
            <a:endParaRPr/>
          </a:p>
          <a:p>
            <a:pPr indent="0" lvl="0" marL="0" rtl="0" algn="l">
              <a:spcBef>
                <a:spcPts val="1200"/>
              </a:spcBef>
              <a:spcAft>
                <a:spcPts val="0"/>
              </a:spcAft>
              <a:buNone/>
            </a:pPr>
            <a:r>
              <a:rPr lang="en"/>
              <a:t>For Windows users: pip3 install flask</a:t>
            </a:r>
            <a:endParaRPr/>
          </a:p>
          <a:p>
            <a:pPr indent="0" lvl="0" marL="0" rtl="0" algn="l">
              <a:spcBef>
                <a:spcPts val="1200"/>
              </a:spcBef>
              <a:spcAft>
                <a:spcPts val="1200"/>
              </a:spcAft>
              <a:buNone/>
            </a:pPr>
            <a:r>
              <a:rPr lang="en"/>
              <a:t>Important! Make sure that your pip3 version is pointing to the same version of python3 that your python3 is pointing to. A simple way to check this (for UNIX people) is to enter </a:t>
            </a:r>
            <a:r>
              <a:rPr i="1" lang="en"/>
              <a:t>python3 --version </a:t>
            </a:r>
            <a:r>
              <a:rPr lang="en"/>
              <a:t>followed by </a:t>
            </a:r>
            <a:r>
              <a:rPr i="1" lang="en"/>
              <a:t>pip3 --version </a:t>
            </a:r>
            <a:r>
              <a:rPr lang="en"/>
              <a:t>on your terminal. They should by both say python3.x (where x is the same for both pip3 and python3)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452050" y="530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file called app.py….</a:t>
            </a:r>
            <a:endParaRPr/>
          </a:p>
        </p:txBody>
      </p:sp>
      <p:pic>
        <p:nvPicPr>
          <p:cNvPr id="160" name="Google Shape;160;p18"/>
          <p:cNvPicPr preferRelativeResize="0"/>
          <p:nvPr/>
        </p:nvPicPr>
        <p:blipFill>
          <a:blip r:embed="rId3">
            <a:alphaModFix/>
          </a:blip>
          <a:stretch>
            <a:fillRect/>
          </a:stretch>
        </p:blipFill>
        <p:spPr>
          <a:xfrm>
            <a:off x="2021875" y="1308825"/>
            <a:ext cx="5295210" cy="3038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start the server...</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your terminal:</a:t>
            </a:r>
            <a:endParaRPr/>
          </a:p>
          <a:p>
            <a:pPr indent="457200" lvl="0" marL="0" rtl="0" algn="l">
              <a:spcBef>
                <a:spcPts val="1200"/>
              </a:spcBef>
              <a:spcAft>
                <a:spcPts val="0"/>
              </a:spcAft>
              <a:buNone/>
            </a:pPr>
            <a:r>
              <a:rPr i="1" lang="en"/>
              <a:t>python3 app.py</a:t>
            </a:r>
            <a:r>
              <a:rPr lang="en"/>
              <a:t> </a:t>
            </a:r>
            <a:endParaRPr/>
          </a:p>
          <a:p>
            <a:pPr indent="-311150" lvl="0" marL="457200" rtl="0" algn="l">
              <a:spcBef>
                <a:spcPts val="1200"/>
              </a:spcBef>
              <a:spcAft>
                <a:spcPts val="0"/>
              </a:spcAft>
              <a:buSzPts val="1300"/>
              <a:buChar char="●"/>
            </a:pPr>
            <a:r>
              <a:rPr lang="en"/>
              <a:t>This will start up the server which will run forever until you force it to stop (CTRL-C)</a:t>
            </a:r>
            <a:endParaRPr/>
          </a:p>
          <a:p>
            <a:pPr indent="-311150" lvl="0" marL="457200" rtl="0" algn="l">
              <a:spcBef>
                <a:spcPts val="0"/>
              </a:spcBef>
              <a:spcAft>
                <a:spcPts val="0"/>
              </a:spcAft>
              <a:buSzPts val="1300"/>
              <a:buChar char="●"/>
            </a:pPr>
            <a:r>
              <a:rPr lang="en"/>
              <a:t>To check that everything works, go to your browser of choice and enter </a:t>
            </a:r>
            <a:r>
              <a:rPr i="1" lang="en"/>
              <a:t>127.0.0.1:5000</a:t>
            </a:r>
            <a:r>
              <a:rPr lang="en"/>
              <a:t> </a:t>
            </a:r>
            <a:endParaRPr/>
          </a:p>
          <a:p>
            <a:pPr indent="-298450" lvl="1" marL="914400" rtl="0" algn="l">
              <a:spcBef>
                <a:spcPts val="0"/>
              </a:spcBef>
              <a:spcAft>
                <a:spcPts val="0"/>
              </a:spcAft>
              <a:buSzPts val="1100"/>
              <a:buChar char="○"/>
            </a:pPr>
            <a:r>
              <a:rPr lang="en"/>
              <a:t>Your browser should give you a white screen that says </a:t>
            </a:r>
            <a:r>
              <a:rPr b="1" lang="en"/>
              <a:t>Hello World</a:t>
            </a:r>
            <a:endParaRPr/>
          </a:p>
          <a:p>
            <a:pPr indent="-298450" lvl="1" marL="914400" rtl="0" algn="l">
              <a:spcBef>
                <a:spcPts val="0"/>
              </a:spcBef>
              <a:spcAft>
                <a:spcPts val="0"/>
              </a:spcAft>
              <a:buSzPts val="1100"/>
              <a:buChar char="○"/>
            </a:pPr>
            <a:r>
              <a:rPr lang="en"/>
              <a:t>Your terminal should print something like: </a:t>
            </a:r>
            <a:r>
              <a:rPr lang="en" sz="850">
                <a:solidFill>
                  <a:srgbClr val="000000"/>
                </a:solidFill>
                <a:highlight>
                  <a:srgbClr val="EEEEEE"/>
                </a:highlight>
                <a:latin typeface="Arial"/>
                <a:ea typeface="Arial"/>
                <a:cs typeface="Arial"/>
                <a:sym typeface="Arial"/>
              </a:rPr>
              <a:t>127.0.0.1 - - [25/Feb/2021 18:01:36] "</a:t>
            </a:r>
            <a:r>
              <a:rPr lang="en" sz="850">
                <a:solidFill>
                  <a:srgbClr val="B4B4B4"/>
                </a:solidFill>
                <a:highlight>
                  <a:srgbClr val="EEEEEE"/>
                </a:highlight>
                <a:latin typeface="Arial"/>
                <a:ea typeface="Arial"/>
                <a:cs typeface="Arial"/>
                <a:sym typeface="Arial"/>
              </a:rPr>
              <a:t>GET / HTTP/1.1</a:t>
            </a:r>
            <a:r>
              <a:rPr lang="en" sz="850">
                <a:solidFill>
                  <a:srgbClr val="000000"/>
                </a:solidFill>
                <a:highlight>
                  <a:srgbClr val="EEEEEE"/>
                </a:highlight>
                <a:latin typeface="Arial"/>
                <a:ea typeface="Arial"/>
                <a:cs typeface="Arial"/>
                <a:sym typeface="Arial"/>
              </a:rPr>
              <a:t>" 200 -</a:t>
            </a:r>
            <a:endParaRPr sz="850">
              <a:solidFill>
                <a:srgbClr val="000000"/>
              </a:solidFill>
              <a:highlight>
                <a:srgbClr val="EEEEEE"/>
              </a:highlight>
              <a:latin typeface="Arial"/>
              <a:ea typeface="Arial"/>
              <a:cs typeface="Arial"/>
              <a:sym typeface="Arial"/>
            </a:endParaRPr>
          </a:p>
          <a:p>
            <a:pPr indent="-298450" lvl="2" marL="1371600" rtl="0" algn="l">
              <a:spcBef>
                <a:spcPts val="0"/>
              </a:spcBef>
              <a:spcAft>
                <a:spcPts val="0"/>
              </a:spcAft>
              <a:buSzPts val="1100"/>
              <a:buChar char="■"/>
            </a:pPr>
            <a:r>
              <a:rPr lang="en"/>
              <a:t>200 means SUCCESS, anything with a 400 is </a:t>
            </a:r>
            <a:r>
              <a:rPr lang="en"/>
              <a:t>typically some sort of error</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 we do with this...</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you entered that url into your </a:t>
            </a:r>
            <a:r>
              <a:rPr lang="en"/>
              <a:t>browser</a:t>
            </a:r>
            <a:r>
              <a:rPr lang="en"/>
              <a:t>, your </a:t>
            </a:r>
            <a:r>
              <a:rPr lang="en"/>
              <a:t>browser was talking directly to your own computer (localhost). Ideally, we host that hello world page on our raspberry pi (</a:t>
            </a:r>
            <a:r>
              <a:rPr lang="en" u="sng">
                <a:solidFill>
                  <a:schemeClr val="hlink"/>
                </a:solidFill>
                <a:hlinkClick r:id="rId3"/>
              </a:rPr>
              <a:t>this article</a:t>
            </a:r>
            <a:r>
              <a:rPr lang="en"/>
              <a:t> explains how to do that). So you enter some non-local-host-url into your browser and now you’re communicating with the the raspberry pi (pretty cool!) </a:t>
            </a:r>
            <a:endParaRPr/>
          </a:p>
          <a:p>
            <a:pPr indent="-311150" lvl="0" marL="457200" rtl="0" algn="l">
              <a:spcBef>
                <a:spcPts val="0"/>
              </a:spcBef>
              <a:spcAft>
                <a:spcPts val="0"/>
              </a:spcAft>
              <a:buSzPts val="1300"/>
              <a:buChar char="●"/>
            </a:pPr>
            <a:r>
              <a:rPr lang="en"/>
              <a:t>We also want to make it say and display things that aren’t hello world (more on this to 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Basic Templates</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the same folder you made app.py, create a sub-folder and call it templates</a:t>
            </a:r>
            <a:endParaRPr/>
          </a:p>
          <a:p>
            <a:pPr indent="-298450" lvl="1" marL="914400" rtl="0" algn="l">
              <a:spcBef>
                <a:spcPts val="0"/>
              </a:spcBef>
              <a:spcAft>
                <a:spcPts val="0"/>
              </a:spcAft>
              <a:buSzPts val="1100"/>
              <a:buChar char="○"/>
            </a:pPr>
            <a:r>
              <a:rPr lang="en"/>
              <a:t>Make a file in templates called index.html</a:t>
            </a:r>
            <a:endParaRPr/>
          </a:p>
          <a:p>
            <a:pPr indent="-298450" lvl="1" marL="914400" rtl="0" algn="l">
              <a:spcBef>
                <a:spcPts val="0"/>
              </a:spcBef>
              <a:spcAft>
                <a:spcPts val="0"/>
              </a:spcAft>
              <a:buSzPts val="1100"/>
              <a:buChar char="○"/>
            </a:pPr>
            <a:r>
              <a:rPr lang="en"/>
              <a:t>This file contains a mix of html code, and Jinja2 formatting</a:t>
            </a:r>
            <a:endParaRPr/>
          </a:p>
          <a:p>
            <a:pPr indent="-311150" lvl="0" marL="457200" rtl="0" algn="l">
              <a:spcBef>
                <a:spcPts val="0"/>
              </a:spcBef>
              <a:spcAft>
                <a:spcPts val="0"/>
              </a:spcAft>
              <a:buSzPts val="1300"/>
              <a:buChar char="●"/>
            </a:pPr>
            <a:r>
              <a:rPr lang="en"/>
              <a:t>You will also need to update the function call in app.y</a:t>
            </a:r>
            <a:endParaRPr/>
          </a:p>
          <a:p>
            <a:pPr indent="-298450" lvl="1" marL="914400" rtl="0" algn="l">
              <a:spcBef>
                <a:spcPts val="0"/>
              </a:spcBef>
              <a:spcAft>
                <a:spcPts val="0"/>
              </a:spcAft>
              <a:buSzPts val="1100"/>
              <a:buChar char="○"/>
            </a:pPr>
            <a:r>
              <a:rPr lang="en"/>
              <a:t>Change from hello_world() to index()</a:t>
            </a:r>
            <a:endParaRPr/>
          </a:p>
        </p:txBody>
      </p:sp>
      <p:pic>
        <p:nvPicPr>
          <p:cNvPr id="179" name="Google Shape;179;p21"/>
          <p:cNvPicPr preferRelativeResize="0"/>
          <p:nvPr/>
        </p:nvPicPr>
        <p:blipFill>
          <a:blip r:embed="rId3">
            <a:alphaModFix/>
          </a:blip>
          <a:stretch>
            <a:fillRect/>
          </a:stretch>
        </p:blipFill>
        <p:spPr>
          <a:xfrm>
            <a:off x="5789725" y="2728124"/>
            <a:ext cx="2993450" cy="1539300"/>
          </a:xfrm>
          <a:prstGeom prst="rect">
            <a:avLst/>
          </a:prstGeom>
          <a:noFill/>
          <a:ln>
            <a:noFill/>
          </a:ln>
        </p:spPr>
      </p:pic>
      <p:cxnSp>
        <p:nvCxnSpPr>
          <p:cNvPr id="180" name="Google Shape;180;p21"/>
          <p:cNvCxnSpPr/>
          <p:nvPr/>
        </p:nvCxnSpPr>
        <p:spPr>
          <a:xfrm>
            <a:off x="4278700" y="2378550"/>
            <a:ext cx="1848600" cy="3219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1"/>
          <p:cNvSpPr/>
          <p:nvPr/>
        </p:nvSpPr>
        <p:spPr>
          <a:xfrm>
            <a:off x="3536175" y="2233000"/>
            <a:ext cx="706200" cy="33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1"/>
          <p:cNvPicPr preferRelativeResize="0"/>
          <p:nvPr/>
        </p:nvPicPr>
        <p:blipFill>
          <a:blip r:embed="rId4">
            <a:alphaModFix/>
          </a:blip>
          <a:stretch>
            <a:fillRect/>
          </a:stretch>
        </p:blipFill>
        <p:spPr>
          <a:xfrm>
            <a:off x="1718826" y="3147875"/>
            <a:ext cx="2752049" cy="1771226"/>
          </a:xfrm>
          <a:prstGeom prst="rect">
            <a:avLst/>
          </a:prstGeom>
          <a:noFill/>
          <a:ln>
            <a:noFill/>
          </a:ln>
        </p:spPr>
      </p:pic>
      <p:sp>
        <p:nvSpPr>
          <p:cNvPr id="183" name="Google Shape;183;p21"/>
          <p:cNvSpPr/>
          <p:nvPr/>
        </p:nvSpPr>
        <p:spPr>
          <a:xfrm>
            <a:off x="2180950" y="3919175"/>
            <a:ext cx="368700" cy="2286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