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6.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2.png" ContentType="image/png"/>
  <Override PartName="/ppt/media/image7.png" ContentType="image/png"/>
  <Override PartName="/ppt/media/image13.png" ContentType="image/png"/>
  <Override PartName="/ppt/media/image8.png" ContentType="image/png"/>
  <Override PartName="/ppt/media/image6.jpeg" ContentType="image/jpeg"/>
  <Override PartName="/ppt/media/image5.wmf" ContentType="image/x-wmf"/>
  <Override PartName="/ppt/media/image10.png" ContentType="image/png"/>
  <Override PartName="/ppt/media/image11.png" ContentType="image/png"/>
  <Override PartName="/ppt/media/image22.png" ContentType="image/png"/>
  <Override PartName="/ppt/media/image4.wmf" ContentType="image/x-wmf"/>
  <Override PartName="/ppt/media/image3.wmf" ContentType="image/x-wmf"/>
  <Override PartName="/ppt/media/image21.png" ContentType="image/png"/>
  <Override PartName="/ppt/media/image19.png" ContentType="image/png"/>
  <Override PartName="/ppt/media/image2.wmf" ContentType="image/x-wmf"/>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5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5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5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5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5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20AA36B-8B26-4CE8-84DA-E9AD84BCA87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380880" y="685800"/>
            <a:ext cx="6095520" cy="3428640"/>
          </a:xfrm>
          <a:prstGeom prst="rect">
            <a:avLst/>
          </a:prstGeom>
        </p:spPr>
      </p:sp>
      <p:sp>
        <p:nvSpPr>
          <p:cNvPr id="332" name="PlaceHolder 2"/>
          <p:cNvSpPr>
            <a:spLocks noGrp="1"/>
          </p:cNvSpPr>
          <p:nvPr>
            <p:ph type="body"/>
          </p:nvPr>
        </p:nvSpPr>
        <p:spPr>
          <a:xfrm>
            <a:off x="685800" y="4343400"/>
            <a:ext cx="5486040" cy="4114440"/>
          </a:xfrm>
          <a:prstGeom prst="rect">
            <a:avLst/>
          </a:prstGeom>
        </p:spPr>
        <p:txBody>
          <a:bodyPr tIns="91440" bIns="91440">
            <a:noAutofit/>
          </a:bodyPr>
          <a:p>
            <a:pPr lvl="1" marL="914400" indent="-342720">
              <a:lnSpc>
                <a:spcPct val="150000"/>
              </a:lnSpc>
              <a:spcBef>
                <a:spcPts val="601"/>
              </a:spcBef>
              <a:buClr>
                <a:srgbClr val="000000"/>
              </a:buClr>
              <a:buFont typeface="Hind"/>
              <a:buChar char="➢"/>
            </a:pPr>
            <a:r>
              <a:rPr b="0" lang="en-GB" sz="1800" spc="-1" strike="noStrike">
                <a:solidFill>
                  <a:srgbClr val="000000"/>
                </a:solidFill>
                <a:latin typeface="Hind"/>
                <a:ea typeface="Hind"/>
              </a:rPr>
              <a:t>Exploratory data analysis: analyst characteristics of variables, get some base analysis between variables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Efficiency Analysis: Utilize numerical variables. Analyze efficiency between inputs and outputs.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Classification task: Find the attrition status of employees based on variables available on dataset (numerical and</a:t>
            </a:r>
            <a:endParaRPr b="0" lang="en-US"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380880" y="685800"/>
            <a:ext cx="6095520" cy="3428640"/>
          </a:xfrm>
          <a:prstGeom prst="rect">
            <a:avLst/>
          </a:prstGeom>
        </p:spPr>
      </p:sp>
      <p:sp>
        <p:nvSpPr>
          <p:cNvPr id="334" name="PlaceHolder 2"/>
          <p:cNvSpPr>
            <a:spLocks noGrp="1"/>
          </p:cNvSpPr>
          <p:nvPr>
            <p:ph type="body"/>
          </p:nvPr>
        </p:nvSpPr>
        <p:spPr>
          <a:xfrm>
            <a:off x="685800" y="4343400"/>
            <a:ext cx="5486040" cy="4114440"/>
          </a:xfrm>
          <a:prstGeom prst="rect">
            <a:avLst/>
          </a:prstGeom>
        </p:spPr>
        <p:txBody>
          <a:bodyPr tIns="91440" bIns="91440">
            <a:noAutofit/>
          </a:bodyPr>
          <a:p>
            <a:pPr lvl="1" marL="914400" indent="-342720">
              <a:lnSpc>
                <a:spcPct val="150000"/>
              </a:lnSpc>
              <a:spcBef>
                <a:spcPts val="601"/>
              </a:spcBef>
              <a:buClr>
                <a:srgbClr val="000000"/>
              </a:buClr>
              <a:buFont typeface="Hind"/>
              <a:buChar char="➢"/>
            </a:pPr>
            <a:r>
              <a:rPr b="0" lang="en-GB" sz="1800" spc="-1" strike="noStrike">
                <a:solidFill>
                  <a:srgbClr val="000000"/>
                </a:solidFill>
                <a:latin typeface="Hind"/>
                <a:ea typeface="Hind"/>
              </a:rPr>
              <a:t>Exploratory data analysis: analyst characteristics of variables, get some base analysis between variables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Efficiency Analysis: Utilize numerical variables. Analyze efficiency between inputs and outputs.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Classification task: Find the attrition status of employees based on variables available on dataset (numerical and</a:t>
            </a:r>
            <a:endParaRPr b="0" lang="en-US"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380880" y="685800"/>
            <a:ext cx="6095520" cy="3428640"/>
          </a:xfrm>
          <a:prstGeom prst="rect">
            <a:avLst/>
          </a:prstGeom>
        </p:spPr>
      </p:sp>
      <p:sp>
        <p:nvSpPr>
          <p:cNvPr id="336" name="PlaceHolder 2"/>
          <p:cNvSpPr>
            <a:spLocks noGrp="1"/>
          </p:cNvSpPr>
          <p:nvPr>
            <p:ph type="body"/>
          </p:nvPr>
        </p:nvSpPr>
        <p:spPr>
          <a:xfrm>
            <a:off x="685800" y="4343400"/>
            <a:ext cx="5486040" cy="4114440"/>
          </a:xfrm>
          <a:prstGeom prst="rect">
            <a:avLst/>
          </a:prstGeom>
        </p:spPr>
        <p:txBody>
          <a:bodyPr tIns="91440" bIns="91440">
            <a:noAutofit/>
          </a:bodyPr>
          <a:p>
            <a:pPr lvl="1" marL="914400" indent="-342720">
              <a:lnSpc>
                <a:spcPct val="150000"/>
              </a:lnSpc>
              <a:spcBef>
                <a:spcPts val="601"/>
              </a:spcBef>
              <a:buClr>
                <a:srgbClr val="000000"/>
              </a:buClr>
              <a:buFont typeface="Hind"/>
              <a:buChar char="➢"/>
            </a:pPr>
            <a:r>
              <a:rPr b="0" lang="en-GB" sz="1800" spc="-1" strike="noStrike">
                <a:solidFill>
                  <a:srgbClr val="000000"/>
                </a:solidFill>
                <a:latin typeface="Hind"/>
                <a:ea typeface="Hind"/>
              </a:rPr>
              <a:t>Exploratory data analysis: analyst characteristics of variables, get some base analysis between variables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Efficiency Analysis: Utilize numerical variables. Analyze efficiency between inputs and outputs.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Classification task: Find the attrition status of employees based on variables available on dataset (numerical and</a:t>
            </a:r>
            <a:endParaRPr b="0" lang="en-US"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380880" y="685800"/>
            <a:ext cx="6095520" cy="3428640"/>
          </a:xfrm>
          <a:prstGeom prst="rect">
            <a:avLst/>
          </a:prstGeom>
        </p:spPr>
      </p:sp>
      <p:sp>
        <p:nvSpPr>
          <p:cNvPr id="338" name="PlaceHolder 2"/>
          <p:cNvSpPr>
            <a:spLocks noGrp="1"/>
          </p:cNvSpPr>
          <p:nvPr>
            <p:ph type="body"/>
          </p:nvPr>
        </p:nvSpPr>
        <p:spPr>
          <a:xfrm>
            <a:off x="685800" y="4343400"/>
            <a:ext cx="5486040" cy="4114440"/>
          </a:xfrm>
          <a:prstGeom prst="rect">
            <a:avLst/>
          </a:prstGeom>
        </p:spPr>
        <p:txBody>
          <a:bodyPr tIns="91440" bIns="91440">
            <a:noAutofit/>
          </a:bodyPr>
          <a:p>
            <a:pPr lvl="1" marL="914400" indent="-342720">
              <a:lnSpc>
                <a:spcPct val="150000"/>
              </a:lnSpc>
              <a:spcBef>
                <a:spcPts val="601"/>
              </a:spcBef>
              <a:buClr>
                <a:srgbClr val="000000"/>
              </a:buClr>
              <a:buFont typeface="Hind"/>
              <a:buChar char="➢"/>
            </a:pPr>
            <a:r>
              <a:rPr b="0" lang="en-GB" sz="1800" spc="-1" strike="noStrike">
                <a:solidFill>
                  <a:srgbClr val="000000"/>
                </a:solidFill>
                <a:latin typeface="Hind"/>
                <a:ea typeface="Hind"/>
              </a:rPr>
              <a:t>Exploratory data analysis: analyst characteristics of variables, get some base analysis between variables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Efficiency Analysis: Utilize numerical variables. Analyze efficiency between inputs and outputs.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Classification task: Find the attrition status of employees based on variables available on dataset (numerical and</a:t>
            </a:r>
            <a:endParaRPr b="0" lang="en-US"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380880" y="685800"/>
            <a:ext cx="6095520" cy="3428640"/>
          </a:xfrm>
          <a:prstGeom prst="rect">
            <a:avLst/>
          </a:prstGeom>
        </p:spPr>
      </p:sp>
      <p:sp>
        <p:nvSpPr>
          <p:cNvPr id="340" name="PlaceHolder 2"/>
          <p:cNvSpPr>
            <a:spLocks noGrp="1"/>
          </p:cNvSpPr>
          <p:nvPr>
            <p:ph type="body"/>
          </p:nvPr>
        </p:nvSpPr>
        <p:spPr>
          <a:xfrm>
            <a:off x="685800" y="4343400"/>
            <a:ext cx="5486040" cy="4114440"/>
          </a:xfrm>
          <a:prstGeom prst="rect">
            <a:avLst/>
          </a:prstGeom>
        </p:spPr>
        <p:txBody>
          <a:bodyPr tIns="91440" bIns="91440">
            <a:noAutofit/>
          </a:bodyPr>
          <a:p>
            <a:pPr lvl="1" marL="914400" indent="-342720">
              <a:lnSpc>
                <a:spcPct val="150000"/>
              </a:lnSpc>
              <a:spcBef>
                <a:spcPts val="601"/>
              </a:spcBef>
              <a:buClr>
                <a:srgbClr val="000000"/>
              </a:buClr>
              <a:buFont typeface="Hind"/>
              <a:buChar char="➢"/>
            </a:pPr>
            <a:r>
              <a:rPr b="0" lang="en-GB" sz="1800" spc="-1" strike="noStrike">
                <a:solidFill>
                  <a:srgbClr val="000000"/>
                </a:solidFill>
                <a:latin typeface="Hind"/>
                <a:ea typeface="Hind"/>
              </a:rPr>
              <a:t>Exploratory data analysis: analyst characteristics of variables, get some base analysis between variables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Efficiency Analysis: Utilize numerical variables. Analyze efficiency between inputs and outputs.</a:t>
            </a:r>
            <a:endParaRPr b="0" lang="en-US" sz="1800" spc="-1" strike="noStrike">
              <a:latin typeface="Arial"/>
            </a:endParaRPr>
          </a:p>
          <a:p>
            <a:pPr lvl="1" marL="914400" indent="-342720">
              <a:lnSpc>
                <a:spcPct val="150000"/>
              </a:lnSpc>
              <a:buClr>
                <a:srgbClr val="000000"/>
              </a:buClr>
              <a:buFont typeface="Hind"/>
              <a:buChar char="➢"/>
            </a:pPr>
            <a:r>
              <a:rPr b="0" lang="en-GB" sz="1800" spc="-1" strike="noStrike">
                <a:solidFill>
                  <a:srgbClr val="000000"/>
                </a:solidFill>
                <a:latin typeface="Hind"/>
                <a:ea typeface="Hind"/>
              </a:rPr>
              <a:t>Classification task: Find the attrition status of employees based on variables available on dataset (numerical and</a:t>
            </a:r>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2225520" y="21618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 name="PlaceHolder 2"/>
          <p:cNvSpPr>
            <a:spLocks noGrp="1"/>
          </p:cNvSpPr>
          <p:nvPr>
            <p:ph type="body"/>
          </p:nvPr>
        </p:nvSpPr>
        <p:spPr>
          <a:xfrm>
            <a:off x="222552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43" name="PlaceHolder 3"/>
          <p:cNvSpPr>
            <a:spLocks noGrp="1"/>
          </p:cNvSpPr>
          <p:nvPr>
            <p:ph type="body"/>
          </p:nvPr>
        </p:nvSpPr>
        <p:spPr>
          <a:xfrm>
            <a:off x="381204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44" name="PlaceHolder 4"/>
          <p:cNvSpPr>
            <a:spLocks noGrp="1"/>
          </p:cNvSpPr>
          <p:nvPr>
            <p:ph type="body"/>
          </p:nvPr>
        </p:nvSpPr>
        <p:spPr>
          <a:xfrm>
            <a:off x="539856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45" name="PlaceHolder 5"/>
          <p:cNvSpPr>
            <a:spLocks noGrp="1"/>
          </p:cNvSpPr>
          <p:nvPr>
            <p:ph type="body"/>
          </p:nvPr>
        </p:nvSpPr>
        <p:spPr>
          <a:xfrm>
            <a:off x="222552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46" name="PlaceHolder 6"/>
          <p:cNvSpPr>
            <a:spLocks noGrp="1"/>
          </p:cNvSpPr>
          <p:nvPr>
            <p:ph type="body"/>
          </p:nvPr>
        </p:nvSpPr>
        <p:spPr>
          <a:xfrm>
            <a:off x="381204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47" name="PlaceHolder 7"/>
          <p:cNvSpPr>
            <a:spLocks noGrp="1"/>
          </p:cNvSpPr>
          <p:nvPr>
            <p:ph type="body"/>
          </p:nvPr>
        </p:nvSpPr>
        <p:spPr>
          <a:xfrm>
            <a:off x="539856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subTitle"/>
          </p:nvPr>
        </p:nvSpPr>
        <p:spPr>
          <a:xfrm>
            <a:off x="2225520" y="2161800"/>
            <a:ext cx="4692240" cy="81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2225520" y="2161800"/>
            <a:ext cx="469224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subTitle"/>
          </p:nvPr>
        </p:nvSpPr>
        <p:spPr>
          <a:xfrm>
            <a:off x="2225520" y="2161800"/>
            <a:ext cx="4692240" cy="81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8"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4"/>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4"/>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body"/>
          </p:nvPr>
        </p:nvSpPr>
        <p:spPr>
          <a:xfrm>
            <a:off x="2225520" y="21618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9"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5"/>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222552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95" name="PlaceHolder 3"/>
          <p:cNvSpPr>
            <a:spLocks noGrp="1"/>
          </p:cNvSpPr>
          <p:nvPr>
            <p:ph type="body"/>
          </p:nvPr>
        </p:nvSpPr>
        <p:spPr>
          <a:xfrm>
            <a:off x="381204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96" name="PlaceHolder 4"/>
          <p:cNvSpPr>
            <a:spLocks noGrp="1"/>
          </p:cNvSpPr>
          <p:nvPr>
            <p:ph type="body"/>
          </p:nvPr>
        </p:nvSpPr>
        <p:spPr>
          <a:xfrm>
            <a:off x="539856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97" name="PlaceHolder 5"/>
          <p:cNvSpPr>
            <a:spLocks noGrp="1"/>
          </p:cNvSpPr>
          <p:nvPr>
            <p:ph type="body"/>
          </p:nvPr>
        </p:nvSpPr>
        <p:spPr>
          <a:xfrm>
            <a:off x="222552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98" name="PlaceHolder 6"/>
          <p:cNvSpPr>
            <a:spLocks noGrp="1"/>
          </p:cNvSpPr>
          <p:nvPr>
            <p:ph type="body"/>
          </p:nvPr>
        </p:nvSpPr>
        <p:spPr>
          <a:xfrm>
            <a:off x="381204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99" name="PlaceHolder 7"/>
          <p:cNvSpPr>
            <a:spLocks noGrp="1"/>
          </p:cNvSpPr>
          <p:nvPr>
            <p:ph type="body"/>
          </p:nvPr>
        </p:nvSpPr>
        <p:spPr>
          <a:xfrm>
            <a:off x="539856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type="subTitle"/>
          </p:nvPr>
        </p:nvSpPr>
        <p:spPr>
          <a:xfrm>
            <a:off x="2225520" y="2161800"/>
            <a:ext cx="4692240" cy="81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type="body"/>
          </p:nvPr>
        </p:nvSpPr>
        <p:spPr>
          <a:xfrm>
            <a:off x="2225520" y="2161800"/>
            <a:ext cx="469224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2225520" y="2161800"/>
            <a:ext cx="469224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5"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31" name="PlaceHolder 4"/>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4"/>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2225520" y="21618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0"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5"/>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5" name="PlaceHolder 2"/>
          <p:cNvSpPr>
            <a:spLocks noGrp="1"/>
          </p:cNvSpPr>
          <p:nvPr>
            <p:ph type="body"/>
          </p:nvPr>
        </p:nvSpPr>
        <p:spPr>
          <a:xfrm>
            <a:off x="222552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381204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147" name="PlaceHolder 4"/>
          <p:cNvSpPr>
            <a:spLocks noGrp="1"/>
          </p:cNvSpPr>
          <p:nvPr>
            <p:ph type="body"/>
          </p:nvPr>
        </p:nvSpPr>
        <p:spPr>
          <a:xfrm>
            <a:off x="539856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148" name="PlaceHolder 5"/>
          <p:cNvSpPr>
            <a:spLocks noGrp="1"/>
          </p:cNvSpPr>
          <p:nvPr>
            <p:ph type="body"/>
          </p:nvPr>
        </p:nvSpPr>
        <p:spPr>
          <a:xfrm>
            <a:off x="222552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149" name="PlaceHolder 6"/>
          <p:cNvSpPr>
            <a:spLocks noGrp="1"/>
          </p:cNvSpPr>
          <p:nvPr>
            <p:ph type="body"/>
          </p:nvPr>
        </p:nvSpPr>
        <p:spPr>
          <a:xfrm>
            <a:off x="381204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150" name="PlaceHolder 7"/>
          <p:cNvSpPr>
            <a:spLocks noGrp="1"/>
          </p:cNvSpPr>
          <p:nvPr>
            <p:ph type="body"/>
          </p:nvPr>
        </p:nvSpPr>
        <p:spPr>
          <a:xfrm>
            <a:off x="539856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7" name="PlaceHolder 2"/>
          <p:cNvSpPr>
            <a:spLocks noGrp="1"/>
          </p:cNvSpPr>
          <p:nvPr>
            <p:ph type="subTitle"/>
          </p:nvPr>
        </p:nvSpPr>
        <p:spPr>
          <a:xfrm>
            <a:off x="2225520" y="2161800"/>
            <a:ext cx="4692240" cy="81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9" name="PlaceHolder 2"/>
          <p:cNvSpPr>
            <a:spLocks noGrp="1"/>
          </p:cNvSpPr>
          <p:nvPr>
            <p:ph type="body"/>
          </p:nvPr>
        </p:nvSpPr>
        <p:spPr>
          <a:xfrm>
            <a:off x="2225520" y="2161800"/>
            <a:ext cx="469224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1"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172"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6"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0"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181"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4"/>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85"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4"/>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8" name="PlaceHolder 2"/>
          <p:cNvSpPr>
            <a:spLocks noGrp="1"/>
          </p:cNvSpPr>
          <p:nvPr>
            <p:ph type="body"/>
          </p:nvPr>
        </p:nvSpPr>
        <p:spPr>
          <a:xfrm>
            <a:off x="2225520" y="21618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89" name="PlaceHolder 3"/>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1"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5"/>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6" name="PlaceHolder 2"/>
          <p:cNvSpPr>
            <a:spLocks noGrp="1"/>
          </p:cNvSpPr>
          <p:nvPr>
            <p:ph type="body"/>
          </p:nvPr>
        </p:nvSpPr>
        <p:spPr>
          <a:xfrm>
            <a:off x="222552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197" name="PlaceHolder 3"/>
          <p:cNvSpPr>
            <a:spLocks noGrp="1"/>
          </p:cNvSpPr>
          <p:nvPr>
            <p:ph type="body"/>
          </p:nvPr>
        </p:nvSpPr>
        <p:spPr>
          <a:xfrm>
            <a:off x="381204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198" name="PlaceHolder 4"/>
          <p:cNvSpPr>
            <a:spLocks noGrp="1"/>
          </p:cNvSpPr>
          <p:nvPr>
            <p:ph type="body"/>
          </p:nvPr>
        </p:nvSpPr>
        <p:spPr>
          <a:xfrm>
            <a:off x="539856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199" name="PlaceHolder 5"/>
          <p:cNvSpPr>
            <a:spLocks noGrp="1"/>
          </p:cNvSpPr>
          <p:nvPr>
            <p:ph type="body"/>
          </p:nvPr>
        </p:nvSpPr>
        <p:spPr>
          <a:xfrm>
            <a:off x="222552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200" name="PlaceHolder 6"/>
          <p:cNvSpPr>
            <a:spLocks noGrp="1"/>
          </p:cNvSpPr>
          <p:nvPr>
            <p:ph type="body"/>
          </p:nvPr>
        </p:nvSpPr>
        <p:spPr>
          <a:xfrm>
            <a:off x="381204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201" name="PlaceHolder 7"/>
          <p:cNvSpPr>
            <a:spLocks noGrp="1"/>
          </p:cNvSpPr>
          <p:nvPr>
            <p:ph type="body"/>
          </p:nvPr>
        </p:nvSpPr>
        <p:spPr>
          <a:xfrm>
            <a:off x="539856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7" name="PlaceHolder 2"/>
          <p:cNvSpPr>
            <a:spLocks noGrp="1"/>
          </p:cNvSpPr>
          <p:nvPr>
            <p:ph type="subTitle"/>
          </p:nvPr>
        </p:nvSpPr>
        <p:spPr>
          <a:xfrm>
            <a:off x="2225520" y="2161800"/>
            <a:ext cx="4692240" cy="81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9" name="PlaceHolder 2"/>
          <p:cNvSpPr>
            <a:spLocks noGrp="1"/>
          </p:cNvSpPr>
          <p:nvPr>
            <p:ph type="body"/>
          </p:nvPr>
        </p:nvSpPr>
        <p:spPr>
          <a:xfrm>
            <a:off x="2225520" y="2161800"/>
            <a:ext cx="469224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1"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222"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6"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27"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228"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0"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231"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4"/>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4"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36" name="PlaceHolder 4"/>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8" name="PlaceHolder 2"/>
          <p:cNvSpPr>
            <a:spLocks noGrp="1"/>
          </p:cNvSpPr>
          <p:nvPr>
            <p:ph type="body"/>
          </p:nvPr>
        </p:nvSpPr>
        <p:spPr>
          <a:xfrm>
            <a:off x="2225520" y="21618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3"/>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1"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42"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43"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44" name="PlaceHolder 5"/>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6" name="PlaceHolder 2"/>
          <p:cNvSpPr>
            <a:spLocks noGrp="1"/>
          </p:cNvSpPr>
          <p:nvPr>
            <p:ph type="body"/>
          </p:nvPr>
        </p:nvSpPr>
        <p:spPr>
          <a:xfrm>
            <a:off x="222552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247" name="PlaceHolder 3"/>
          <p:cNvSpPr>
            <a:spLocks noGrp="1"/>
          </p:cNvSpPr>
          <p:nvPr>
            <p:ph type="body"/>
          </p:nvPr>
        </p:nvSpPr>
        <p:spPr>
          <a:xfrm>
            <a:off x="381204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248" name="PlaceHolder 4"/>
          <p:cNvSpPr>
            <a:spLocks noGrp="1"/>
          </p:cNvSpPr>
          <p:nvPr>
            <p:ph type="body"/>
          </p:nvPr>
        </p:nvSpPr>
        <p:spPr>
          <a:xfrm>
            <a:off x="5398560" y="21618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249" name="PlaceHolder 5"/>
          <p:cNvSpPr>
            <a:spLocks noGrp="1"/>
          </p:cNvSpPr>
          <p:nvPr>
            <p:ph type="body"/>
          </p:nvPr>
        </p:nvSpPr>
        <p:spPr>
          <a:xfrm>
            <a:off x="222552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250" name="PlaceHolder 6"/>
          <p:cNvSpPr>
            <a:spLocks noGrp="1"/>
          </p:cNvSpPr>
          <p:nvPr>
            <p:ph type="body"/>
          </p:nvPr>
        </p:nvSpPr>
        <p:spPr>
          <a:xfrm>
            <a:off x="381204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
        <p:nvSpPr>
          <p:cNvPr id="251" name="PlaceHolder 7"/>
          <p:cNvSpPr>
            <a:spLocks noGrp="1"/>
          </p:cNvSpPr>
          <p:nvPr>
            <p:ph type="body"/>
          </p:nvPr>
        </p:nvSpPr>
        <p:spPr>
          <a:xfrm>
            <a:off x="5398560" y="2590200"/>
            <a:ext cx="1510560" cy="390960"/>
          </a:xfrm>
          <a:prstGeom prst="rect">
            <a:avLst/>
          </a:prstGeom>
        </p:spPr>
        <p:txBody>
          <a:bodyPr lIns="0" rIns="0" tIns="0" bIns="0">
            <a:normAutofit fontScale="95000"/>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2996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222552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2225520" y="2161800"/>
            <a:ext cx="2289600" cy="819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4"/>
          <p:cNvSpPr>
            <a:spLocks noGrp="1"/>
          </p:cNvSpPr>
          <p:nvPr>
            <p:ph type="body"/>
          </p:nvPr>
        </p:nvSpPr>
        <p:spPr>
          <a:xfrm>
            <a:off x="4629960" y="25902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222552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4629960" y="2161800"/>
            <a:ext cx="2289600" cy="39096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2225520" y="2590200"/>
            <a:ext cx="4692240" cy="39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41f3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328120" y="1991880"/>
            <a:ext cx="4487400" cy="1159560"/>
          </a:xfrm>
          <a:prstGeom prst="rect">
            <a:avLst/>
          </a:prstGeom>
        </p:spPr>
        <p:txBody>
          <a:bodyPr tIns="91440" bIns="91440" anchor="ctr">
            <a:noAutofit/>
          </a:bodyPr>
          <a:p>
            <a:r>
              <a:rPr b="0" lang="en-US" sz="4600" spc="-1" strike="noStrike">
                <a:solidFill>
                  <a:srgbClr val="000000"/>
                </a:solidFill>
                <a:latin typeface="Arial"/>
              </a:rPr>
              <a:t>Click to edit the title text format</a:t>
            </a:r>
            <a:endParaRPr b="0" lang="en-US" sz="4600" spc="-1" strike="noStrike">
              <a:solidFill>
                <a:srgbClr val="000000"/>
              </a:solidFill>
              <a:latin typeface="Arial"/>
            </a:endParaRPr>
          </a:p>
        </p:txBody>
      </p:sp>
      <p:sp>
        <p:nvSpPr>
          <p:cNvPr id="1" name="CustomShape 2"/>
          <p:cNvSpPr/>
          <p:nvPr/>
        </p:nvSpPr>
        <p:spPr>
          <a:xfrm flipH="1" rot="5400000">
            <a:off x="6177240" y="-42120"/>
            <a:ext cx="3687840" cy="2245680"/>
          </a:xfrm>
          <a:prstGeom prst="parallelogram">
            <a:avLst>
              <a:gd name="adj" fmla="val 81897"/>
            </a:avLst>
          </a:prstGeom>
          <a:gradFill rotWithShape="0">
            <a:gsLst>
              <a:gs pos="0">
                <a:srgbClr val="33cccc"/>
              </a:gs>
              <a:gs pos="100000">
                <a:srgbClr val="66ff33"/>
              </a:gs>
            </a:gsLst>
            <a:lin ang="10794000"/>
          </a:gradFill>
          <a:ln>
            <a:noFill/>
          </a:ln>
        </p:spPr>
        <p:style>
          <a:lnRef idx="0"/>
          <a:fillRef idx="0"/>
          <a:effectRef idx="0"/>
          <a:fontRef idx="minor"/>
        </p:style>
      </p:sp>
      <p:sp>
        <p:nvSpPr>
          <p:cNvPr id="2" name="CustomShape 3"/>
          <p:cNvSpPr/>
          <p:nvPr/>
        </p:nvSpPr>
        <p:spPr>
          <a:xfrm flipH="1" rot="5400000">
            <a:off x="-698760" y="3247560"/>
            <a:ext cx="3573720" cy="217692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3" name="CustomShape 4"/>
          <p:cNvSpPr/>
          <p:nvPr/>
        </p:nvSpPr>
        <p:spPr>
          <a:xfrm flipH="1" rot="16200000">
            <a:off x="-428040" y="2831040"/>
            <a:ext cx="2194920" cy="133776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4" name="CustomShape 5"/>
          <p:cNvSpPr/>
          <p:nvPr/>
        </p:nvSpPr>
        <p:spPr>
          <a:xfrm flipH="1" rot="16200000">
            <a:off x="564120" y="2068200"/>
            <a:ext cx="1518480" cy="925200"/>
          </a:xfrm>
          <a:prstGeom prst="parallelogram">
            <a:avLst>
              <a:gd name="adj" fmla="val 81897"/>
            </a:avLst>
          </a:prstGeom>
          <a:solidFill>
            <a:srgbClr val="0066ff">
              <a:alpha val="23000"/>
            </a:srgbClr>
          </a:solidFill>
          <a:ln>
            <a:noFill/>
          </a:ln>
        </p:spPr>
        <p:style>
          <a:lnRef idx="0"/>
          <a:fillRef idx="0"/>
          <a:effectRef idx="0"/>
          <a:fontRef idx="minor"/>
        </p:style>
      </p:sp>
      <p:sp>
        <p:nvSpPr>
          <p:cNvPr id="5" name="CustomShape 6"/>
          <p:cNvSpPr/>
          <p:nvPr/>
        </p:nvSpPr>
        <p:spPr>
          <a:xfrm rot="5400000">
            <a:off x="-253080" y="2260440"/>
            <a:ext cx="1296720" cy="789480"/>
          </a:xfrm>
          <a:prstGeom prst="parallelogram">
            <a:avLst>
              <a:gd name="adj" fmla="val 81897"/>
            </a:avLst>
          </a:prstGeom>
          <a:gradFill rotWithShape="0">
            <a:gsLst>
              <a:gs pos="0">
                <a:srgbClr val="33cccc"/>
              </a:gs>
              <a:gs pos="100000">
                <a:srgbClr val="66ff33"/>
              </a:gs>
            </a:gsLst>
            <a:lin ang="10800000"/>
          </a:gradFill>
          <a:ln>
            <a:noFill/>
          </a:ln>
        </p:spPr>
        <p:style>
          <a:lnRef idx="0"/>
          <a:fillRef idx="0"/>
          <a:effectRef idx="0"/>
          <a:fontRef idx="minor"/>
        </p:style>
      </p:sp>
      <p:sp>
        <p:nvSpPr>
          <p:cNvPr id="6" name="CustomShape 7"/>
          <p:cNvSpPr/>
          <p:nvPr/>
        </p:nvSpPr>
        <p:spPr>
          <a:xfrm rot="16200000">
            <a:off x="-192240" y="1951200"/>
            <a:ext cx="985320" cy="600120"/>
          </a:xfrm>
          <a:prstGeom prst="parallelogram">
            <a:avLst>
              <a:gd name="adj" fmla="val 81897"/>
            </a:avLst>
          </a:prstGeom>
          <a:solidFill>
            <a:srgbClr val="ffffff">
              <a:alpha val="14000"/>
            </a:srgbClr>
          </a:solidFill>
          <a:ln>
            <a:noFill/>
          </a:ln>
        </p:spPr>
        <p:style>
          <a:lnRef idx="0"/>
          <a:fillRef idx="0"/>
          <a:effectRef idx="0"/>
          <a:fontRef idx="minor"/>
        </p:style>
      </p:sp>
      <p:sp>
        <p:nvSpPr>
          <p:cNvPr id="7" name="CustomShape 8"/>
          <p:cNvSpPr/>
          <p:nvPr/>
        </p:nvSpPr>
        <p:spPr>
          <a:xfrm flipH="1" rot="5400000">
            <a:off x="7217640" y="1270080"/>
            <a:ext cx="2394360" cy="145872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8" name="CustomShape 9"/>
          <p:cNvSpPr/>
          <p:nvPr/>
        </p:nvSpPr>
        <p:spPr>
          <a:xfrm rot="16200000">
            <a:off x="7922520" y="2744640"/>
            <a:ext cx="1518120" cy="92520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9" name="CustomShape 10"/>
          <p:cNvSpPr/>
          <p:nvPr/>
        </p:nvSpPr>
        <p:spPr>
          <a:xfrm flipH="1" rot="16200000">
            <a:off x="7316280" y="2802240"/>
            <a:ext cx="1027440" cy="625680"/>
          </a:xfrm>
          <a:prstGeom prst="parallelogram">
            <a:avLst>
              <a:gd name="adj" fmla="val 81897"/>
            </a:avLst>
          </a:prstGeom>
          <a:solidFill>
            <a:srgbClr val="ffffff">
              <a:alpha val="14000"/>
            </a:srgbClr>
          </a:solidFill>
          <a:ln>
            <a:noFill/>
          </a:ln>
        </p:spPr>
        <p:style>
          <a:lnRef idx="0"/>
          <a:fillRef idx="0"/>
          <a:effectRef idx="0"/>
          <a:fontRef idx="minor"/>
        </p:style>
      </p:sp>
      <p:sp>
        <p:nvSpPr>
          <p:cNvPr id="10" name="CustomShape 11"/>
          <p:cNvSpPr/>
          <p:nvPr/>
        </p:nvSpPr>
        <p:spPr>
          <a:xfrm flipH="1" rot="16200000">
            <a:off x="6338160" y="578880"/>
            <a:ext cx="1519920" cy="925920"/>
          </a:xfrm>
          <a:prstGeom prst="parallelogram">
            <a:avLst>
              <a:gd name="adj" fmla="val 81897"/>
            </a:avLst>
          </a:prstGeom>
          <a:solidFill>
            <a:srgbClr val="0066ff">
              <a:alpha val="23000"/>
            </a:srgbClr>
          </a:solidFill>
          <a:ln>
            <a:noFill/>
          </a:ln>
        </p:spPr>
        <p:style>
          <a:lnRef idx="0"/>
          <a:fillRef idx="0"/>
          <a:effectRef idx="0"/>
          <a:fontRef idx="minor"/>
        </p:style>
      </p:sp>
      <p:sp>
        <p:nvSpPr>
          <p:cNvPr id="11"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41f30"/>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1067040" y="912960"/>
            <a:ext cx="5971680" cy="635760"/>
          </a:xfrm>
          <a:prstGeom prst="rect">
            <a:avLst/>
          </a:prstGeom>
        </p:spPr>
        <p:txBody>
          <a:bodyPr tIns="91440" bIns="91440" anchor="b">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9" name="PlaceHolder 2"/>
          <p:cNvSpPr>
            <a:spLocks noGrp="1"/>
          </p:cNvSpPr>
          <p:nvPr>
            <p:ph type="body"/>
          </p:nvPr>
        </p:nvSpPr>
        <p:spPr>
          <a:xfrm>
            <a:off x="1067040" y="1707120"/>
            <a:ext cx="2977560" cy="321840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0" name="PlaceHolder 3"/>
          <p:cNvSpPr>
            <a:spLocks noGrp="1"/>
          </p:cNvSpPr>
          <p:nvPr>
            <p:ph type="body"/>
          </p:nvPr>
        </p:nvSpPr>
        <p:spPr>
          <a:xfrm>
            <a:off x="4224240" y="1707120"/>
            <a:ext cx="2977560" cy="321840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grpSp>
        <p:nvGrpSpPr>
          <p:cNvPr id="51" name="Group 4"/>
          <p:cNvGrpSpPr/>
          <p:nvPr/>
        </p:nvGrpSpPr>
        <p:grpSpPr>
          <a:xfrm>
            <a:off x="7395120" y="0"/>
            <a:ext cx="1748520" cy="4012560"/>
            <a:chOff x="7395120" y="0"/>
            <a:chExt cx="1748520" cy="4012560"/>
          </a:xfrm>
        </p:grpSpPr>
        <p:sp>
          <p:nvSpPr>
            <p:cNvPr id="52" name="CustomShape 5"/>
            <p:cNvSpPr/>
            <p:nvPr/>
          </p:nvSpPr>
          <p:spPr>
            <a:xfrm flipH="1" rot="5400000">
              <a:off x="7471800" y="406080"/>
              <a:ext cx="2077920" cy="126576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53" name="CustomShape 6"/>
            <p:cNvSpPr/>
            <p:nvPr/>
          </p:nvSpPr>
          <p:spPr>
            <a:xfrm flipH="1" rot="5400000">
              <a:off x="7071840" y="1666440"/>
              <a:ext cx="2574000" cy="1567800"/>
            </a:xfrm>
            <a:prstGeom prst="parallelogram">
              <a:avLst>
                <a:gd name="adj" fmla="val 81897"/>
              </a:avLst>
            </a:prstGeom>
            <a:gradFill rotWithShape="0">
              <a:gsLst>
                <a:gs pos="0">
                  <a:srgbClr val="33cccc"/>
                </a:gs>
                <a:gs pos="100000">
                  <a:srgbClr val="66ff33"/>
                </a:gs>
              </a:gsLst>
              <a:lin ang="10794000"/>
            </a:gradFill>
            <a:ln>
              <a:noFill/>
            </a:ln>
          </p:spPr>
          <p:style>
            <a:lnRef idx="0"/>
            <a:fillRef idx="0"/>
            <a:effectRef idx="0"/>
            <a:fontRef idx="minor"/>
          </p:style>
        </p:sp>
        <p:sp>
          <p:nvSpPr>
            <p:cNvPr id="54" name="CustomShape 7"/>
            <p:cNvSpPr/>
            <p:nvPr/>
          </p:nvSpPr>
          <p:spPr>
            <a:xfrm rot="16200000">
              <a:off x="8020440" y="2718360"/>
              <a:ext cx="1395720" cy="85032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55" name="CustomShape 8"/>
            <p:cNvSpPr/>
            <p:nvPr/>
          </p:nvSpPr>
          <p:spPr>
            <a:xfrm rot="16200000">
              <a:off x="7178040" y="542880"/>
              <a:ext cx="1110600" cy="676440"/>
            </a:xfrm>
            <a:prstGeom prst="parallelogram">
              <a:avLst>
                <a:gd name="adj" fmla="val 81897"/>
              </a:avLst>
            </a:prstGeom>
            <a:solidFill>
              <a:srgbClr val="ffffff">
                <a:alpha val="14000"/>
              </a:srgbClr>
            </a:solidFill>
            <a:ln>
              <a:noFill/>
            </a:ln>
          </p:spPr>
          <p:style>
            <a:lnRef idx="0"/>
            <a:fillRef idx="0"/>
            <a:effectRef idx="0"/>
            <a:fontRef idx="minor"/>
          </p:style>
        </p:sp>
        <p:sp>
          <p:nvSpPr>
            <p:cNvPr id="56" name="CustomShape 9"/>
            <p:cNvSpPr/>
            <p:nvPr/>
          </p:nvSpPr>
          <p:spPr>
            <a:xfrm flipH="1" rot="16200000">
              <a:off x="8242200" y="3381480"/>
              <a:ext cx="784080" cy="477720"/>
            </a:xfrm>
            <a:prstGeom prst="parallelogram">
              <a:avLst>
                <a:gd name="adj" fmla="val 81897"/>
              </a:avLst>
            </a:prstGeom>
            <a:solidFill>
              <a:srgbClr val="0066ff">
                <a:alpha val="23000"/>
              </a:srgbClr>
            </a:solidFill>
            <a:ln>
              <a:noFill/>
            </a:ln>
          </p:spPr>
          <p:style>
            <a:lnRef idx="0"/>
            <a:fillRef idx="0"/>
            <a:effectRef idx="0"/>
            <a:fontRef idx="minor"/>
          </p:style>
        </p:sp>
      </p:grpSp>
      <p:grpSp>
        <p:nvGrpSpPr>
          <p:cNvPr id="57" name="Group 10"/>
          <p:cNvGrpSpPr/>
          <p:nvPr/>
        </p:nvGrpSpPr>
        <p:grpSpPr>
          <a:xfrm>
            <a:off x="0" y="2738880"/>
            <a:ext cx="722160" cy="2404440"/>
            <a:chOff x="0" y="2738880"/>
            <a:chExt cx="722160" cy="2404440"/>
          </a:xfrm>
        </p:grpSpPr>
        <p:sp>
          <p:nvSpPr>
            <p:cNvPr id="58" name="CustomShape 11"/>
            <p:cNvSpPr/>
            <p:nvPr/>
          </p:nvSpPr>
          <p:spPr>
            <a:xfrm flipH="1" rot="5400000">
              <a:off x="-231480" y="3330000"/>
              <a:ext cx="1185480" cy="72216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59" name="CustomShape 12"/>
            <p:cNvSpPr/>
            <p:nvPr/>
          </p:nvSpPr>
          <p:spPr>
            <a:xfrm rot="5400000">
              <a:off x="-157680" y="3052080"/>
              <a:ext cx="808560" cy="492120"/>
            </a:xfrm>
            <a:prstGeom prst="parallelogram">
              <a:avLst>
                <a:gd name="adj" fmla="val 81897"/>
              </a:avLst>
            </a:prstGeom>
            <a:gradFill rotWithShape="0">
              <a:gsLst>
                <a:gs pos="0">
                  <a:srgbClr val="33cccc"/>
                </a:gs>
                <a:gs pos="100000">
                  <a:srgbClr val="66ff33"/>
                </a:gs>
              </a:gsLst>
              <a:lin ang="10800000"/>
            </a:gradFill>
            <a:ln>
              <a:noFill/>
            </a:ln>
          </p:spPr>
          <p:style>
            <a:lnRef idx="0"/>
            <a:fillRef idx="0"/>
            <a:effectRef idx="0"/>
            <a:fontRef idx="minor"/>
          </p:style>
        </p:sp>
        <p:sp>
          <p:nvSpPr>
            <p:cNvPr id="60" name="CustomShape 13"/>
            <p:cNvSpPr/>
            <p:nvPr/>
          </p:nvSpPr>
          <p:spPr>
            <a:xfrm flipH="1" rot="16200000">
              <a:off x="-172800" y="4429080"/>
              <a:ext cx="887760" cy="54072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61" name="CustomShape 14"/>
            <p:cNvSpPr/>
            <p:nvPr/>
          </p:nvSpPr>
          <p:spPr>
            <a:xfrm rot="16200000">
              <a:off x="-119880" y="2859120"/>
              <a:ext cx="614520" cy="374040"/>
            </a:xfrm>
            <a:prstGeom prst="parallelogram">
              <a:avLst>
                <a:gd name="adj" fmla="val 81897"/>
              </a:avLst>
            </a:prstGeom>
            <a:solidFill>
              <a:srgbClr val="ffffff">
                <a:alpha val="14000"/>
              </a:srgbClr>
            </a:solidFill>
            <a:ln>
              <a:noFill/>
            </a:ln>
          </p:spPr>
          <p:style>
            <a:lnRef idx="0"/>
            <a:fillRef idx="0"/>
            <a:effectRef idx="0"/>
            <a:fontRef idx="minor"/>
          </p:style>
        </p:sp>
        <p:sp>
          <p:nvSpPr>
            <p:cNvPr id="62" name="CustomShape 15"/>
            <p:cNvSpPr/>
            <p:nvPr/>
          </p:nvSpPr>
          <p:spPr>
            <a:xfrm flipH="1" rot="16200000">
              <a:off x="227520" y="4046400"/>
              <a:ext cx="614160" cy="374040"/>
            </a:xfrm>
            <a:prstGeom prst="parallelogram">
              <a:avLst>
                <a:gd name="adj" fmla="val 81897"/>
              </a:avLst>
            </a:prstGeom>
            <a:solidFill>
              <a:srgbClr val="0066ff">
                <a:alpha val="23000"/>
              </a:srgbClr>
            </a:solidFill>
            <a:ln>
              <a:noFill/>
            </a:ln>
          </p:spPr>
          <p:style>
            <a:lnRef idx="0"/>
            <a:fillRef idx="0"/>
            <a:effectRef idx="0"/>
            <a:fontRef idx="minor"/>
          </p:style>
        </p:sp>
      </p:grpSp>
      <p:sp>
        <p:nvSpPr>
          <p:cNvPr id="63" name="PlaceHolder 16"/>
          <p:cNvSpPr>
            <a:spLocks noGrp="1"/>
          </p:cNvSpPr>
          <p:nvPr>
            <p:ph type="sldNum"/>
          </p:nvPr>
        </p:nvSpPr>
        <p:spPr>
          <a:xfrm>
            <a:off x="8556840" y="4812480"/>
            <a:ext cx="586800" cy="330480"/>
          </a:xfrm>
          <a:prstGeom prst="rect">
            <a:avLst/>
          </a:prstGeom>
        </p:spPr>
        <p:txBody>
          <a:bodyPr tIns="91440" bIns="91440">
            <a:noAutofit/>
          </a:bodyP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41f30"/>
        </a:solidFill>
      </p:bgPr>
    </p:bg>
    <p:spTree>
      <p:nvGrpSpPr>
        <p:cNvPr id="1" name=""/>
        <p:cNvGrpSpPr/>
        <p:nvPr/>
      </p:nvGrpSpPr>
      <p:grpSpPr>
        <a:xfrm>
          <a:off x="0" y="0"/>
          <a:ext cx="0" cy="0"/>
          <a:chOff x="0" y="0"/>
          <a:chExt cx="0" cy="0"/>
        </a:xfrm>
      </p:grpSpPr>
      <p:grpSp>
        <p:nvGrpSpPr>
          <p:cNvPr id="100" name="Group 1"/>
          <p:cNvGrpSpPr/>
          <p:nvPr/>
        </p:nvGrpSpPr>
        <p:grpSpPr>
          <a:xfrm>
            <a:off x="7934760" y="360"/>
            <a:ext cx="1208880" cy="2774160"/>
            <a:chOff x="7934760" y="360"/>
            <a:chExt cx="1208880" cy="2774160"/>
          </a:xfrm>
        </p:grpSpPr>
        <p:sp>
          <p:nvSpPr>
            <p:cNvPr id="101" name="CustomShape 2"/>
            <p:cNvSpPr/>
            <p:nvPr/>
          </p:nvSpPr>
          <p:spPr>
            <a:xfrm flipH="1" rot="5400000">
              <a:off x="7988040" y="281160"/>
              <a:ext cx="1436400" cy="87480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102" name="CustomShape 3"/>
            <p:cNvSpPr/>
            <p:nvPr/>
          </p:nvSpPr>
          <p:spPr>
            <a:xfrm flipH="1" rot="5400000">
              <a:off x="7711200" y="1152360"/>
              <a:ext cx="1779480" cy="1083960"/>
            </a:xfrm>
            <a:prstGeom prst="parallelogram">
              <a:avLst>
                <a:gd name="adj" fmla="val 81897"/>
              </a:avLst>
            </a:prstGeom>
            <a:gradFill rotWithShape="0">
              <a:gsLst>
                <a:gs pos="0">
                  <a:srgbClr val="33cccc"/>
                </a:gs>
                <a:gs pos="100000">
                  <a:srgbClr val="66ff33"/>
                </a:gs>
              </a:gsLst>
              <a:lin ang="10794000"/>
            </a:gradFill>
            <a:ln>
              <a:noFill/>
            </a:ln>
          </p:spPr>
          <p:style>
            <a:lnRef idx="0"/>
            <a:fillRef idx="0"/>
            <a:effectRef idx="0"/>
            <a:fontRef idx="minor"/>
          </p:style>
        </p:sp>
        <p:sp>
          <p:nvSpPr>
            <p:cNvPr id="103" name="CustomShape 4"/>
            <p:cNvSpPr/>
            <p:nvPr/>
          </p:nvSpPr>
          <p:spPr>
            <a:xfrm rot="16200000">
              <a:off x="8367120" y="1879560"/>
              <a:ext cx="964800" cy="58788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104" name="CustomShape 5"/>
            <p:cNvSpPr/>
            <p:nvPr/>
          </p:nvSpPr>
          <p:spPr>
            <a:xfrm rot="16200000">
              <a:off x="7784640" y="375480"/>
              <a:ext cx="767880" cy="467640"/>
            </a:xfrm>
            <a:prstGeom prst="parallelogram">
              <a:avLst>
                <a:gd name="adj" fmla="val 81897"/>
              </a:avLst>
            </a:prstGeom>
            <a:solidFill>
              <a:srgbClr val="ffffff">
                <a:alpha val="14000"/>
              </a:srgbClr>
            </a:solidFill>
            <a:ln>
              <a:noFill/>
            </a:ln>
          </p:spPr>
          <p:style>
            <a:lnRef idx="0"/>
            <a:fillRef idx="0"/>
            <a:effectRef idx="0"/>
            <a:fontRef idx="minor"/>
          </p:style>
        </p:sp>
        <p:sp>
          <p:nvSpPr>
            <p:cNvPr id="105" name="CustomShape 6"/>
            <p:cNvSpPr/>
            <p:nvPr/>
          </p:nvSpPr>
          <p:spPr>
            <a:xfrm flipH="1" rot="16200000">
              <a:off x="8520120" y="2338200"/>
              <a:ext cx="542160" cy="330120"/>
            </a:xfrm>
            <a:prstGeom prst="parallelogram">
              <a:avLst>
                <a:gd name="adj" fmla="val 81897"/>
              </a:avLst>
            </a:prstGeom>
            <a:solidFill>
              <a:srgbClr val="0066ff">
                <a:alpha val="23000"/>
              </a:srgbClr>
            </a:solidFill>
            <a:ln>
              <a:noFill/>
            </a:ln>
          </p:spPr>
          <p:style>
            <a:lnRef idx="0"/>
            <a:fillRef idx="0"/>
            <a:effectRef idx="0"/>
            <a:fontRef idx="minor"/>
          </p:style>
        </p:sp>
      </p:grpSp>
      <p:grpSp>
        <p:nvGrpSpPr>
          <p:cNvPr id="106" name="Group 7"/>
          <p:cNvGrpSpPr/>
          <p:nvPr/>
        </p:nvGrpSpPr>
        <p:grpSpPr>
          <a:xfrm>
            <a:off x="0" y="2232720"/>
            <a:ext cx="874440" cy="2910600"/>
            <a:chOff x="0" y="2232720"/>
            <a:chExt cx="874440" cy="2910600"/>
          </a:xfrm>
        </p:grpSpPr>
        <p:sp>
          <p:nvSpPr>
            <p:cNvPr id="107" name="CustomShape 8"/>
            <p:cNvSpPr/>
            <p:nvPr/>
          </p:nvSpPr>
          <p:spPr>
            <a:xfrm flipH="1" rot="5400000">
              <a:off x="-280440" y="2948040"/>
              <a:ext cx="1435320" cy="87408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108" name="CustomShape 9"/>
            <p:cNvSpPr/>
            <p:nvPr/>
          </p:nvSpPr>
          <p:spPr>
            <a:xfrm rot="5400000">
              <a:off x="-190800" y="2611800"/>
              <a:ext cx="978840" cy="595440"/>
            </a:xfrm>
            <a:prstGeom prst="parallelogram">
              <a:avLst>
                <a:gd name="adj" fmla="val 81897"/>
              </a:avLst>
            </a:prstGeom>
            <a:gradFill rotWithShape="0">
              <a:gsLst>
                <a:gs pos="0">
                  <a:srgbClr val="33cccc"/>
                </a:gs>
                <a:gs pos="100000">
                  <a:srgbClr val="66ff33"/>
                </a:gs>
              </a:gsLst>
              <a:lin ang="10800000"/>
            </a:gradFill>
            <a:ln>
              <a:noFill/>
            </a:ln>
          </p:spPr>
          <p:style>
            <a:lnRef idx="0"/>
            <a:fillRef idx="0"/>
            <a:effectRef idx="0"/>
            <a:fontRef idx="minor"/>
          </p:style>
        </p:sp>
        <p:sp>
          <p:nvSpPr>
            <p:cNvPr id="109" name="CustomShape 10"/>
            <p:cNvSpPr/>
            <p:nvPr/>
          </p:nvSpPr>
          <p:spPr>
            <a:xfrm flipH="1" rot="16200000">
              <a:off x="-209880" y="4278600"/>
              <a:ext cx="1074600" cy="65484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110" name="CustomShape 11"/>
            <p:cNvSpPr/>
            <p:nvPr/>
          </p:nvSpPr>
          <p:spPr>
            <a:xfrm rot="16200000">
              <a:off x="-145080" y="2378160"/>
              <a:ext cx="743760" cy="452880"/>
            </a:xfrm>
            <a:prstGeom prst="parallelogram">
              <a:avLst>
                <a:gd name="adj" fmla="val 81897"/>
              </a:avLst>
            </a:prstGeom>
            <a:solidFill>
              <a:srgbClr val="ffffff">
                <a:alpha val="14000"/>
              </a:srgbClr>
            </a:solidFill>
            <a:ln>
              <a:noFill/>
            </a:ln>
          </p:spPr>
          <p:style>
            <a:lnRef idx="0"/>
            <a:fillRef idx="0"/>
            <a:effectRef idx="0"/>
            <a:fontRef idx="minor"/>
          </p:style>
        </p:sp>
        <p:sp>
          <p:nvSpPr>
            <p:cNvPr id="111" name="CustomShape 12"/>
            <p:cNvSpPr/>
            <p:nvPr/>
          </p:nvSpPr>
          <p:spPr>
            <a:xfrm flipH="1" rot="16200000">
              <a:off x="276120" y="3815640"/>
              <a:ext cx="743400" cy="452880"/>
            </a:xfrm>
            <a:prstGeom prst="parallelogram">
              <a:avLst>
                <a:gd name="adj" fmla="val 81897"/>
              </a:avLst>
            </a:prstGeom>
            <a:solidFill>
              <a:srgbClr val="0066ff">
                <a:alpha val="23000"/>
              </a:srgbClr>
            </a:solidFill>
            <a:ln>
              <a:noFill/>
            </a:ln>
          </p:spPr>
          <p:style>
            <a:lnRef idx="0"/>
            <a:fillRef idx="0"/>
            <a:effectRef idx="0"/>
            <a:fontRef idx="minor"/>
          </p:style>
        </p:sp>
      </p:grpSp>
      <p:sp>
        <p:nvSpPr>
          <p:cNvPr id="112" name="PlaceHolder 13"/>
          <p:cNvSpPr>
            <a:spLocks noGrp="1"/>
          </p:cNvSpPr>
          <p:nvPr>
            <p:ph type="sldNum"/>
          </p:nvPr>
        </p:nvSpPr>
        <p:spPr>
          <a:xfrm>
            <a:off x="8556840" y="4812480"/>
            <a:ext cx="586800" cy="330480"/>
          </a:xfrm>
          <a:prstGeom prst="rect">
            <a:avLst/>
          </a:prstGeom>
        </p:spPr>
        <p:txBody>
          <a:bodyPr tIns="91440" bIns="91440">
            <a:noAutofit/>
          </a:bodyPr>
          <a:p>
            <a:endParaRPr b="0" lang="en-US" sz="2400" spc="-1" strike="noStrike">
              <a:latin typeface="Times New Roman"/>
            </a:endParaRPr>
          </a:p>
        </p:txBody>
      </p:sp>
      <p:sp>
        <p:nvSpPr>
          <p:cNvPr id="113" name="PlaceHolder 14"/>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14" name="PlaceHolder 1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41f30"/>
        </a:soli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1067040" y="912960"/>
            <a:ext cx="5971680" cy="635760"/>
          </a:xfrm>
          <a:prstGeom prst="rect">
            <a:avLst/>
          </a:prstGeom>
        </p:spPr>
        <p:txBody>
          <a:bodyPr tIns="91440" bIns="91440" anchor="b">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52" name="PlaceHolder 2"/>
          <p:cNvSpPr>
            <a:spLocks noGrp="1"/>
          </p:cNvSpPr>
          <p:nvPr>
            <p:ph type="body"/>
          </p:nvPr>
        </p:nvSpPr>
        <p:spPr>
          <a:xfrm>
            <a:off x="1067040" y="1650600"/>
            <a:ext cx="5971680" cy="27640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grpSp>
        <p:nvGrpSpPr>
          <p:cNvPr id="153" name="Group 3"/>
          <p:cNvGrpSpPr/>
          <p:nvPr/>
        </p:nvGrpSpPr>
        <p:grpSpPr>
          <a:xfrm>
            <a:off x="7395120" y="0"/>
            <a:ext cx="1748520" cy="4012560"/>
            <a:chOff x="7395120" y="0"/>
            <a:chExt cx="1748520" cy="4012560"/>
          </a:xfrm>
        </p:grpSpPr>
        <p:sp>
          <p:nvSpPr>
            <p:cNvPr id="154" name="CustomShape 4"/>
            <p:cNvSpPr/>
            <p:nvPr/>
          </p:nvSpPr>
          <p:spPr>
            <a:xfrm flipH="1" rot="5400000">
              <a:off x="7471800" y="406080"/>
              <a:ext cx="2077920" cy="126576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155" name="CustomShape 5"/>
            <p:cNvSpPr/>
            <p:nvPr/>
          </p:nvSpPr>
          <p:spPr>
            <a:xfrm flipH="1" rot="5400000">
              <a:off x="7071840" y="1666440"/>
              <a:ext cx="2574000" cy="1567800"/>
            </a:xfrm>
            <a:prstGeom prst="parallelogram">
              <a:avLst>
                <a:gd name="adj" fmla="val 81897"/>
              </a:avLst>
            </a:prstGeom>
            <a:gradFill rotWithShape="0">
              <a:gsLst>
                <a:gs pos="0">
                  <a:srgbClr val="33cccc"/>
                </a:gs>
                <a:gs pos="100000">
                  <a:srgbClr val="66ff33"/>
                </a:gs>
              </a:gsLst>
              <a:lin ang="10794000"/>
            </a:gradFill>
            <a:ln>
              <a:noFill/>
            </a:ln>
          </p:spPr>
          <p:style>
            <a:lnRef idx="0"/>
            <a:fillRef idx="0"/>
            <a:effectRef idx="0"/>
            <a:fontRef idx="minor"/>
          </p:style>
        </p:sp>
        <p:sp>
          <p:nvSpPr>
            <p:cNvPr id="156" name="CustomShape 6"/>
            <p:cNvSpPr/>
            <p:nvPr/>
          </p:nvSpPr>
          <p:spPr>
            <a:xfrm rot="16200000">
              <a:off x="8020440" y="2718360"/>
              <a:ext cx="1395720" cy="85032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157" name="CustomShape 7"/>
            <p:cNvSpPr/>
            <p:nvPr/>
          </p:nvSpPr>
          <p:spPr>
            <a:xfrm rot="16200000">
              <a:off x="7178040" y="542880"/>
              <a:ext cx="1110600" cy="676440"/>
            </a:xfrm>
            <a:prstGeom prst="parallelogram">
              <a:avLst>
                <a:gd name="adj" fmla="val 81897"/>
              </a:avLst>
            </a:prstGeom>
            <a:solidFill>
              <a:srgbClr val="ffffff">
                <a:alpha val="14000"/>
              </a:srgbClr>
            </a:solidFill>
            <a:ln>
              <a:noFill/>
            </a:ln>
          </p:spPr>
          <p:style>
            <a:lnRef idx="0"/>
            <a:fillRef idx="0"/>
            <a:effectRef idx="0"/>
            <a:fontRef idx="minor"/>
          </p:style>
        </p:sp>
        <p:sp>
          <p:nvSpPr>
            <p:cNvPr id="158" name="CustomShape 8"/>
            <p:cNvSpPr/>
            <p:nvPr/>
          </p:nvSpPr>
          <p:spPr>
            <a:xfrm flipH="1" rot="16200000">
              <a:off x="8242200" y="3381480"/>
              <a:ext cx="784080" cy="477720"/>
            </a:xfrm>
            <a:prstGeom prst="parallelogram">
              <a:avLst>
                <a:gd name="adj" fmla="val 81897"/>
              </a:avLst>
            </a:prstGeom>
            <a:solidFill>
              <a:srgbClr val="0066ff">
                <a:alpha val="23000"/>
              </a:srgbClr>
            </a:solidFill>
            <a:ln>
              <a:noFill/>
            </a:ln>
          </p:spPr>
          <p:style>
            <a:lnRef idx="0"/>
            <a:fillRef idx="0"/>
            <a:effectRef idx="0"/>
            <a:fontRef idx="minor"/>
          </p:style>
        </p:sp>
      </p:grpSp>
      <p:grpSp>
        <p:nvGrpSpPr>
          <p:cNvPr id="159" name="Group 9"/>
          <p:cNvGrpSpPr/>
          <p:nvPr/>
        </p:nvGrpSpPr>
        <p:grpSpPr>
          <a:xfrm>
            <a:off x="0" y="2738880"/>
            <a:ext cx="722160" cy="2404440"/>
            <a:chOff x="0" y="2738880"/>
            <a:chExt cx="722160" cy="2404440"/>
          </a:xfrm>
        </p:grpSpPr>
        <p:sp>
          <p:nvSpPr>
            <p:cNvPr id="160" name="CustomShape 10"/>
            <p:cNvSpPr/>
            <p:nvPr/>
          </p:nvSpPr>
          <p:spPr>
            <a:xfrm flipH="1" rot="5400000">
              <a:off x="-231480" y="3330000"/>
              <a:ext cx="1185480" cy="72216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161" name="CustomShape 11"/>
            <p:cNvSpPr/>
            <p:nvPr/>
          </p:nvSpPr>
          <p:spPr>
            <a:xfrm rot="5400000">
              <a:off x="-157680" y="3052080"/>
              <a:ext cx="808560" cy="492120"/>
            </a:xfrm>
            <a:prstGeom prst="parallelogram">
              <a:avLst>
                <a:gd name="adj" fmla="val 81897"/>
              </a:avLst>
            </a:prstGeom>
            <a:gradFill rotWithShape="0">
              <a:gsLst>
                <a:gs pos="0">
                  <a:srgbClr val="33cccc"/>
                </a:gs>
                <a:gs pos="100000">
                  <a:srgbClr val="66ff33"/>
                </a:gs>
              </a:gsLst>
              <a:lin ang="10800000"/>
            </a:gradFill>
            <a:ln>
              <a:noFill/>
            </a:ln>
          </p:spPr>
          <p:style>
            <a:lnRef idx="0"/>
            <a:fillRef idx="0"/>
            <a:effectRef idx="0"/>
            <a:fontRef idx="minor"/>
          </p:style>
        </p:sp>
        <p:sp>
          <p:nvSpPr>
            <p:cNvPr id="162" name="CustomShape 12"/>
            <p:cNvSpPr/>
            <p:nvPr/>
          </p:nvSpPr>
          <p:spPr>
            <a:xfrm flipH="1" rot="16200000">
              <a:off x="-172800" y="4429080"/>
              <a:ext cx="887760" cy="54072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163" name="CustomShape 13"/>
            <p:cNvSpPr/>
            <p:nvPr/>
          </p:nvSpPr>
          <p:spPr>
            <a:xfrm rot="16200000">
              <a:off x="-119880" y="2859120"/>
              <a:ext cx="614520" cy="374040"/>
            </a:xfrm>
            <a:prstGeom prst="parallelogram">
              <a:avLst>
                <a:gd name="adj" fmla="val 81897"/>
              </a:avLst>
            </a:prstGeom>
            <a:solidFill>
              <a:srgbClr val="ffffff">
                <a:alpha val="14000"/>
              </a:srgbClr>
            </a:solidFill>
            <a:ln>
              <a:noFill/>
            </a:ln>
          </p:spPr>
          <p:style>
            <a:lnRef idx="0"/>
            <a:fillRef idx="0"/>
            <a:effectRef idx="0"/>
            <a:fontRef idx="minor"/>
          </p:style>
        </p:sp>
        <p:sp>
          <p:nvSpPr>
            <p:cNvPr id="164" name="CustomShape 14"/>
            <p:cNvSpPr/>
            <p:nvPr/>
          </p:nvSpPr>
          <p:spPr>
            <a:xfrm flipH="1" rot="16200000">
              <a:off x="227520" y="4046400"/>
              <a:ext cx="614160" cy="374040"/>
            </a:xfrm>
            <a:prstGeom prst="parallelogram">
              <a:avLst>
                <a:gd name="adj" fmla="val 81897"/>
              </a:avLst>
            </a:prstGeom>
            <a:solidFill>
              <a:srgbClr val="0066ff">
                <a:alpha val="23000"/>
              </a:srgbClr>
            </a:solidFill>
            <a:ln>
              <a:noFill/>
            </a:ln>
          </p:spPr>
          <p:style>
            <a:lnRef idx="0"/>
            <a:fillRef idx="0"/>
            <a:effectRef idx="0"/>
            <a:fontRef idx="minor"/>
          </p:style>
        </p:sp>
      </p:grpSp>
      <p:sp>
        <p:nvSpPr>
          <p:cNvPr id="165" name="PlaceHolder 15"/>
          <p:cNvSpPr>
            <a:spLocks noGrp="1"/>
          </p:cNvSpPr>
          <p:nvPr>
            <p:ph type="sldNum"/>
          </p:nvPr>
        </p:nvSpPr>
        <p:spPr>
          <a:xfrm>
            <a:off x="8556840" y="4812480"/>
            <a:ext cx="586800" cy="330480"/>
          </a:xfrm>
          <a:prstGeom prst="rect">
            <a:avLst/>
          </a:prstGeom>
        </p:spPr>
        <p:txBody>
          <a:bodyPr tIns="91440" bIns="91440">
            <a:noAutofit/>
          </a:bodyP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41f30"/>
        </a:solidFill>
      </p:bgPr>
    </p:bg>
    <p:spTree>
      <p:nvGrpSpPr>
        <p:cNvPr id="1" name=""/>
        <p:cNvGrpSpPr/>
        <p:nvPr/>
      </p:nvGrpSpPr>
      <p:grpSpPr>
        <a:xfrm>
          <a:off x="0" y="0"/>
          <a:ext cx="0" cy="0"/>
          <a:chOff x="0" y="0"/>
          <a:chExt cx="0" cy="0"/>
        </a:xfrm>
      </p:grpSpPr>
      <p:sp>
        <p:nvSpPr>
          <p:cNvPr id="202" name="PlaceHolder 1"/>
          <p:cNvSpPr>
            <a:spLocks noGrp="1"/>
          </p:cNvSpPr>
          <p:nvPr>
            <p:ph type="body"/>
          </p:nvPr>
        </p:nvSpPr>
        <p:spPr>
          <a:xfrm>
            <a:off x="2225520" y="2161800"/>
            <a:ext cx="4692240" cy="819720"/>
          </a:xfrm>
          <a:prstGeom prst="rect">
            <a:avLst/>
          </a:prstGeom>
        </p:spPr>
        <p:txBody>
          <a:bodyPr tIns="91440" bIns="91440" anchor="ctr">
            <a:noAutofit/>
          </a:bodyPr>
          <a:p>
            <a:pPr marL="432000" indent="-324000">
              <a:spcBef>
                <a:spcPts val="1417"/>
              </a:spcBef>
              <a:buClr>
                <a:srgbClr val="ffffff"/>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grpSp>
        <p:nvGrpSpPr>
          <p:cNvPr id="203" name="Group 2"/>
          <p:cNvGrpSpPr/>
          <p:nvPr/>
        </p:nvGrpSpPr>
        <p:grpSpPr>
          <a:xfrm>
            <a:off x="7395120" y="0"/>
            <a:ext cx="1748520" cy="4012560"/>
            <a:chOff x="7395120" y="0"/>
            <a:chExt cx="1748520" cy="4012560"/>
          </a:xfrm>
        </p:grpSpPr>
        <p:sp>
          <p:nvSpPr>
            <p:cNvPr id="204" name="CustomShape 3"/>
            <p:cNvSpPr/>
            <p:nvPr/>
          </p:nvSpPr>
          <p:spPr>
            <a:xfrm flipH="1" rot="5400000">
              <a:off x="7471800" y="406080"/>
              <a:ext cx="2077920" cy="126576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205" name="CustomShape 4"/>
            <p:cNvSpPr/>
            <p:nvPr/>
          </p:nvSpPr>
          <p:spPr>
            <a:xfrm flipH="1" rot="5400000">
              <a:off x="7071840" y="1666440"/>
              <a:ext cx="2574000" cy="1567800"/>
            </a:xfrm>
            <a:prstGeom prst="parallelogram">
              <a:avLst>
                <a:gd name="adj" fmla="val 81897"/>
              </a:avLst>
            </a:prstGeom>
            <a:gradFill rotWithShape="0">
              <a:gsLst>
                <a:gs pos="0">
                  <a:srgbClr val="33cccc"/>
                </a:gs>
                <a:gs pos="100000">
                  <a:srgbClr val="66ff33"/>
                </a:gs>
              </a:gsLst>
              <a:lin ang="10794000"/>
            </a:gradFill>
            <a:ln>
              <a:noFill/>
            </a:ln>
          </p:spPr>
          <p:style>
            <a:lnRef idx="0"/>
            <a:fillRef idx="0"/>
            <a:effectRef idx="0"/>
            <a:fontRef idx="minor"/>
          </p:style>
        </p:sp>
        <p:sp>
          <p:nvSpPr>
            <p:cNvPr id="206" name="CustomShape 5"/>
            <p:cNvSpPr/>
            <p:nvPr/>
          </p:nvSpPr>
          <p:spPr>
            <a:xfrm rot="16200000">
              <a:off x="8020440" y="2718360"/>
              <a:ext cx="1395720" cy="85032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207" name="CustomShape 6"/>
            <p:cNvSpPr/>
            <p:nvPr/>
          </p:nvSpPr>
          <p:spPr>
            <a:xfrm rot="16200000">
              <a:off x="7178040" y="542880"/>
              <a:ext cx="1110600" cy="676440"/>
            </a:xfrm>
            <a:prstGeom prst="parallelogram">
              <a:avLst>
                <a:gd name="adj" fmla="val 81897"/>
              </a:avLst>
            </a:prstGeom>
            <a:solidFill>
              <a:srgbClr val="ffffff">
                <a:alpha val="14000"/>
              </a:srgbClr>
            </a:solidFill>
            <a:ln>
              <a:noFill/>
            </a:ln>
          </p:spPr>
          <p:style>
            <a:lnRef idx="0"/>
            <a:fillRef idx="0"/>
            <a:effectRef idx="0"/>
            <a:fontRef idx="minor"/>
          </p:style>
        </p:sp>
        <p:sp>
          <p:nvSpPr>
            <p:cNvPr id="208" name="CustomShape 7"/>
            <p:cNvSpPr/>
            <p:nvPr/>
          </p:nvSpPr>
          <p:spPr>
            <a:xfrm flipH="1" rot="16200000">
              <a:off x="8242200" y="3381480"/>
              <a:ext cx="784080" cy="477720"/>
            </a:xfrm>
            <a:prstGeom prst="parallelogram">
              <a:avLst>
                <a:gd name="adj" fmla="val 81897"/>
              </a:avLst>
            </a:prstGeom>
            <a:solidFill>
              <a:srgbClr val="0066ff">
                <a:alpha val="23000"/>
              </a:srgbClr>
            </a:solidFill>
            <a:ln>
              <a:noFill/>
            </a:ln>
          </p:spPr>
          <p:style>
            <a:lnRef idx="0"/>
            <a:fillRef idx="0"/>
            <a:effectRef idx="0"/>
            <a:fontRef idx="minor"/>
          </p:style>
        </p:sp>
      </p:grpSp>
      <p:sp>
        <p:nvSpPr>
          <p:cNvPr id="209" name="CustomShape 8"/>
          <p:cNvSpPr/>
          <p:nvPr/>
        </p:nvSpPr>
        <p:spPr>
          <a:xfrm flipH="1" rot="5400000">
            <a:off x="-479520" y="1845360"/>
            <a:ext cx="2454840" cy="1495440"/>
          </a:xfrm>
          <a:prstGeom prst="parallelogram">
            <a:avLst>
              <a:gd name="adj" fmla="val 81897"/>
            </a:avLst>
          </a:prstGeom>
          <a:gradFill rotWithShape="0">
            <a:gsLst>
              <a:gs pos="0">
                <a:srgbClr val="cc3399"/>
              </a:gs>
              <a:gs pos="100000">
                <a:srgbClr val="6699ff"/>
              </a:gs>
            </a:gsLst>
            <a:lin ang="10794000"/>
          </a:gradFill>
          <a:ln>
            <a:noFill/>
          </a:ln>
        </p:spPr>
        <p:style>
          <a:lnRef idx="0"/>
          <a:fillRef idx="0"/>
          <a:effectRef idx="0"/>
          <a:fontRef idx="minor"/>
        </p:style>
      </p:sp>
      <p:sp>
        <p:nvSpPr>
          <p:cNvPr id="210" name="CustomShape 9"/>
          <p:cNvSpPr/>
          <p:nvPr/>
        </p:nvSpPr>
        <p:spPr>
          <a:xfrm rot="5400000">
            <a:off x="-261720" y="1526760"/>
            <a:ext cx="1340280" cy="816120"/>
          </a:xfrm>
          <a:prstGeom prst="parallelogram">
            <a:avLst>
              <a:gd name="adj" fmla="val 81897"/>
            </a:avLst>
          </a:prstGeom>
          <a:gradFill rotWithShape="0">
            <a:gsLst>
              <a:gs pos="0">
                <a:srgbClr val="33cccc"/>
              </a:gs>
              <a:gs pos="100000">
                <a:srgbClr val="66ff33"/>
              </a:gs>
            </a:gsLst>
            <a:lin ang="10800000"/>
          </a:gradFill>
          <a:ln>
            <a:noFill/>
          </a:ln>
        </p:spPr>
        <p:style>
          <a:lnRef idx="0"/>
          <a:fillRef idx="0"/>
          <a:effectRef idx="0"/>
          <a:fontRef idx="minor"/>
        </p:style>
      </p:sp>
      <p:sp>
        <p:nvSpPr>
          <p:cNvPr id="211" name="CustomShape 10"/>
          <p:cNvSpPr/>
          <p:nvPr/>
        </p:nvSpPr>
        <p:spPr>
          <a:xfrm flipH="1" rot="16200000">
            <a:off x="-358200" y="3663720"/>
            <a:ext cx="1838160" cy="1120320"/>
          </a:xfrm>
          <a:prstGeom prst="parallelogram">
            <a:avLst>
              <a:gd name="adj" fmla="val 81897"/>
            </a:avLst>
          </a:prstGeom>
          <a:gradFill rotWithShape="0">
            <a:gsLst>
              <a:gs pos="0">
                <a:srgbClr val="ff0066"/>
              </a:gs>
              <a:gs pos="100000">
                <a:srgbClr val="ff9900"/>
              </a:gs>
            </a:gsLst>
            <a:lin ang="0"/>
          </a:gradFill>
          <a:ln>
            <a:noFill/>
          </a:ln>
        </p:spPr>
        <p:style>
          <a:lnRef idx="0"/>
          <a:fillRef idx="0"/>
          <a:effectRef idx="0"/>
          <a:fontRef idx="minor"/>
        </p:style>
      </p:sp>
      <p:sp>
        <p:nvSpPr>
          <p:cNvPr id="212" name="CustomShape 11"/>
          <p:cNvSpPr/>
          <p:nvPr/>
        </p:nvSpPr>
        <p:spPr>
          <a:xfrm rot="16200000">
            <a:off x="-198720" y="1206720"/>
            <a:ext cx="1018440" cy="620280"/>
          </a:xfrm>
          <a:prstGeom prst="parallelogram">
            <a:avLst>
              <a:gd name="adj" fmla="val 81897"/>
            </a:avLst>
          </a:prstGeom>
          <a:solidFill>
            <a:srgbClr val="ffffff">
              <a:alpha val="14000"/>
            </a:srgbClr>
          </a:solidFill>
          <a:ln>
            <a:noFill/>
          </a:ln>
        </p:spPr>
        <p:style>
          <a:lnRef idx="0"/>
          <a:fillRef idx="0"/>
          <a:effectRef idx="0"/>
          <a:fontRef idx="minor"/>
        </p:style>
      </p:sp>
      <p:sp>
        <p:nvSpPr>
          <p:cNvPr id="213" name="CustomShape 12"/>
          <p:cNvSpPr/>
          <p:nvPr/>
        </p:nvSpPr>
        <p:spPr>
          <a:xfrm flipH="1" rot="16200000">
            <a:off x="472680" y="3024720"/>
            <a:ext cx="1271520" cy="774720"/>
          </a:xfrm>
          <a:prstGeom prst="parallelogram">
            <a:avLst>
              <a:gd name="adj" fmla="val 81897"/>
            </a:avLst>
          </a:prstGeom>
          <a:solidFill>
            <a:srgbClr val="0066ff">
              <a:alpha val="23000"/>
            </a:srgbClr>
          </a:solidFill>
          <a:ln>
            <a:noFill/>
          </a:ln>
        </p:spPr>
        <p:style>
          <a:lnRef idx="0"/>
          <a:fillRef idx="0"/>
          <a:effectRef idx="0"/>
          <a:fontRef idx="minor"/>
        </p:style>
      </p:sp>
      <p:sp>
        <p:nvSpPr>
          <p:cNvPr id="214" name="PlaceHolder 13"/>
          <p:cNvSpPr>
            <a:spLocks noGrp="1"/>
          </p:cNvSpPr>
          <p:nvPr>
            <p:ph type="sldNum"/>
          </p:nvPr>
        </p:nvSpPr>
        <p:spPr>
          <a:xfrm>
            <a:off x="8556840" y="4812480"/>
            <a:ext cx="586800" cy="330480"/>
          </a:xfrm>
          <a:prstGeom prst="rect">
            <a:avLst/>
          </a:prstGeom>
        </p:spPr>
        <p:txBody>
          <a:bodyPr tIns="91440" bIns="91440">
            <a:noAutofit/>
          </a:bodyPr>
          <a:p>
            <a:endParaRPr b="0" lang="en-US" sz="2400" spc="-1" strike="noStrike">
              <a:latin typeface="Times New Roman"/>
            </a:endParaRPr>
          </a:p>
        </p:txBody>
      </p:sp>
      <p:sp>
        <p:nvSpPr>
          <p:cNvPr id="215" name="PlaceHolder 14"/>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6.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6.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6.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1125360" y="558000"/>
            <a:ext cx="6186600" cy="1159200"/>
          </a:xfrm>
          <a:prstGeom prst="rect">
            <a:avLst/>
          </a:prstGeom>
          <a:noFill/>
          <a:ln>
            <a:noFill/>
          </a:ln>
        </p:spPr>
        <p:txBody>
          <a:bodyPr tIns="91440" bIns="91440" anchor="ctr">
            <a:noAutofit/>
          </a:bodyPr>
          <a:p>
            <a:pPr algn="ctr">
              <a:lnSpc>
                <a:spcPct val="100000"/>
              </a:lnSpc>
              <a:tabLst>
                <a:tab algn="l" pos="0"/>
              </a:tabLst>
            </a:pPr>
            <a:r>
              <a:rPr b="1" lang="en-US" sz="2400" spc="-1" strike="noStrike">
                <a:solidFill>
                  <a:srgbClr val="ffffff"/>
                </a:solidFill>
                <a:latin typeface="Times New Roman"/>
                <a:ea typeface="Hind"/>
              </a:rPr>
              <a:t>Performance of Knowledge Organization and Human Action using Probability Graphical Model and Efficiency Analysis</a:t>
            </a:r>
            <a:endParaRPr b="0" lang="en-US" sz="2400" spc="-1" strike="noStrike">
              <a:solidFill>
                <a:srgbClr val="000000"/>
              </a:solidFill>
              <a:latin typeface="Arial"/>
            </a:endParaRPr>
          </a:p>
        </p:txBody>
      </p:sp>
      <p:sp>
        <p:nvSpPr>
          <p:cNvPr id="259" name="CustomShape 2"/>
          <p:cNvSpPr/>
          <p:nvPr/>
        </p:nvSpPr>
        <p:spPr>
          <a:xfrm>
            <a:off x="2651040" y="3002760"/>
            <a:ext cx="3841560" cy="1063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ffffff"/>
                </a:solidFill>
                <a:latin typeface="Times New Roman"/>
                <a:ea typeface="Arial"/>
              </a:rPr>
              <a:t>Trina Sahoo                Matricola - 1901254</a:t>
            </a:r>
            <a:endParaRPr b="0" lang="en-US" sz="1600" spc="-1" strike="noStrike">
              <a:latin typeface="Arial"/>
            </a:endParaRPr>
          </a:p>
          <a:p>
            <a:pPr>
              <a:lnSpc>
                <a:spcPct val="100000"/>
              </a:lnSpc>
            </a:pPr>
            <a:r>
              <a:rPr b="0" lang="en-US" sz="1600" spc="-1" strike="noStrike">
                <a:solidFill>
                  <a:srgbClr val="ffffff"/>
                </a:solidFill>
                <a:latin typeface="Times New Roman"/>
                <a:ea typeface="Arial"/>
              </a:rPr>
              <a:t>Debodeep Banerjee    Matricola - 1901253</a:t>
            </a:r>
            <a:endParaRPr b="0" lang="en-US" sz="1600" spc="-1" strike="noStrike">
              <a:latin typeface="Arial"/>
            </a:endParaRPr>
          </a:p>
          <a:p>
            <a:pPr>
              <a:lnSpc>
                <a:spcPct val="100000"/>
              </a:lnSpc>
            </a:pPr>
            <a:r>
              <a:rPr b="0" lang="en-GB" sz="1600" spc="-1" strike="noStrike">
                <a:solidFill>
                  <a:srgbClr val="ffffff"/>
                </a:solidFill>
                <a:latin typeface="Times New Roman"/>
                <a:ea typeface="Arial"/>
              </a:rPr>
              <a:t>Octavianus Sinaga</a:t>
            </a:r>
            <a:r>
              <a:rPr b="0" lang="en-US" sz="1600" spc="-1" strike="noStrike">
                <a:solidFill>
                  <a:srgbClr val="ffffff"/>
                </a:solidFill>
                <a:latin typeface="Times New Roman"/>
                <a:ea typeface="Arial"/>
              </a:rPr>
              <a:t>      Matricola - </a:t>
            </a:r>
            <a:r>
              <a:rPr b="0" lang="en-GB" sz="1600" spc="-1" strike="noStrike">
                <a:solidFill>
                  <a:srgbClr val="ffffff"/>
                </a:solidFill>
                <a:latin typeface="Times New Roman"/>
                <a:ea typeface="Arial"/>
              </a:rPr>
              <a:t>1907453</a:t>
            </a:r>
            <a:endParaRPr b="0" lang="en-US" sz="1600" spc="-1" strike="noStrike">
              <a:latin typeface="Arial"/>
            </a:endParaRPr>
          </a:p>
          <a:p>
            <a:pPr>
              <a:lnSpc>
                <a:spcPct val="100000"/>
              </a:lnSpc>
            </a:pPr>
            <a:r>
              <a:rPr b="0" lang="en-US" sz="1600" spc="-1" strike="noStrike">
                <a:solidFill>
                  <a:srgbClr val="ffffff"/>
                </a:solidFill>
                <a:latin typeface="Times New Roman"/>
                <a:ea typeface="Arial"/>
              </a:rPr>
              <a:t>Ulviyya Jafarli            Matricola - 1921169</a:t>
            </a:r>
            <a:endParaRPr b="0" lang="en-US" sz="1600" spc="-1" strike="noStrike">
              <a:latin typeface="Arial"/>
            </a:endParaRPr>
          </a:p>
        </p:txBody>
      </p:sp>
      <p:sp>
        <p:nvSpPr>
          <p:cNvPr id="260" name="CustomShape 3"/>
          <p:cNvSpPr/>
          <p:nvPr/>
        </p:nvSpPr>
        <p:spPr>
          <a:xfrm>
            <a:off x="3217680" y="2030760"/>
            <a:ext cx="2547720" cy="700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000" spc="-1" strike="noStrike">
                <a:solidFill>
                  <a:srgbClr val="ffffff"/>
                </a:solidFill>
                <a:latin typeface="Times New Roman"/>
                <a:ea typeface="Arial"/>
              </a:rPr>
              <a:t>QME Project </a:t>
            </a:r>
            <a:endParaRPr b="0" lang="en-US" sz="2000" spc="-1" strike="noStrike">
              <a:latin typeface="Arial"/>
            </a:endParaRPr>
          </a:p>
          <a:p>
            <a:pPr algn="ctr">
              <a:lnSpc>
                <a:spcPct val="100000"/>
              </a:lnSpc>
            </a:pPr>
            <a:r>
              <a:rPr b="1" lang="en-US" sz="2000" spc="-1" strike="noStrike">
                <a:solidFill>
                  <a:srgbClr val="ffffff"/>
                </a:solidFill>
                <a:latin typeface="Times New Roman"/>
                <a:ea typeface="Arial"/>
              </a:rPr>
              <a:t>Group - F</a:t>
            </a:r>
            <a:endParaRPr b="0" lang="en-US" sz="2000" spc="-1" strike="noStrike">
              <a:latin typeface="Arial"/>
            </a:endParaRPr>
          </a:p>
        </p:txBody>
      </p:sp>
    </p:spTree>
  </p:cSld>
  <p:transition>
    <p:fade thruBlk="tru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519840" y="365760"/>
            <a:ext cx="6903720" cy="635760"/>
          </a:xfrm>
          <a:prstGeom prst="rect">
            <a:avLst/>
          </a:prstGeom>
          <a:noFill/>
          <a:ln>
            <a:noFill/>
          </a:ln>
        </p:spPr>
        <p:txBody>
          <a:bodyPr tIns="91440" bIns="91440" anchor="b">
            <a:noAutofit/>
          </a:bodyPr>
          <a:p>
            <a:pPr>
              <a:lnSpc>
                <a:spcPct val="100000"/>
              </a:lnSpc>
              <a:tabLst>
                <a:tab algn="l" pos="0"/>
              </a:tabLst>
            </a:pPr>
            <a:r>
              <a:rPr b="1" lang="en-GB" sz="2400" spc="-1" strike="noStrike">
                <a:solidFill>
                  <a:srgbClr val="ffffff"/>
                </a:solidFill>
                <a:latin typeface="Times New Roman"/>
                <a:ea typeface="Hind"/>
              </a:rPr>
              <a:t>Dataset Summary</a:t>
            </a:r>
            <a:br/>
            <a:r>
              <a:rPr b="1" lang="en-GB" sz="2400" spc="-1" strike="noStrike">
                <a:solidFill>
                  <a:srgbClr val="ffffff"/>
                </a:solidFill>
                <a:latin typeface="Times New Roman"/>
                <a:ea typeface="Hind"/>
              </a:rPr>
              <a:t>-----------------------------------------------------------------</a:t>
            </a:r>
            <a:endParaRPr b="0" lang="en-US" sz="2400" spc="-1" strike="noStrike">
              <a:solidFill>
                <a:srgbClr val="000000"/>
              </a:solidFill>
              <a:latin typeface="Arial"/>
            </a:endParaRPr>
          </a:p>
        </p:txBody>
      </p:sp>
      <p:sp>
        <p:nvSpPr>
          <p:cNvPr id="292" name="TextShape 2"/>
          <p:cNvSpPr txBox="1"/>
          <p:nvPr/>
        </p:nvSpPr>
        <p:spPr>
          <a:xfrm>
            <a:off x="751320" y="969480"/>
            <a:ext cx="6671880" cy="2810160"/>
          </a:xfrm>
          <a:prstGeom prst="rect">
            <a:avLst/>
          </a:prstGeom>
          <a:noFill/>
          <a:ln>
            <a:solidFill>
              <a:srgbClr val="ffffff"/>
            </a:solidFill>
          </a:ln>
        </p:spPr>
        <p:txBody>
          <a:bodyPr tIns="91440" bIns="91440">
            <a:noAutofit/>
          </a:bodyPr>
          <a:p>
            <a:pPr marL="139680">
              <a:lnSpc>
                <a:spcPct val="150000"/>
              </a:lnSpc>
              <a:spcBef>
                <a:spcPts val="601"/>
              </a:spcBef>
              <a:tabLst>
                <a:tab algn="l" pos="0"/>
              </a:tabLst>
            </a:pPr>
            <a:r>
              <a:rPr b="0" lang="en-GB" sz="1400" spc="-1" strike="noStrike">
                <a:solidFill>
                  <a:srgbClr val="ffffff"/>
                </a:solidFill>
                <a:latin typeface="Times New Roman"/>
                <a:ea typeface="Hind"/>
              </a:rPr>
              <a:t>IBM HR Dataset. Consist of 34 variables:</a:t>
            </a:r>
            <a:endParaRPr b="0" lang="en-US" sz="1400" spc="-1" strike="noStrike">
              <a:solidFill>
                <a:srgbClr val="000000"/>
              </a:solidFill>
              <a:latin typeface="Arial"/>
            </a:endParaRPr>
          </a:p>
          <a:p>
            <a:pPr lvl="1" marL="914400" indent="-317160">
              <a:lnSpc>
                <a:spcPct val="150000"/>
              </a:lnSpc>
              <a:buClr>
                <a:srgbClr val="ffffff"/>
              </a:buClr>
              <a:buFont typeface="Wingdings" charset="2"/>
              <a:buChar char=""/>
              <a:tabLst>
                <a:tab algn="l" pos="0"/>
              </a:tabLst>
            </a:pPr>
            <a:r>
              <a:rPr b="0" lang="en-GB" sz="1400" spc="-1" strike="noStrike">
                <a:solidFill>
                  <a:srgbClr val="ffffff"/>
                </a:solidFill>
                <a:latin typeface="Times New Roman"/>
                <a:ea typeface="Hind"/>
              </a:rPr>
              <a:t>Numerical variables: have numerical values for each data point (e.g: Age, DailyRate, DistanceFromHome, EmployeeCount, etc)</a:t>
            </a:r>
            <a:endParaRPr b="0" lang="en-US" sz="1400" spc="-1" strike="noStrike">
              <a:solidFill>
                <a:srgbClr val="000000"/>
              </a:solidFill>
              <a:latin typeface="Arial"/>
            </a:endParaRPr>
          </a:p>
          <a:p>
            <a:pPr lvl="1" marL="914400" indent="-317160">
              <a:lnSpc>
                <a:spcPct val="150000"/>
              </a:lnSpc>
              <a:buClr>
                <a:srgbClr val="ffffff"/>
              </a:buClr>
              <a:buFont typeface="Wingdings" charset="2"/>
              <a:buChar char=""/>
              <a:tabLst>
                <a:tab algn="l" pos="0"/>
              </a:tabLst>
            </a:pPr>
            <a:r>
              <a:rPr b="0" lang="en-GB" sz="1400" spc="-1" strike="noStrike">
                <a:solidFill>
                  <a:srgbClr val="ffffff"/>
                </a:solidFill>
                <a:latin typeface="Times New Roman"/>
                <a:ea typeface="Hind"/>
              </a:rPr>
              <a:t>Categorical variables: consist of another type of the data(e.g. rating, boolean(true/false), 0/1, etc.) that usually categorized instead of having exact measurable values (e.g: Gender, JobRole, MaritalStatus, Over18, OverTime, Education, etc)</a:t>
            </a:r>
            <a:endParaRPr b="0" lang="en-US" sz="1400" spc="-1" strike="noStrike">
              <a:solidFill>
                <a:srgbClr val="000000"/>
              </a:solidFill>
              <a:latin typeface="Arial"/>
            </a:endParaRPr>
          </a:p>
          <a:p>
            <a:pPr>
              <a:lnSpc>
                <a:spcPct val="150000"/>
              </a:lnSpc>
              <a:spcBef>
                <a:spcPts val="601"/>
              </a:spcBef>
              <a:tabLst>
                <a:tab algn="l" pos="0"/>
              </a:tabLst>
            </a:pPr>
            <a:endParaRPr b="0" lang="en-US" sz="1400" spc="-1" strike="noStrike">
              <a:solidFill>
                <a:srgbClr val="000000"/>
              </a:solidFill>
              <a:latin typeface="Arial"/>
            </a:endParaRPr>
          </a:p>
        </p:txBody>
      </p:sp>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68280" y="326520"/>
            <a:ext cx="8282160" cy="635760"/>
          </a:xfrm>
          <a:prstGeom prst="rect">
            <a:avLst/>
          </a:prstGeom>
          <a:noFill/>
          <a:ln>
            <a:noFill/>
          </a:ln>
        </p:spPr>
        <p:txBody>
          <a:bodyPr tIns="91440" bIns="91440" anchor="b">
            <a:noAutofit/>
          </a:bodyPr>
          <a:p>
            <a:pPr>
              <a:lnSpc>
                <a:spcPct val="100000"/>
              </a:lnSpc>
              <a:tabLst>
                <a:tab algn="l" pos="0"/>
              </a:tabLst>
            </a:pPr>
            <a:r>
              <a:rPr b="1" lang="en-GB" sz="2400" spc="-1" strike="noStrike">
                <a:solidFill>
                  <a:srgbClr val="ffffff"/>
                </a:solidFill>
                <a:latin typeface="Times New Roman"/>
                <a:ea typeface="Hind"/>
              </a:rPr>
              <a:t>Exploratory Data Analysis</a:t>
            </a:r>
            <a:br/>
            <a:r>
              <a:rPr b="1" lang="en-GB" sz="2400" spc="-1" strike="noStrike">
                <a:solidFill>
                  <a:srgbClr val="ffffff"/>
                </a:solidFill>
                <a:latin typeface="Hind"/>
                <a:ea typeface="Hind"/>
              </a:rPr>
              <a:t>--------------------------------------------------------------</a:t>
            </a:r>
            <a:endParaRPr b="0" lang="en-US" sz="2400" spc="-1" strike="noStrike">
              <a:solidFill>
                <a:srgbClr val="000000"/>
              </a:solidFill>
              <a:latin typeface="Arial"/>
            </a:endParaRPr>
          </a:p>
        </p:txBody>
      </p:sp>
      <p:sp>
        <p:nvSpPr>
          <p:cNvPr id="294" name="TextShape 2"/>
          <p:cNvSpPr txBox="1"/>
          <p:nvPr/>
        </p:nvSpPr>
        <p:spPr>
          <a:xfrm>
            <a:off x="573480" y="962640"/>
            <a:ext cx="3920040" cy="2787120"/>
          </a:xfrm>
          <a:prstGeom prst="rect">
            <a:avLst/>
          </a:prstGeom>
          <a:noFill/>
          <a:ln>
            <a:solidFill>
              <a:srgbClr val="ffffff"/>
            </a:solidFill>
          </a:ln>
        </p:spPr>
        <p:txBody>
          <a:bodyPr tIns="91440" bIns="91440">
            <a:noAutofit/>
          </a:bodyPr>
          <a:p>
            <a:pPr marL="457200" indent="-317160" algn="just">
              <a:lnSpc>
                <a:spcPct val="150000"/>
              </a:lnSpc>
              <a:spcBef>
                <a:spcPts val="601"/>
              </a:spcBef>
              <a:buClr>
                <a:srgbClr val="ffffff"/>
              </a:buClr>
              <a:buFont typeface="Wingdings" charset="2"/>
              <a:buChar char=""/>
            </a:pPr>
            <a:r>
              <a:rPr b="0" lang="en-GB" sz="1400" spc="-1" strike="noStrike">
                <a:solidFill>
                  <a:srgbClr val="ffffff"/>
                </a:solidFill>
                <a:latin typeface="Times New Roman"/>
                <a:ea typeface="Hind"/>
              </a:rPr>
              <a:t>Correlation between numerical values.</a:t>
            </a:r>
            <a:endParaRPr b="0" lang="en-US" sz="1400" spc="-1" strike="noStrike">
              <a:solidFill>
                <a:srgbClr val="000000"/>
              </a:solidFill>
              <a:latin typeface="Arial"/>
            </a:endParaRPr>
          </a:p>
          <a:p>
            <a:pPr marL="457200" indent="-317160" algn="just">
              <a:lnSpc>
                <a:spcPct val="150000"/>
              </a:lnSpc>
              <a:buClr>
                <a:srgbClr val="ffffff"/>
              </a:buClr>
              <a:buFont typeface="Wingdings" charset="2"/>
              <a:buChar char=""/>
            </a:pPr>
            <a:r>
              <a:rPr b="0" lang="en-GB" sz="1400" spc="-1" strike="noStrike">
                <a:solidFill>
                  <a:srgbClr val="ffffff"/>
                </a:solidFill>
                <a:latin typeface="Times New Roman"/>
                <a:ea typeface="Hind"/>
              </a:rPr>
              <a:t>The number of total working variables is highly correlated with monthly income and age</a:t>
            </a:r>
            <a:r>
              <a:rPr b="0" lang="en-US" sz="1400" spc="-1" strike="noStrike">
                <a:solidFill>
                  <a:srgbClr val="ffffff"/>
                </a:solidFill>
                <a:latin typeface="Times New Roman"/>
                <a:ea typeface="Hind"/>
              </a:rPr>
              <a:t>.</a:t>
            </a:r>
            <a:endParaRPr b="0" lang="en-US" sz="1400" spc="-1" strike="noStrike">
              <a:solidFill>
                <a:srgbClr val="000000"/>
              </a:solidFill>
              <a:latin typeface="Arial"/>
            </a:endParaRPr>
          </a:p>
          <a:p>
            <a:pPr marL="457200" indent="-317160" algn="just">
              <a:lnSpc>
                <a:spcPct val="150000"/>
              </a:lnSpc>
              <a:buClr>
                <a:srgbClr val="ffffff"/>
              </a:buClr>
              <a:buFont typeface="Wingdings" charset="2"/>
              <a:buChar char=""/>
            </a:pPr>
            <a:r>
              <a:rPr b="0" lang="en-US" sz="1400" spc="-1" strike="noStrike">
                <a:solidFill>
                  <a:srgbClr val="ffffff"/>
                </a:solidFill>
                <a:latin typeface="Times New Roman"/>
                <a:ea typeface="Hind"/>
              </a:rPr>
              <a:t>N</a:t>
            </a:r>
            <a:r>
              <a:rPr b="0" lang="en-GB" sz="1400" spc="-1" strike="noStrike">
                <a:solidFill>
                  <a:srgbClr val="ffffff"/>
                </a:solidFill>
                <a:latin typeface="Times New Roman"/>
                <a:ea typeface="Hind"/>
              </a:rPr>
              <a:t>umber of working at company is highly correlated with: the number of year working with current manager, number of years in current role, and total working years</a:t>
            </a:r>
            <a:r>
              <a:rPr b="0" lang="en-US" sz="1400" spc="-1" strike="noStrike">
                <a:solidFill>
                  <a:srgbClr val="ffffff"/>
                </a:solidFill>
                <a:latin typeface="Times New Roman"/>
                <a:ea typeface="Hind"/>
              </a:rPr>
              <a:t>.</a:t>
            </a:r>
            <a:endParaRPr b="0" lang="en-US" sz="1400" spc="-1" strike="noStrike">
              <a:solidFill>
                <a:srgbClr val="000000"/>
              </a:solidFill>
              <a:latin typeface="Arial"/>
            </a:endParaRPr>
          </a:p>
        </p:txBody>
      </p:sp>
      <p:pic>
        <p:nvPicPr>
          <p:cNvPr id="295" name="Google Shape;118;gde40702cdf_0_8" descr=""/>
          <p:cNvPicPr/>
          <p:nvPr/>
        </p:nvPicPr>
        <p:blipFill>
          <a:blip r:embed="rId1"/>
          <a:stretch/>
        </p:blipFill>
        <p:spPr>
          <a:xfrm>
            <a:off x="4874760" y="962280"/>
            <a:ext cx="4077000" cy="2937600"/>
          </a:xfrm>
          <a:prstGeom prst="rect">
            <a:avLst/>
          </a:prstGeom>
          <a:ln>
            <a:noFill/>
          </a:ln>
        </p:spPr>
      </p:pic>
    </p:spTree>
  </p:cSld>
  <p:transition>
    <p:fade thruBlk="tru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524160" y="777240"/>
            <a:ext cx="7504920" cy="635760"/>
          </a:xfrm>
          <a:prstGeom prst="rect">
            <a:avLst/>
          </a:prstGeom>
          <a:noFill/>
          <a:ln>
            <a:noFill/>
          </a:ln>
        </p:spPr>
        <p:txBody>
          <a:bodyPr tIns="91440" bIns="91440" anchor="b">
            <a:noAutofit/>
          </a:bodyPr>
          <a:p>
            <a:pPr>
              <a:lnSpc>
                <a:spcPct val="100000"/>
              </a:lnSpc>
            </a:pPr>
            <a:r>
              <a:rPr b="1" lang="en-US" sz="2400" spc="-1" strike="noStrike">
                <a:solidFill>
                  <a:srgbClr val="ffffff"/>
                </a:solidFill>
                <a:latin typeface="Times New Roman"/>
                <a:ea typeface="Hind"/>
              </a:rPr>
              <a:t>Exploratory Data Analysis(continued)</a:t>
            </a:r>
            <a:br/>
            <a:r>
              <a:rPr b="1" lang="en-US" sz="2400" spc="-1" strike="noStrike">
                <a:solidFill>
                  <a:srgbClr val="ffffff"/>
                </a:solidFill>
                <a:latin typeface="Times New Roman"/>
                <a:ea typeface="Hind"/>
              </a:rPr>
              <a:t>-------------------------------------------------------------------</a:t>
            </a:r>
            <a:br/>
            <a:endParaRPr b="0" lang="en-US" sz="2400" spc="-1" strike="noStrike">
              <a:solidFill>
                <a:srgbClr val="000000"/>
              </a:solidFill>
              <a:latin typeface="Arial"/>
            </a:endParaRPr>
          </a:p>
        </p:txBody>
      </p:sp>
      <p:pic>
        <p:nvPicPr>
          <p:cNvPr id="297" name="Picture 3" descr="A picture containing chart&#10;&#10;Description automatically generated"/>
          <p:cNvPicPr/>
          <p:nvPr/>
        </p:nvPicPr>
        <p:blipFill>
          <a:blip r:embed="rId1"/>
          <a:stretch/>
        </p:blipFill>
        <p:spPr>
          <a:xfrm>
            <a:off x="4510080" y="1089720"/>
            <a:ext cx="2483280" cy="1773720"/>
          </a:xfrm>
          <a:prstGeom prst="rect">
            <a:avLst/>
          </a:prstGeom>
          <a:ln>
            <a:noFill/>
          </a:ln>
          <a:effectLst>
            <a:outerShdw algn="ctr" blurRad="107950" dir="5400000" dist="12600">
              <a:srgbClr val="000000"/>
            </a:outerShdw>
          </a:effectLst>
          <a:scene3d>
            <a:camera prst="orthographicFront">
              <a:rot lat="0" lon="0" rev="0"/>
            </a:camera>
            <a:lightRig dir="t" rig="soft">
              <a:rot lat="0" lon="0" rev="0"/>
            </a:lightRig>
          </a:scene3d>
          <a:sp3d contourW="44450" prstMaterial="matte">
            <a:bevelT prst="artDeco" w="63500" h="63500"/>
            <a:contourClr>
              <a:srgbClr val="ffffff"/>
            </a:contourClr>
          </a:sp3d>
        </p:spPr>
      </p:pic>
      <p:pic>
        <p:nvPicPr>
          <p:cNvPr id="298" name="Picture 5" descr="A picture containing application&#10;&#10;Description automatically generated"/>
          <p:cNvPicPr/>
          <p:nvPr/>
        </p:nvPicPr>
        <p:blipFill>
          <a:blip r:embed="rId2"/>
          <a:stretch/>
        </p:blipFill>
        <p:spPr>
          <a:xfrm>
            <a:off x="4510080" y="2978640"/>
            <a:ext cx="2483280" cy="1773720"/>
          </a:xfrm>
          <a:prstGeom prst="rect">
            <a:avLst/>
          </a:prstGeom>
          <a:ln>
            <a:noFill/>
          </a:ln>
          <a:effectLst>
            <a:outerShdw algn="ctr" blurRad="107950" dir="5400000" dist="12600">
              <a:srgbClr val="000000"/>
            </a:outerShdw>
          </a:effectLst>
          <a:scene3d>
            <a:camera prst="orthographicFront">
              <a:rot lat="0" lon="0" rev="0"/>
            </a:camera>
            <a:lightRig dir="t" rig="soft">
              <a:rot lat="0" lon="0" rev="0"/>
            </a:lightRig>
          </a:scene3d>
          <a:sp3d contourW="44450" prstMaterial="matte">
            <a:bevelT prst="artDeco" w="63500" h="63500"/>
            <a:contourClr>
              <a:srgbClr val="ffffff"/>
            </a:contourClr>
          </a:sp3d>
        </p:spPr>
      </p:pic>
      <p:sp>
        <p:nvSpPr>
          <p:cNvPr id="299" name="CustomShape 2"/>
          <p:cNvSpPr/>
          <p:nvPr/>
        </p:nvSpPr>
        <p:spPr>
          <a:xfrm>
            <a:off x="921600" y="985680"/>
            <a:ext cx="3413160" cy="350028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1" lang="en-US" sz="1400" spc="-1" strike="noStrike">
                <a:solidFill>
                  <a:srgbClr val="2ca3ed"/>
                </a:solidFill>
                <a:latin typeface="Times New Roman"/>
                <a:ea typeface="Arial"/>
              </a:rPr>
              <a:t>Violin plots for the numeric variables</a:t>
            </a:r>
            <a:endParaRPr b="0" lang="en-US" sz="1400" spc="-1" strike="noStrike">
              <a:latin typeface="Arial"/>
            </a:endParaRPr>
          </a:p>
          <a:p>
            <a:pPr>
              <a:lnSpc>
                <a:spcPct val="100000"/>
              </a:lnSpc>
            </a:pPr>
            <a:r>
              <a:rPr b="1" lang="en-US" sz="1400" spc="-1" strike="noStrike">
                <a:solidFill>
                  <a:srgbClr val="2ca3ed"/>
                </a:solidFill>
                <a:latin typeface="Times New Roman"/>
                <a:ea typeface="Arial"/>
              </a:rPr>
              <a:t>-------------------------------------------------</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For the total working years, we see that most of the employees has an experience of around 10 years.</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The age tends to follow a normal distribution</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The variables years at company and total working years contain outliers.</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The median of years at company is higher than the median of total working years.</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Years with current manager and years with current role has almost same shape but most the later one has greater range.</a:t>
            </a:r>
            <a:endParaRPr b="0" lang="en-US" sz="1400" spc="-1" strike="noStrike">
              <a:latin typeface="Arial"/>
            </a:endParaRPr>
          </a:p>
        </p:txBody>
      </p:sp>
    </p:spTree>
  </p:cSld>
  <p:transition>
    <p:fade thruBlk="tru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57200" y="109440"/>
            <a:ext cx="74005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ffff"/>
                </a:solidFill>
                <a:latin typeface="Times New Roman"/>
                <a:ea typeface="Arial"/>
              </a:rPr>
              <a:t>Exploratory Data Analysis(continued)</a:t>
            </a:r>
            <a:br/>
            <a:r>
              <a:rPr b="1" lang="en-US" sz="2400" spc="-1" strike="noStrike">
                <a:solidFill>
                  <a:srgbClr val="ffffff"/>
                </a:solidFill>
                <a:latin typeface="Times New Roman"/>
                <a:ea typeface="Arial"/>
              </a:rPr>
              <a:t>----------------------------------------------------------------</a:t>
            </a:r>
            <a:br/>
            <a:endParaRPr b="0" lang="en-US" sz="2400" spc="-1" strike="noStrike">
              <a:latin typeface="Arial"/>
            </a:endParaRPr>
          </a:p>
        </p:txBody>
      </p:sp>
      <p:pic>
        <p:nvPicPr>
          <p:cNvPr id="301" name="Google Shape;125;gde40702cdf_0_20" descr=""/>
          <p:cNvPicPr/>
          <p:nvPr/>
        </p:nvPicPr>
        <p:blipFill>
          <a:blip r:embed="rId1"/>
          <a:stretch/>
        </p:blipFill>
        <p:spPr>
          <a:xfrm>
            <a:off x="1531080" y="2829600"/>
            <a:ext cx="2626200" cy="1812240"/>
          </a:xfrm>
          <a:prstGeom prst="rect">
            <a:avLst/>
          </a:prstGeom>
          <a:ln>
            <a:noFill/>
          </a:ln>
        </p:spPr>
      </p:pic>
      <p:pic>
        <p:nvPicPr>
          <p:cNvPr id="302" name="Google Shape;126;gde40702cdf_0_20" descr=""/>
          <p:cNvPicPr/>
          <p:nvPr/>
        </p:nvPicPr>
        <p:blipFill>
          <a:blip r:embed="rId2"/>
          <a:stretch/>
        </p:blipFill>
        <p:spPr>
          <a:xfrm>
            <a:off x="4157640" y="1016280"/>
            <a:ext cx="2894040" cy="1812240"/>
          </a:xfrm>
          <a:prstGeom prst="rect">
            <a:avLst/>
          </a:prstGeom>
          <a:ln>
            <a:noFill/>
          </a:ln>
        </p:spPr>
      </p:pic>
      <p:sp>
        <p:nvSpPr>
          <p:cNvPr id="303" name="CustomShape 2"/>
          <p:cNvSpPr/>
          <p:nvPr/>
        </p:nvSpPr>
        <p:spPr>
          <a:xfrm>
            <a:off x="5436360" y="2997360"/>
            <a:ext cx="2264040" cy="146196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1" lang="en-US" sz="1800" spc="-1" strike="noStrike">
                <a:solidFill>
                  <a:srgbClr val="2ca3ed"/>
                </a:solidFill>
                <a:latin typeface="Times New Roman"/>
                <a:ea typeface="Arial"/>
              </a:rPr>
              <a:t>Observation: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Arial"/>
              </a:rPr>
              <a:t>Most of the employees travel rarely.</a:t>
            </a:r>
            <a:endParaRPr b="0" lang="en-US" sz="1800" spc="-1" strike="noStrike">
              <a:latin typeface="Arial"/>
            </a:endParaRPr>
          </a:p>
        </p:txBody>
      </p:sp>
      <p:sp>
        <p:nvSpPr>
          <p:cNvPr id="304" name="CustomShape 3"/>
          <p:cNvSpPr/>
          <p:nvPr/>
        </p:nvSpPr>
        <p:spPr>
          <a:xfrm>
            <a:off x="4357800" y="3629160"/>
            <a:ext cx="885600" cy="268200"/>
          </a:xfrm>
          <a:prstGeom prst="rightArrow">
            <a:avLst>
              <a:gd name="adj1" fmla="val 50000"/>
              <a:gd name="adj2" fmla="val 50000"/>
            </a:avLst>
          </a:prstGeom>
          <a:ln>
            <a:round/>
          </a:ln>
        </p:spPr>
        <p:style>
          <a:lnRef idx="2">
            <a:schemeClr val="dk1">
              <a:shade val="50000"/>
            </a:schemeClr>
          </a:lnRef>
          <a:fillRef idx="1">
            <a:schemeClr val="dk1"/>
          </a:fillRef>
          <a:effectRef idx="0">
            <a:schemeClr val="dk1"/>
          </a:effectRef>
          <a:fontRef idx="minor"/>
        </p:style>
      </p:sp>
      <p:sp>
        <p:nvSpPr>
          <p:cNvPr id="305" name="CustomShape 4"/>
          <p:cNvSpPr/>
          <p:nvPr/>
        </p:nvSpPr>
        <p:spPr>
          <a:xfrm>
            <a:off x="843120" y="1016280"/>
            <a:ext cx="2207160" cy="146196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1" lang="en-US" sz="1800" spc="-1" strike="noStrike">
                <a:solidFill>
                  <a:srgbClr val="2ca3ed"/>
                </a:solidFill>
                <a:latin typeface="Times New Roman"/>
                <a:ea typeface="Arial"/>
              </a:rPr>
              <a:t>Observation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Arial"/>
              </a:rPr>
              <a:t>In each of cases, the attrition is high towards ‘No’.</a:t>
            </a:r>
            <a:endParaRPr b="0" lang="en-US" sz="1800" spc="-1" strike="noStrike">
              <a:latin typeface="Arial"/>
            </a:endParaRPr>
          </a:p>
        </p:txBody>
      </p:sp>
      <p:sp>
        <p:nvSpPr>
          <p:cNvPr id="306" name="CustomShape 5"/>
          <p:cNvSpPr/>
          <p:nvPr/>
        </p:nvSpPr>
        <p:spPr>
          <a:xfrm rot="10800000">
            <a:off x="3150720" y="1585800"/>
            <a:ext cx="906840" cy="249840"/>
          </a:xfrm>
          <a:prstGeom prst="rightArrow">
            <a:avLst>
              <a:gd name="adj1" fmla="val 50000"/>
              <a:gd name="adj2" fmla="val 50000"/>
            </a:avLst>
          </a:prstGeom>
          <a:ln>
            <a:round/>
          </a:ln>
        </p:spPr>
        <p:style>
          <a:lnRef idx="2">
            <a:schemeClr val="dk1">
              <a:shade val="50000"/>
            </a:schemeClr>
          </a:lnRef>
          <a:fillRef idx="1">
            <a:schemeClr val="dk1"/>
          </a:fillRef>
          <a:effectRef idx="0">
            <a:schemeClr val="dk1"/>
          </a:effectRef>
          <a:fontRef idx="minor"/>
        </p:style>
      </p:sp>
    </p:spTree>
  </p:cSld>
  <p:transition>
    <p:fade thruBlk="tru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579600" y="367920"/>
            <a:ext cx="7233480" cy="635760"/>
          </a:xfrm>
          <a:prstGeom prst="rect">
            <a:avLst/>
          </a:prstGeom>
          <a:noFill/>
          <a:ln>
            <a:noFill/>
          </a:ln>
        </p:spPr>
        <p:txBody>
          <a:bodyPr tIns="91440" bIns="91440" anchor="b">
            <a:noAutofit/>
          </a:bodyPr>
          <a:p>
            <a:pPr>
              <a:lnSpc>
                <a:spcPct val="100000"/>
              </a:lnSpc>
            </a:pPr>
            <a:r>
              <a:rPr b="1" lang="en-US" sz="2400" spc="-1" strike="noStrike">
                <a:solidFill>
                  <a:srgbClr val="ffffff"/>
                </a:solidFill>
                <a:latin typeface="Times New Roman"/>
                <a:ea typeface="Hind"/>
              </a:rPr>
              <a:t>Probabilistic graphical modelling</a:t>
            </a:r>
            <a:br/>
            <a:r>
              <a:rPr b="1" lang="en-US" sz="2400" spc="-1" strike="noStrike">
                <a:solidFill>
                  <a:srgbClr val="ffffff"/>
                </a:solidFill>
                <a:latin typeface="Times New Roman"/>
                <a:ea typeface="Hind"/>
              </a:rPr>
              <a:t>-------------------------------------------------------------------</a:t>
            </a:r>
            <a:endParaRPr b="0" lang="en-US" sz="2400" spc="-1" strike="noStrike">
              <a:solidFill>
                <a:srgbClr val="000000"/>
              </a:solidFill>
              <a:latin typeface="Arial"/>
            </a:endParaRPr>
          </a:p>
        </p:txBody>
      </p:sp>
      <p:pic>
        <p:nvPicPr>
          <p:cNvPr id="308" name="Picture 3" descr="Chart, scatter chart&#10;&#10;Description automatically generated"/>
          <p:cNvPicPr/>
          <p:nvPr/>
        </p:nvPicPr>
        <p:blipFill>
          <a:blip r:embed="rId1"/>
          <a:stretch/>
        </p:blipFill>
        <p:spPr>
          <a:xfrm>
            <a:off x="3975840" y="1004040"/>
            <a:ext cx="3716280" cy="3314520"/>
          </a:xfrm>
          <a:prstGeom prst="rect">
            <a:avLst/>
          </a:prstGeom>
          <a:ln>
            <a:noFill/>
          </a:ln>
        </p:spPr>
      </p:pic>
      <p:sp>
        <p:nvSpPr>
          <p:cNvPr id="309" name="TextShape 2"/>
          <p:cNvSpPr txBox="1"/>
          <p:nvPr/>
        </p:nvSpPr>
        <p:spPr>
          <a:xfrm>
            <a:off x="4224240" y="1707120"/>
            <a:ext cx="2977560" cy="3218400"/>
          </a:xfrm>
          <a:prstGeom prst="rect">
            <a:avLst/>
          </a:prstGeom>
          <a:noFill/>
          <a:ln>
            <a:noFill/>
          </a:ln>
        </p:spPr>
        <p:txBody>
          <a:bodyPr tIns="91440" bIns="91440">
            <a:noAutofit/>
          </a:bodyPr>
          <a:p>
            <a:endParaRPr b="0" lang="en-US" sz="1400" spc="-1" strike="noStrike">
              <a:solidFill>
                <a:srgbClr val="000000"/>
              </a:solidFill>
              <a:latin typeface="Arial"/>
            </a:endParaRPr>
          </a:p>
        </p:txBody>
      </p:sp>
      <p:sp>
        <p:nvSpPr>
          <p:cNvPr id="310" name="CustomShape 3"/>
          <p:cNvSpPr/>
          <p:nvPr/>
        </p:nvSpPr>
        <p:spPr>
          <a:xfrm>
            <a:off x="579600" y="1092600"/>
            <a:ext cx="3170520" cy="3218400"/>
          </a:xfrm>
          <a:prstGeom prst="rect">
            <a:avLst/>
          </a:prstGeom>
          <a:noFill/>
          <a:ln>
            <a:solidFill>
              <a:schemeClr val="tx1"/>
            </a:solidFill>
          </a:ln>
        </p:spPr>
        <p:style>
          <a:lnRef idx="0"/>
          <a:fillRef idx="0"/>
          <a:effectRef idx="0"/>
          <a:fontRef idx="minor"/>
        </p:style>
        <p:txBody>
          <a:bodyPr tIns="91440" bIns="91440">
            <a:noAutofit/>
          </a:bodyPr>
          <a:p>
            <a:pPr marL="114480">
              <a:lnSpc>
                <a:spcPct val="100000"/>
              </a:lnSpc>
              <a:spcBef>
                <a:spcPts val="601"/>
              </a:spcBef>
              <a:tabLst>
                <a:tab algn="l" pos="0"/>
              </a:tabLst>
            </a:pPr>
            <a:endParaRPr b="0" lang="en-US" sz="1800" spc="-1" strike="noStrike">
              <a:latin typeface="Arial"/>
            </a:endParaRPr>
          </a:p>
          <a:p>
            <a:pPr marL="114480" algn="just">
              <a:lnSpc>
                <a:spcPct val="100000"/>
              </a:lnSpc>
              <a:spcBef>
                <a:spcPts val="601"/>
              </a:spcBef>
              <a:tabLst>
                <a:tab algn="l" pos="0"/>
              </a:tabLst>
            </a:pPr>
            <a:r>
              <a:rPr b="0" lang="en-US" sz="1600" spc="-1" strike="noStrike">
                <a:solidFill>
                  <a:srgbClr val="ffffff"/>
                </a:solidFill>
                <a:latin typeface="Times New Roman"/>
                <a:ea typeface="Hind"/>
              </a:rPr>
              <a:t>Node </a:t>
            </a:r>
            <a:r>
              <a:rPr b="0" i="1" lang="en-US" sz="1600" spc="-1" strike="noStrike">
                <a:solidFill>
                  <a:srgbClr val="ffffff"/>
                </a:solidFill>
                <a:latin typeface="Times New Roman"/>
                <a:ea typeface="Hind"/>
              </a:rPr>
              <a:t>years at company </a:t>
            </a:r>
            <a:r>
              <a:rPr b="0" lang="en-US" sz="1600" spc="-1" strike="noStrike">
                <a:solidFill>
                  <a:srgbClr val="ffffff"/>
                </a:solidFill>
                <a:latin typeface="Times New Roman"/>
                <a:ea typeface="Hind"/>
              </a:rPr>
              <a:t>has an influence on the total working years which in turn has an effect on age of the employee. That absolutely makes sense. </a:t>
            </a:r>
            <a:endParaRPr b="0" lang="en-US" sz="1600" spc="-1" strike="noStrike">
              <a:latin typeface="Arial"/>
            </a:endParaRPr>
          </a:p>
          <a:p>
            <a:pPr marL="114480" algn="just">
              <a:lnSpc>
                <a:spcPct val="100000"/>
              </a:lnSpc>
              <a:spcBef>
                <a:spcPts val="601"/>
              </a:spcBef>
              <a:tabLst>
                <a:tab algn="l" pos="0"/>
              </a:tabLst>
            </a:pPr>
            <a:r>
              <a:rPr b="0" lang="en-US" sz="1600" spc="-1" strike="noStrike">
                <a:solidFill>
                  <a:srgbClr val="ffffff"/>
                </a:solidFill>
                <a:latin typeface="Times New Roman"/>
                <a:ea typeface="Hind"/>
              </a:rPr>
              <a:t>when we see that Age influences over time and overtime eventually influences the education of the employee, then that doesn’t make much sense. </a:t>
            </a:r>
            <a:endParaRPr b="0" lang="en-US" sz="1600" spc="-1" strike="noStrike">
              <a:latin typeface="Arial"/>
            </a:endParaRPr>
          </a:p>
        </p:txBody>
      </p:sp>
    </p:spTree>
  </p:cSld>
  <p:transition>
    <p:fade thruBlk="tru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571320" y="224280"/>
            <a:ext cx="775044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ffff"/>
                </a:solidFill>
                <a:latin typeface="Times New Roman"/>
                <a:ea typeface="Arial"/>
              </a:rPr>
              <a:t>Classification techniques</a:t>
            </a:r>
            <a:br/>
            <a:r>
              <a:rPr b="1" lang="en-US" sz="2400" spc="-1" strike="noStrike">
                <a:solidFill>
                  <a:srgbClr val="ffffff"/>
                </a:solidFill>
                <a:latin typeface="Times New Roman"/>
                <a:ea typeface="Arial"/>
              </a:rPr>
              <a:t>-------------------------------------------------------------------</a:t>
            </a:r>
            <a:endParaRPr b="0" lang="en-US" sz="2400" spc="-1" strike="noStrike">
              <a:latin typeface="Arial"/>
            </a:endParaRPr>
          </a:p>
        </p:txBody>
      </p:sp>
      <p:pic>
        <p:nvPicPr>
          <p:cNvPr id="312" name="Picture 4" descr="Chart, line chart&#10;&#10;Description automatically generated"/>
          <p:cNvPicPr/>
          <p:nvPr/>
        </p:nvPicPr>
        <p:blipFill>
          <a:blip r:embed="rId1"/>
          <a:stretch/>
        </p:blipFill>
        <p:spPr>
          <a:xfrm>
            <a:off x="1288800" y="3079080"/>
            <a:ext cx="3282840" cy="1839960"/>
          </a:xfrm>
          <a:prstGeom prst="rect">
            <a:avLst/>
          </a:prstGeom>
          <a:ln>
            <a:noFill/>
          </a:ln>
        </p:spPr>
      </p:pic>
      <p:pic>
        <p:nvPicPr>
          <p:cNvPr id="313" name="Picture 6" descr="Chart, line chart&#10;&#10;Description automatically generated"/>
          <p:cNvPicPr/>
          <p:nvPr/>
        </p:nvPicPr>
        <p:blipFill>
          <a:blip r:embed="rId2"/>
          <a:stretch/>
        </p:blipFill>
        <p:spPr>
          <a:xfrm>
            <a:off x="4516560" y="1293120"/>
            <a:ext cx="3411000" cy="1663560"/>
          </a:xfrm>
          <a:prstGeom prst="rect">
            <a:avLst/>
          </a:prstGeom>
          <a:ln>
            <a:noFill/>
          </a:ln>
        </p:spPr>
      </p:pic>
      <p:pic>
        <p:nvPicPr>
          <p:cNvPr id="314" name="Picture 8" descr="Table&#10;&#10;Description automatically generated with medium confidence"/>
          <p:cNvPicPr/>
          <p:nvPr/>
        </p:nvPicPr>
        <p:blipFill>
          <a:blip r:embed="rId3"/>
          <a:stretch/>
        </p:blipFill>
        <p:spPr>
          <a:xfrm>
            <a:off x="4722480" y="3079440"/>
            <a:ext cx="3205440" cy="1663560"/>
          </a:xfrm>
          <a:prstGeom prst="rect">
            <a:avLst/>
          </a:prstGeom>
          <a:ln>
            <a:noFill/>
          </a:ln>
        </p:spPr>
      </p:pic>
      <p:sp>
        <p:nvSpPr>
          <p:cNvPr id="315" name="CustomShape 2"/>
          <p:cNvSpPr/>
          <p:nvPr/>
        </p:nvSpPr>
        <p:spPr>
          <a:xfrm>
            <a:off x="1571760" y="1293120"/>
            <a:ext cx="2535840" cy="158220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1" lang="en-US" sz="1400" spc="-1" strike="noStrike">
                <a:solidFill>
                  <a:srgbClr val="2ca3ed"/>
                </a:solidFill>
                <a:latin typeface="Times New Roman"/>
                <a:ea typeface="Arial"/>
              </a:rPr>
              <a:t>      </a:t>
            </a:r>
            <a:r>
              <a:rPr b="1" lang="en-US" sz="1400" spc="-1" strike="noStrike">
                <a:solidFill>
                  <a:srgbClr val="2ca3ed"/>
                </a:solidFill>
                <a:latin typeface="Times New Roman"/>
                <a:ea typeface="Arial"/>
              </a:rPr>
              <a:t>Technique and accuracy</a:t>
            </a:r>
            <a:endParaRPr b="0" lang="en-US" sz="1400" spc="-1" strike="noStrike">
              <a:latin typeface="Arial"/>
            </a:endParaRPr>
          </a:p>
          <a:p>
            <a:pPr>
              <a:lnSpc>
                <a:spcPct val="100000"/>
              </a:lnSpc>
            </a:pPr>
            <a:r>
              <a:rPr b="1" lang="en-US" sz="1400" spc="-1" strike="noStrike">
                <a:solidFill>
                  <a:srgbClr val="2ca3ed"/>
                </a:solidFill>
                <a:latin typeface="Times New Roman"/>
                <a:ea typeface="Arial"/>
              </a:rPr>
              <a:t>---------------------------------------</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Variable to be classified: Attrition</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Logistic regression : 73%</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Random forest : 81%</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Neural Network: 89%</a:t>
            </a:r>
            <a:endParaRPr b="0" lang="en-US" sz="1400" spc="-1" strike="noStrike">
              <a:latin typeface="Arial"/>
            </a:endParaRPr>
          </a:p>
        </p:txBody>
      </p:sp>
    </p:spTree>
  </p:cSld>
  <p:transition>
    <p:fade thruBlk="tru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278280" y="363240"/>
            <a:ext cx="8009280" cy="635760"/>
          </a:xfrm>
          <a:prstGeom prst="rect">
            <a:avLst/>
          </a:prstGeom>
          <a:noFill/>
          <a:ln>
            <a:noFill/>
          </a:ln>
        </p:spPr>
        <p:txBody>
          <a:bodyPr tIns="91440" bIns="91440" anchor="b">
            <a:noAutofit/>
          </a:bodyPr>
          <a:p>
            <a:pPr>
              <a:lnSpc>
                <a:spcPct val="100000"/>
              </a:lnSpc>
              <a:tabLst>
                <a:tab algn="l" pos="0"/>
              </a:tabLst>
            </a:pPr>
            <a:r>
              <a:rPr b="1" lang="en-GB" sz="2400" spc="-1" strike="noStrike">
                <a:solidFill>
                  <a:srgbClr val="ffffff"/>
                </a:solidFill>
                <a:latin typeface="Times New Roman"/>
                <a:ea typeface="Hind"/>
              </a:rPr>
              <a:t>Efficiency Analysis: Hypothesis Testing </a:t>
            </a:r>
            <a:br/>
            <a:r>
              <a:rPr b="1" lang="en-GB" sz="2400" spc="-1" strike="noStrike">
                <a:solidFill>
                  <a:srgbClr val="ffffff"/>
                </a:solidFill>
                <a:latin typeface="Times New Roman"/>
                <a:ea typeface="Hind"/>
              </a:rPr>
              <a:t>---------------------------------------------------------------------</a:t>
            </a:r>
            <a:endParaRPr b="0" lang="en-US" sz="2400" spc="-1" strike="noStrike">
              <a:solidFill>
                <a:srgbClr val="000000"/>
              </a:solidFill>
              <a:latin typeface="Arial"/>
            </a:endParaRPr>
          </a:p>
        </p:txBody>
      </p:sp>
      <p:sp>
        <p:nvSpPr>
          <p:cNvPr id="317" name="TextShape 2"/>
          <p:cNvSpPr txBox="1"/>
          <p:nvPr/>
        </p:nvSpPr>
        <p:spPr>
          <a:xfrm>
            <a:off x="509760" y="878040"/>
            <a:ext cx="3655440" cy="3328200"/>
          </a:xfrm>
          <a:prstGeom prst="rect">
            <a:avLst/>
          </a:prstGeom>
          <a:noFill/>
          <a:ln>
            <a:solidFill>
              <a:srgbClr val="ffffff"/>
            </a:solidFill>
          </a:ln>
        </p:spPr>
        <p:txBody>
          <a:bodyPr tIns="91440" bIns="91440">
            <a:noAutofit/>
          </a:bodyPr>
          <a:p>
            <a:pPr marL="425520" indent="-285480">
              <a:lnSpc>
                <a:spcPct val="150000"/>
              </a:lnSpc>
              <a:spcBef>
                <a:spcPts val="601"/>
              </a:spcBef>
              <a:buClr>
                <a:srgbClr val="ffffff"/>
              </a:buClr>
              <a:buFont typeface="Wingdings" charset="2"/>
              <a:buChar char=""/>
            </a:pPr>
            <a:r>
              <a:rPr b="0" lang="en-GB" sz="1400" spc="-1" strike="noStrike">
                <a:solidFill>
                  <a:srgbClr val="ffffff"/>
                </a:solidFill>
                <a:latin typeface="Times New Roman"/>
                <a:ea typeface="Hind"/>
              </a:rPr>
              <a:t>Output: Years at company (loyality)</a:t>
            </a:r>
            <a:endParaRPr b="0" lang="en-US" sz="1400" spc="-1" strike="noStrike">
              <a:solidFill>
                <a:srgbClr val="000000"/>
              </a:solidFill>
              <a:latin typeface="Arial"/>
            </a:endParaRPr>
          </a:p>
          <a:p>
            <a:pPr marL="457200" indent="-317160">
              <a:lnSpc>
                <a:spcPct val="150000"/>
              </a:lnSpc>
              <a:buClr>
                <a:srgbClr val="ffffff"/>
              </a:buClr>
              <a:buFont typeface="Wingdings" charset="2"/>
              <a:buChar char=""/>
            </a:pPr>
            <a:r>
              <a:rPr b="0" lang="en-GB" sz="1400" spc="-1" strike="noStrike">
                <a:solidFill>
                  <a:srgbClr val="ffffff"/>
                </a:solidFill>
                <a:latin typeface="Times New Roman"/>
                <a:ea typeface="Hind"/>
              </a:rPr>
              <a:t>Inputs: time in current position(average between in same manager and same role), total </a:t>
            </a:r>
            <a:r>
              <a:rPr b="0" lang="en-GB" sz="1400" spc="-1" strike="noStrike">
                <a:solidFill>
                  <a:srgbClr val="ffffff"/>
                </a:solidFill>
                <a:latin typeface="Times New Roman"/>
                <a:ea typeface="Hind"/>
              </a:rPr>
              <a:t>working years, working years since last promotion, and monthly income.</a:t>
            </a:r>
            <a:endParaRPr b="0" lang="en-US" sz="1400" spc="-1" strike="noStrike">
              <a:solidFill>
                <a:srgbClr val="000000"/>
              </a:solidFill>
              <a:latin typeface="Arial"/>
            </a:endParaRPr>
          </a:p>
          <a:p>
            <a:pPr marL="457200" indent="-317160">
              <a:lnSpc>
                <a:spcPct val="150000"/>
              </a:lnSpc>
              <a:buClr>
                <a:srgbClr val="ffffff"/>
              </a:buClr>
              <a:buFont typeface="Wingdings" charset="2"/>
              <a:buChar char=""/>
            </a:pPr>
            <a:r>
              <a:rPr b="0" lang="en-GB" sz="1400" spc="-1" strike="noStrike">
                <a:solidFill>
                  <a:srgbClr val="ffffff"/>
                </a:solidFill>
                <a:latin typeface="Times New Roman"/>
                <a:ea typeface="Hind"/>
              </a:rPr>
              <a:t>Hypothesis testing for statistics: p-value with confidence interval (a = 0.05)</a:t>
            </a:r>
            <a:endParaRPr b="0" lang="en-US" sz="1400" spc="-1" strike="noStrike">
              <a:solidFill>
                <a:srgbClr val="000000"/>
              </a:solidFill>
              <a:latin typeface="Arial"/>
            </a:endParaRPr>
          </a:p>
        </p:txBody>
      </p:sp>
      <p:pic>
        <p:nvPicPr>
          <p:cNvPr id="318" name="Google Shape;133;gde40702cdf_0_30" descr=""/>
          <p:cNvPicPr/>
          <p:nvPr/>
        </p:nvPicPr>
        <p:blipFill>
          <a:blip r:embed="rId1"/>
          <a:stretch/>
        </p:blipFill>
        <p:spPr>
          <a:xfrm>
            <a:off x="4283280" y="906480"/>
            <a:ext cx="3288960" cy="3400920"/>
          </a:xfrm>
          <a:prstGeom prst="rect">
            <a:avLst/>
          </a:prstGeom>
          <a:ln>
            <a:noFill/>
          </a:ln>
        </p:spPr>
      </p:pic>
    </p:spTree>
  </p:cSld>
  <p:transition>
    <p:fade thruBlk="tru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304200" y="263160"/>
            <a:ext cx="8009280" cy="635760"/>
          </a:xfrm>
          <a:prstGeom prst="rect">
            <a:avLst/>
          </a:prstGeom>
          <a:noFill/>
          <a:ln>
            <a:noFill/>
          </a:ln>
        </p:spPr>
        <p:txBody>
          <a:bodyPr tIns="91440" bIns="91440" anchor="b">
            <a:noAutofit/>
          </a:bodyPr>
          <a:p>
            <a:pPr>
              <a:lnSpc>
                <a:spcPct val="100000"/>
              </a:lnSpc>
              <a:tabLst>
                <a:tab algn="l" pos="0"/>
              </a:tabLst>
            </a:pPr>
            <a:r>
              <a:rPr b="1" lang="en-GB" sz="2400" spc="-1" strike="noStrike">
                <a:solidFill>
                  <a:srgbClr val="ffffff"/>
                </a:solidFill>
                <a:latin typeface="Times New Roman"/>
                <a:ea typeface="Hind"/>
              </a:rPr>
              <a:t>Efficiency Analysis: CRS, VRS, FDH </a:t>
            </a:r>
            <a:br/>
            <a:r>
              <a:rPr b="1" lang="en-GB" sz="2400" spc="-1" strike="noStrike">
                <a:solidFill>
                  <a:srgbClr val="ffffff"/>
                </a:solidFill>
                <a:latin typeface="Times New Roman"/>
                <a:ea typeface="Hind"/>
              </a:rPr>
              <a:t>---------------------------------------------------------------</a:t>
            </a:r>
            <a:endParaRPr b="0" lang="en-US" sz="2400" spc="-1" strike="noStrike">
              <a:solidFill>
                <a:srgbClr val="000000"/>
              </a:solidFill>
              <a:latin typeface="Arial"/>
            </a:endParaRPr>
          </a:p>
        </p:txBody>
      </p:sp>
      <p:sp>
        <p:nvSpPr>
          <p:cNvPr id="320" name="TextShape 2"/>
          <p:cNvSpPr txBox="1"/>
          <p:nvPr/>
        </p:nvSpPr>
        <p:spPr>
          <a:xfrm>
            <a:off x="920160" y="3229200"/>
            <a:ext cx="3472560" cy="1014840"/>
          </a:xfrm>
          <a:prstGeom prst="rect">
            <a:avLst/>
          </a:prstGeom>
          <a:noFill/>
          <a:ln>
            <a:solidFill>
              <a:srgbClr val="ffffff"/>
            </a:solidFill>
          </a:ln>
        </p:spPr>
        <p:txBody>
          <a:bodyPr tIns="91440" bIns="91440">
            <a:noAutofit/>
          </a:bodyPr>
          <a:p>
            <a:pPr>
              <a:lnSpc>
                <a:spcPct val="150000"/>
              </a:lnSpc>
              <a:spcBef>
                <a:spcPts val="601"/>
              </a:spcBef>
              <a:tabLst>
                <a:tab algn="l" pos="0"/>
              </a:tabLst>
            </a:pPr>
            <a:r>
              <a:rPr b="0" lang="en-GB" sz="1400" spc="-1" strike="noStrike">
                <a:solidFill>
                  <a:srgbClr val="ffffff"/>
                </a:solidFill>
                <a:latin typeface="Times New Roman"/>
                <a:ea typeface="Hind"/>
              </a:rPr>
              <a:t>Based on the result, VRS is resulting better efficiency</a:t>
            </a:r>
            <a:endParaRPr b="0" lang="en-US" sz="1400" spc="-1" strike="noStrike">
              <a:solidFill>
                <a:srgbClr val="000000"/>
              </a:solidFill>
              <a:latin typeface="Arial"/>
            </a:endParaRPr>
          </a:p>
        </p:txBody>
      </p:sp>
      <p:pic>
        <p:nvPicPr>
          <p:cNvPr id="321" name="Google Shape;140;gde40702cdf_0_38" descr=""/>
          <p:cNvPicPr/>
          <p:nvPr/>
        </p:nvPicPr>
        <p:blipFill>
          <a:blip r:embed="rId1"/>
          <a:stretch/>
        </p:blipFill>
        <p:spPr>
          <a:xfrm>
            <a:off x="4628160" y="878040"/>
            <a:ext cx="2172240" cy="1735920"/>
          </a:xfrm>
          <a:prstGeom prst="rect">
            <a:avLst/>
          </a:prstGeom>
          <a:ln>
            <a:noFill/>
          </a:ln>
        </p:spPr>
      </p:pic>
      <p:pic>
        <p:nvPicPr>
          <p:cNvPr id="322" name="Google Shape;141;gde40702cdf_0_38" descr=""/>
          <p:cNvPicPr/>
          <p:nvPr/>
        </p:nvPicPr>
        <p:blipFill>
          <a:blip r:embed="rId2"/>
          <a:stretch/>
        </p:blipFill>
        <p:spPr>
          <a:xfrm>
            <a:off x="4628160" y="2829600"/>
            <a:ext cx="2172240" cy="1792440"/>
          </a:xfrm>
          <a:prstGeom prst="rect">
            <a:avLst/>
          </a:prstGeom>
          <a:ln>
            <a:noFill/>
          </a:ln>
        </p:spPr>
      </p:pic>
      <p:pic>
        <p:nvPicPr>
          <p:cNvPr id="323" name="Google Shape;142;gde40702cdf_0_38" descr=""/>
          <p:cNvPicPr/>
          <p:nvPr/>
        </p:nvPicPr>
        <p:blipFill>
          <a:blip r:embed="rId3"/>
          <a:stretch/>
        </p:blipFill>
        <p:spPr>
          <a:xfrm>
            <a:off x="759600" y="899280"/>
            <a:ext cx="3549240" cy="1693440"/>
          </a:xfrm>
          <a:prstGeom prst="rect">
            <a:avLst/>
          </a:prstGeom>
          <a:ln>
            <a:noFill/>
          </a:ln>
        </p:spPr>
      </p:pic>
    </p:spTree>
  </p:cSld>
  <p:transition>
    <p:fade thruBlk="tru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555120" y="353520"/>
            <a:ext cx="8009280" cy="635760"/>
          </a:xfrm>
          <a:prstGeom prst="rect">
            <a:avLst/>
          </a:prstGeom>
          <a:noFill/>
          <a:ln>
            <a:noFill/>
          </a:ln>
        </p:spPr>
        <p:txBody>
          <a:bodyPr tIns="91440" bIns="91440" anchor="b">
            <a:noAutofit/>
          </a:bodyPr>
          <a:p>
            <a:pPr>
              <a:lnSpc>
                <a:spcPct val="100000"/>
              </a:lnSpc>
              <a:tabLst>
                <a:tab algn="l" pos="0"/>
              </a:tabLst>
            </a:pPr>
            <a:r>
              <a:rPr b="1" lang="en-GB" sz="2400" spc="-1" strike="noStrike">
                <a:solidFill>
                  <a:srgbClr val="ffffff"/>
                </a:solidFill>
                <a:latin typeface="Times New Roman"/>
                <a:ea typeface="Hind"/>
              </a:rPr>
              <a:t>Efficiency Analysis: DDF</a:t>
            </a:r>
            <a:br/>
            <a:r>
              <a:rPr b="1" lang="en-GB" sz="2400" spc="-1" strike="noStrike">
                <a:solidFill>
                  <a:srgbClr val="ffffff"/>
                </a:solidFill>
                <a:latin typeface="Times New Roman"/>
                <a:ea typeface="Hind"/>
              </a:rPr>
              <a:t>-----------------------------------------------------------------------</a:t>
            </a:r>
            <a:endParaRPr b="0" lang="en-US" sz="2400" spc="-1" strike="noStrike">
              <a:solidFill>
                <a:srgbClr val="000000"/>
              </a:solidFill>
              <a:latin typeface="Arial"/>
            </a:endParaRPr>
          </a:p>
        </p:txBody>
      </p:sp>
      <p:sp>
        <p:nvSpPr>
          <p:cNvPr id="325" name="TextShape 2"/>
          <p:cNvSpPr txBox="1"/>
          <p:nvPr/>
        </p:nvSpPr>
        <p:spPr>
          <a:xfrm>
            <a:off x="836640" y="3538800"/>
            <a:ext cx="7042320" cy="1287720"/>
          </a:xfrm>
          <a:prstGeom prst="rect">
            <a:avLst/>
          </a:prstGeom>
          <a:noFill/>
          <a:ln>
            <a:solidFill>
              <a:srgbClr val="ffffff"/>
            </a:solidFill>
          </a:ln>
        </p:spPr>
        <p:txBody>
          <a:bodyPr tIns="91440" bIns="91440">
            <a:noAutofit/>
          </a:bodyPr>
          <a:p>
            <a:pPr marL="457200" indent="-317160">
              <a:lnSpc>
                <a:spcPct val="150000"/>
              </a:lnSpc>
              <a:spcBef>
                <a:spcPts val="601"/>
              </a:spcBef>
              <a:buClr>
                <a:srgbClr val="ffffff"/>
              </a:buClr>
              <a:buFont typeface="Wingdings" charset="2"/>
              <a:buChar char=""/>
            </a:pPr>
            <a:r>
              <a:rPr b="0" lang="en-GB" sz="1400" spc="-1" strike="noStrike">
                <a:solidFill>
                  <a:srgbClr val="ffffff"/>
                </a:solidFill>
                <a:latin typeface="Times New Roman"/>
                <a:ea typeface="Hind"/>
              </a:rPr>
              <a:t>DDF with variables itself to direct (left) vs using random scalar to direct (right)</a:t>
            </a:r>
            <a:endParaRPr b="0" lang="en-US" sz="1400" spc="-1" strike="noStrike">
              <a:solidFill>
                <a:srgbClr val="000000"/>
              </a:solidFill>
              <a:latin typeface="Arial"/>
            </a:endParaRPr>
          </a:p>
          <a:p>
            <a:pPr marL="457200" indent="-317160">
              <a:lnSpc>
                <a:spcPct val="150000"/>
              </a:lnSpc>
              <a:buClr>
                <a:srgbClr val="ffffff"/>
              </a:buClr>
              <a:buFont typeface="Wingdings" charset="2"/>
              <a:buChar char=""/>
            </a:pPr>
            <a:r>
              <a:rPr b="0" lang="en-GB" sz="1400" spc="-1" strike="noStrike">
                <a:solidFill>
                  <a:srgbClr val="ffffff"/>
                </a:solidFill>
                <a:latin typeface="Times New Roman"/>
                <a:ea typeface="Hind"/>
              </a:rPr>
              <a:t>Efficiency works better with the selected scalar values than selecting the variables itself as direction</a:t>
            </a:r>
            <a:endParaRPr b="0" lang="en-US" sz="1400" spc="-1" strike="noStrike">
              <a:solidFill>
                <a:srgbClr val="000000"/>
              </a:solidFill>
              <a:latin typeface="Arial"/>
            </a:endParaRPr>
          </a:p>
        </p:txBody>
      </p:sp>
      <p:pic>
        <p:nvPicPr>
          <p:cNvPr id="326" name="Google Shape;149;gde40702cdf_0_48" descr=""/>
          <p:cNvPicPr/>
          <p:nvPr/>
        </p:nvPicPr>
        <p:blipFill>
          <a:blip r:embed="rId1"/>
          <a:stretch/>
        </p:blipFill>
        <p:spPr>
          <a:xfrm>
            <a:off x="836640" y="878040"/>
            <a:ext cx="3740760" cy="2551680"/>
          </a:xfrm>
          <a:prstGeom prst="rect">
            <a:avLst/>
          </a:prstGeom>
          <a:ln>
            <a:noFill/>
          </a:ln>
        </p:spPr>
      </p:pic>
      <p:pic>
        <p:nvPicPr>
          <p:cNvPr id="327" name="Google Shape;150;gde40702cdf_0_48" descr=""/>
          <p:cNvPicPr/>
          <p:nvPr/>
        </p:nvPicPr>
        <p:blipFill>
          <a:blip r:embed="rId2"/>
          <a:stretch/>
        </p:blipFill>
        <p:spPr>
          <a:xfrm>
            <a:off x="4769640" y="878040"/>
            <a:ext cx="3109320" cy="2551680"/>
          </a:xfrm>
          <a:prstGeom prst="rect">
            <a:avLst/>
          </a:prstGeom>
          <a:ln>
            <a:noFill/>
          </a:ln>
        </p:spPr>
      </p:pic>
    </p:spTree>
  </p:cSld>
  <p:transition>
    <p:fade thruBlk="tru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555120" y="353520"/>
            <a:ext cx="8009280" cy="635760"/>
          </a:xfrm>
          <a:prstGeom prst="rect">
            <a:avLst/>
          </a:prstGeom>
          <a:noFill/>
          <a:ln>
            <a:noFill/>
          </a:ln>
        </p:spPr>
        <p:txBody>
          <a:bodyPr tIns="91440" bIns="91440" anchor="b">
            <a:noAutofit/>
          </a:bodyPr>
          <a:p>
            <a:pPr>
              <a:lnSpc>
                <a:spcPct val="100000"/>
              </a:lnSpc>
              <a:tabLst>
                <a:tab algn="l" pos="0"/>
              </a:tabLst>
            </a:pPr>
            <a:r>
              <a:rPr b="1" lang="en-GB" sz="2400" spc="-1" strike="noStrike">
                <a:solidFill>
                  <a:srgbClr val="ffffff"/>
                </a:solidFill>
                <a:latin typeface="Times New Roman"/>
                <a:ea typeface="Hind"/>
              </a:rPr>
              <a:t>Conclusion</a:t>
            </a:r>
            <a:br/>
            <a:r>
              <a:rPr b="1" lang="en-GB" sz="2400" spc="-1" strike="noStrike">
                <a:solidFill>
                  <a:srgbClr val="ffffff"/>
                </a:solidFill>
                <a:latin typeface="Times New Roman"/>
                <a:ea typeface="Hind"/>
              </a:rPr>
              <a:t>-----------------------------------------------------------------------</a:t>
            </a:r>
            <a:endParaRPr b="0" lang="en-US" sz="2400" spc="-1" strike="noStrike">
              <a:solidFill>
                <a:srgbClr val="000000"/>
              </a:solidFill>
              <a:latin typeface="Arial"/>
            </a:endParaRPr>
          </a:p>
        </p:txBody>
      </p:sp>
      <p:sp>
        <p:nvSpPr>
          <p:cNvPr id="329" name="TextShape 2"/>
          <p:cNvSpPr txBox="1"/>
          <p:nvPr/>
        </p:nvSpPr>
        <p:spPr>
          <a:xfrm>
            <a:off x="836640" y="914400"/>
            <a:ext cx="7042320" cy="3729240"/>
          </a:xfrm>
          <a:prstGeom prst="rect">
            <a:avLst/>
          </a:prstGeom>
          <a:noFill/>
          <a:ln>
            <a:solidFill>
              <a:srgbClr val="ffffff"/>
            </a:solidFill>
          </a:ln>
        </p:spPr>
        <p:txBody>
          <a:bodyPr tIns="91440" bIns="91440">
            <a:noAutofit/>
          </a:bodyPr>
          <a:p>
            <a:pPr marL="457200" indent="-317160">
              <a:lnSpc>
                <a:spcPct val="150000"/>
              </a:lnSpc>
              <a:spcBef>
                <a:spcPts val="601"/>
              </a:spcBef>
              <a:buClr>
                <a:srgbClr val="ffffff"/>
              </a:buClr>
              <a:buFont typeface="Wingdings" charset="2"/>
              <a:buChar char=""/>
            </a:pPr>
            <a:r>
              <a:rPr b="0" lang="en-GB" sz="1400" spc="-1" strike="noStrike">
                <a:solidFill>
                  <a:srgbClr val="ffffff"/>
                </a:solidFill>
                <a:latin typeface="Times New Roman"/>
                <a:ea typeface="Hind"/>
              </a:rPr>
              <a:t>The project provides an investigation on the relationship between human resource management and knowledge organization</a:t>
            </a:r>
            <a:endParaRPr b="0" lang="en-US" sz="1400" spc="-1" strike="noStrike">
              <a:solidFill>
                <a:srgbClr val="000000"/>
              </a:solidFill>
              <a:latin typeface="Arial"/>
            </a:endParaRPr>
          </a:p>
          <a:p>
            <a:pPr marL="457200" indent="-317160">
              <a:lnSpc>
                <a:spcPct val="150000"/>
              </a:lnSpc>
              <a:spcBef>
                <a:spcPts val="601"/>
              </a:spcBef>
              <a:buClr>
                <a:srgbClr val="ffffff"/>
              </a:buClr>
              <a:buFont typeface="Wingdings" charset="2"/>
              <a:buChar char=""/>
            </a:pPr>
            <a:r>
              <a:rPr b="0" lang="en-GB" sz="1400" spc="-1" strike="noStrike">
                <a:solidFill>
                  <a:srgbClr val="ffffff"/>
                </a:solidFill>
                <a:latin typeface="Times New Roman"/>
                <a:ea typeface="Hind"/>
              </a:rPr>
              <a:t>Obtained results by using the VOSviewer, Biblioshiny and Scopus, it is demonstrated that there is a link between intellectual capital, human activity and knowledge organization, and quality assessment is not in the spotlight as it is a factor in all of the above</a:t>
            </a:r>
            <a:endParaRPr b="0" lang="en-US" sz="1400" spc="-1" strike="noStrike">
              <a:solidFill>
                <a:srgbClr val="000000"/>
              </a:solidFill>
              <a:latin typeface="Arial"/>
            </a:endParaRPr>
          </a:p>
          <a:p>
            <a:pPr marL="457200" indent="-317160">
              <a:lnSpc>
                <a:spcPct val="150000"/>
              </a:lnSpc>
              <a:spcBef>
                <a:spcPts val="601"/>
              </a:spcBef>
              <a:buClr>
                <a:srgbClr val="ffffff"/>
              </a:buClr>
              <a:buFont typeface="Wingdings" charset="2"/>
              <a:buChar char=""/>
            </a:pPr>
            <a:r>
              <a:rPr b="0" lang="en-GB" sz="1400" spc="-1" strike="noStrike">
                <a:solidFill>
                  <a:srgbClr val="ffffff"/>
                </a:solidFill>
                <a:latin typeface="Times New Roman"/>
                <a:ea typeface="Hind"/>
              </a:rPr>
              <a:t>Classification task to predict the attrition of employees given some factors/ variables from each employees has been done and NN gave best result amongst others (logistic regression and random forest</a:t>
            </a:r>
            <a:endParaRPr b="0" lang="en-US" sz="1400" spc="-1" strike="noStrike">
              <a:solidFill>
                <a:srgbClr val="000000"/>
              </a:solidFill>
              <a:latin typeface="Arial"/>
            </a:endParaRPr>
          </a:p>
          <a:p>
            <a:pPr marL="457200" indent="-317160">
              <a:lnSpc>
                <a:spcPct val="150000"/>
              </a:lnSpc>
              <a:spcBef>
                <a:spcPts val="601"/>
              </a:spcBef>
              <a:buClr>
                <a:srgbClr val="ffffff"/>
              </a:buClr>
              <a:buFont typeface="Wingdings" charset="2"/>
              <a:buChar char=""/>
            </a:pPr>
            <a:r>
              <a:rPr b="0" lang="en-GB" sz="1400" spc="-1" strike="noStrike">
                <a:solidFill>
                  <a:srgbClr val="ffffff"/>
                </a:solidFill>
                <a:latin typeface="Times New Roman"/>
                <a:ea typeface="Hind"/>
              </a:rPr>
              <a:t>VRS is choosen for the efficiency analysis and shown better efficiency performance.</a:t>
            </a:r>
            <a:endParaRPr b="0" lang="en-US" sz="1400" spc="-1" strike="noStrike">
              <a:solidFill>
                <a:srgbClr val="000000"/>
              </a:solidFill>
              <a:latin typeface="Arial"/>
            </a:endParaRPr>
          </a:p>
        </p:txBody>
      </p:sp>
    </p:spTree>
  </p:cSld>
  <p:transition>
    <p:fade thruBlk="tru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327600" y="147960"/>
            <a:ext cx="5971680" cy="840960"/>
          </a:xfrm>
          <a:prstGeom prst="rect">
            <a:avLst/>
          </a:prstGeom>
          <a:noFill/>
          <a:ln>
            <a:noFill/>
          </a:ln>
        </p:spPr>
        <p:txBody>
          <a:bodyPr tIns="91440" bIns="91440" anchor="b">
            <a:noAutofit/>
          </a:bodyPr>
          <a:p>
            <a:pPr>
              <a:lnSpc>
                <a:spcPct val="100000"/>
              </a:lnSpc>
            </a:pPr>
            <a:r>
              <a:rPr b="1" lang="en-US" sz="2400" spc="-1" strike="noStrike">
                <a:solidFill>
                  <a:srgbClr val="ffffff"/>
                </a:solidFill>
                <a:latin typeface="Times New Roman"/>
                <a:ea typeface="Hind"/>
              </a:rPr>
              <a:t>Motivation and Objective</a:t>
            </a:r>
            <a:br/>
            <a:r>
              <a:rPr b="1" lang="en-GB" sz="2400" spc="-1" strike="noStrike">
                <a:solidFill>
                  <a:srgbClr val="ffffff"/>
                </a:solidFill>
                <a:latin typeface="Times New Roman"/>
                <a:ea typeface="Hind"/>
              </a:rPr>
              <a:t>-------------------------------------------</a:t>
            </a:r>
            <a:endParaRPr b="0" lang="en-US" sz="2400" spc="-1" strike="noStrike">
              <a:solidFill>
                <a:srgbClr val="000000"/>
              </a:solidFill>
              <a:latin typeface="Arial"/>
            </a:endParaRPr>
          </a:p>
        </p:txBody>
      </p:sp>
      <p:sp>
        <p:nvSpPr>
          <p:cNvPr id="262" name="TextShape 2"/>
          <p:cNvSpPr txBox="1"/>
          <p:nvPr/>
        </p:nvSpPr>
        <p:spPr>
          <a:xfrm>
            <a:off x="412200" y="1066320"/>
            <a:ext cx="7017120" cy="3562560"/>
          </a:xfrm>
          <a:prstGeom prst="rect">
            <a:avLst/>
          </a:prstGeom>
          <a:noFill/>
          <a:ln>
            <a:noFill/>
          </a:ln>
        </p:spPr>
        <p:txBody>
          <a:bodyPr tIns="91440" bIns="91440">
            <a:noAutofit/>
          </a:bodyPr>
          <a:p>
            <a:pPr marL="457200" indent="-342720">
              <a:lnSpc>
                <a:spcPct val="100000"/>
              </a:lnSpc>
              <a:spcBef>
                <a:spcPts val="601"/>
              </a:spcBef>
              <a:buClr>
                <a:srgbClr val="ffffff"/>
              </a:buClr>
              <a:buFont typeface="Wingdings" charset="2"/>
              <a:buChar char=""/>
            </a:pPr>
            <a:r>
              <a:rPr b="0" lang="en-US" sz="1400" spc="-1" strike="noStrike">
                <a:solidFill>
                  <a:srgbClr val="ffffff"/>
                </a:solidFill>
                <a:latin typeface="Times New Roman"/>
                <a:ea typeface="Hind"/>
              </a:rPr>
              <a:t>In this project we have collected a total of 71 papers from Scopus and WOS. For further studies we have selected 7 papers for literature review. </a:t>
            </a:r>
            <a:endParaRPr b="0" lang="en-US" sz="1400" spc="-1" strike="noStrike">
              <a:solidFill>
                <a:srgbClr val="000000"/>
              </a:solidFill>
              <a:latin typeface="Arial"/>
            </a:endParaRPr>
          </a:p>
          <a:p>
            <a:pPr marL="457200" indent="-342720">
              <a:lnSpc>
                <a:spcPct val="100000"/>
              </a:lnSpc>
              <a:spcBef>
                <a:spcPts val="601"/>
              </a:spcBef>
              <a:buClr>
                <a:srgbClr val="ffffff"/>
              </a:buClr>
              <a:buFont typeface="Wingdings" charset="2"/>
              <a:buChar char=""/>
            </a:pPr>
            <a:r>
              <a:rPr b="0" lang="en-US" sz="1400" spc="-1" strike="noStrike">
                <a:solidFill>
                  <a:srgbClr val="ffffff"/>
                </a:solidFill>
                <a:latin typeface="Times New Roman"/>
                <a:ea typeface="Hind"/>
              </a:rPr>
              <a:t>In this project we have used IBM Human Resource dataset which is based on Modelling human action. The purpose of studing on human resource is to emphasize the contribution of human and human resource management to organizational performance achievement. </a:t>
            </a:r>
            <a:endParaRPr b="0" lang="en-US" sz="1400" spc="-1" strike="noStrike">
              <a:solidFill>
                <a:srgbClr val="000000"/>
              </a:solidFill>
              <a:latin typeface="Arial"/>
            </a:endParaRPr>
          </a:p>
          <a:p>
            <a:pPr marL="457200" indent="-342720">
              <a:lnSpc>
                <a:spcPct val="100000"/>
              </a:lnSpc>
              <a:spcBef>
                <a:spcPts val="601"/>
              </a:spcBef>
              <a:buClr>
                <a:srgbClr val="ffffff"/>
              </a:buClr>
              <a:buFont typeface="Wingdings" charset="2"/>
              <a:buChar char=""/>
            </a:pPr>
            <a:r>
              <a:rPr b="0" lang="en-US" sz="1400" spc="-1" strike="noStrike">
                <a:solidFill>
                  <a:srgbClr val="ffffff"/>
                </a:solidFill>
                <a:latin typeface="Times New Roman"/>
                <a:ea typeface="Hind"/>
              </a:rPr>
              <a:t>The main objective of this project is to establish the relationship between human resource management and knowledge organization. We have set this objective as it has been seen from various library research that there is a relationship between human resource system as an element of organizational capital and role behavior as an element of human capital, in strategic human resource management, systematically.</a:t>
            </a:r>
            <a:endParaRPr b="0" lang="en-US" sz="1400" spc="-1" strike="noStrike">
              <a:solidFill>
                <a:srgbClr val="000000"/>
              </a:solidFill>
              <a:latin typeface="Arial"/>
            </a:endParaRPr>
          </a:p>
          <a:p>
            <a:pPr marL="457200" indent="-342720">
              <a:lnSpc>
                <a:spcPct val="100000"/>
              </a:lnSpc>
              <a:spcBef>
                <a:spcPts val="601"/>
              </a:spcBef>
              <a:buClr>
                <a:srgbClr val="ffffff"/>
              </a:buClr>
              <a:buFont typeface="Wingdings" charset="2"/>
              <a:buChar char=""/>
            </a:pPr>
            <a:r>
              <a:rPr b="0" lang="en-US" sz="1400" spc="-1" strike="noStrike">
                <a:solidFill>
                  <a:srgbClr val="ffffff"/>
                </a:solidFill>
                <a:latin typeface="Times New Roman"/>
                <a:ea typeface="Hind"/>
              </a:rPr>
              <a:t>In order to establish the relationship we consider the work life balance of the individual considering different parameters in the organizations by analysing the dataset based on human resource management by using different methods like systematic review, probability graphical model and efficiency analysis.</a:t>
            </a:r>
            <a:endParaRPr b="0" lang="en-US" sz="1400" spc="-1" strike="noStrike">
              <a:solidFill>
                <a:srgbClr val="000000"/>
              </a:solidFill>
              <a:latin typeface="Arial"/>
            </a:endParaRPr>
          </a:p>
        </p:txBody>
      </p:sp>
    </p:spTree>
  </p:cSld>
  <p:transition>
    <p:fade thruBlk="tru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2225520" y="2161800"/>
            <a:ext cx="4692240" cy="819720"/>
          </a:xfrm>
          <a:prstGeom prst="rect">
            <a:avLst/>
          </a:prstGeom>
          <a:noFill/>
          <a:ln>
            <a:noFill/>
          </a:ln>
        </p:spPr>
        <p:txBody>
          <a:bodyPr tIns="91440" bIns="91440" anchor="ctr">
            <a:noAutofit/>
          </a:bodyPr>
          <a:p>
            <a:pPr marL="76320" algn="ctr">
              <a:lnSpc>
                <a:spcPct val="100000"/>
              </a:lnSpc>
              <a:spcBef>
                <a:spcPts val="601"/>
              </a:spcBef>
              <a:tabLst>
                <a:tab algn="l" pos="0"/>
              </a:tabLst>
            </a:pPr>
            <a:r>
              <a:rPr b="1" lang="en-US" sz="6600" spc="-1" strike="noStrike">
                <a:solidFill>
                  <a:srgbClr val="ffffff"/>
                </a:solidFill>
                <a:latin typeface="Times New Roman"/>
                <a:ea typeface="Hind"/>
              </a:rPr>
              <a:t>Thank you</a:t>
            </a:r>
            <a:endParaRPr b="0" lang="en-US" sz="6600" spc="-1" strike="noStrike">
              <a:solidFill>
                <a:srgbClr val="000000"/>
              </a:solidFill>
              <a:latin typeface="Arial"/>
            </a:endParaRPr>
          </a:p>
        </p:txBody>
      </p:sp>
    </p:spTree>
  </p:cSld>
  <p:transition>
    <p:fade thruBlk="tru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10680" y="170640"/>
            <a:ext cx="498456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ffffff"/>
                </a:solidFill>
                <a:latin typeface="Times New Roman"/>
                <a:ea typeface="Arial"/>
              </a:rPr>
              <a:t>Literature Review</a:t>
            </a:r>
            <a:endParaRPr b="0" lang="en-US" sz="2400" spc="-1" strike="noStrike">
              <a:latin typeface="Arial"/>
            </a:endParaRPr>
          </a:p>
          <a:p>
            <a:pPr>
              <a:lnSpc>
                <a:spcPct val="100000"/>
              </a:lnSpc>
            </a:pPr>
            <a:r>
              <a:rPr b="0" lang="en-GB" sz="2400" spc="-1" strike="noStrike">
                <a:solidFill>
                  <a:srgbClr val="ffffff"/>
                </a:solidFill>
                <a:latin typeface="Times New Roman"/>
                <a:ea typeface="Arial"/>
              </a:rPr>
              <a:t>-----------------------------------------------</a:t>
            </a:r>
            <a:endParaRPr b="0" lang="en-US" sz="2400" spc="-1" strike="noStrike">
              <a:latin typeface="Arial"/>
            </a:endParaRPr>
          </a:p>
        </p:txBody>
      </p:sp>
      <p:sp>
        <p:nvSpPr>
          <p:cNvPr id="264" name="CustomShape 2"/>
          <p:cNvSpPr/>
          <p:nvPr/>
        </p:nvSpPr>
        <p:spPr>
          <a:xfrm>
            <a:off x="393840" y="945360"/>
            <a:ext cx="8355600" cy="1369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fffff"/>
                </a:solidFill>
                <a:latin typeface="Times New Roman"/>
                <a:ea typeface="Arial"/>
              </a:rPr>
              <a:t>We have 4 parts in literature review:</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Paper Review</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Ontological Modelling (Eddy and Protegé)</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Systematic review of the literature (PRISMA Model)</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Conceptual Mapping (Scopus, VOSviewer, biblioshiny)</a:t>
            </a:r>
            <a:endParaRPr b="0" lang="en-US" sz="1400" spc="-1" strike="noStrike">
              <a:latin typeface="Arial"/>
            </a:endParaRPr>
          </a:p>
          <a:p>
            <a:pPr>
              <a:lnSpc>
                <a:spcPct val="100000"/>
              </a:lnSpc>
            </a:pPr>
            <a:endParaRPr b="0" lang="en-US" sz="1400" spc="-1" strike="noStrike">
              <a:latin typeface="Arial"/>
            </a:endParaRPr>
          </a:p>
        </p:txBody>
      </p:sp>
      <p:sp>
        <p:nvSpPr>
          <p:cNvPr id="265" name="CustomShape 3"/>
          <p:cNvSpPr/>
          <p:nvPr/>
        </p:nvSpPr>
        <p:spPr>
          <a:xfrm>
            <a:off x="461520" y="2144520"/>
            <a:ext cx="4177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2000" spc="-1" strike="noStrike">
                <a:solidFill>
                  <a:srgbClr val="ffffff"/>
                </a:solidFill>
                <a:latin typeface="Times New Roman"/>
                <a:ea typeface="Arial"/>
              </a:rPr>
              <a:t>Paper Review</a:t>
            </a:r>
            <a:endParaRPr b="0" lang="en-US" sz="2000" spc="-1" strike="noStrike">
              <a:latin typeface="Arial"/>
            </a:endParaRPr>
          </a:p>
        </p:txBody>
      </p:sp>
      <p:sp>
        <p:nvSpPr>
          <p:cNvPr id="266" name="CustomShape 4"/>
          <p:cNvSpPr/>
          <p:nvPr/>
        </p:nvSpPr>
        <p:spPr>
          <a:xfrm>
            <a:off x="930960" y="2557800"/>
            <a:ext cx="6769440" cy="264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fffff"/>
                </a:solidFill>
                <a:latin typeface="Times New Roman"/>
                <a:ea typeface="Arial"/>
              </a:rPr>
              <a:t>We have reviewed 7 paper based on the interest of our project. The list of the papers are given below:</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Knowledge retrieval and personalization in virtual enterprises</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The estimation of enterprise's human capital operation</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Measuring knowledge management effectiveness in communities of practice</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Knowledge management: A state of the practice summary</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Knowledge assets and their scheduling of use within organizations</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Variational learning of finite beta-liouville mixture models using component splitting</a:t>
            </a:r>
            <a:endParaRPr b="0" lang="en-US" sz="1400" spc="-1" strike="noStrike">
              <a:latin typeface="Arial"/>
            </a:endParaRPr>
          </a:p>
          <a:p>
            <a:pPr marL="343080" indent="-342720">
              <a:lnSpc>
                <a:spcPct val="100000"/>
              </a:lnSpc>
              <a:buClr>
                <a:srgbClr val="ffffff"/>
              </a:buClr>
              <a:buFont typeface="Arial"/>
              <a:buAutoNum type="arabicPeriod"/>
            </a:pPr>
            <a:r>
              <a:rPr b="0" lang="en-US" sz="1400" spc="-1" strike="noStrike">
                <a:solidFill>
                  <a:srgbClr val="ffffff"/>
                </a:solidFill>
                <a:latin typeface="Times New Roman"/>
                <a:ea typeface="Arial"/>
              </a:rPr>
              <a:t>Building a more meaningful web: From traditional knowledge organizationsystems to new semantic tools.</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ransition>
    <p:fade thruBlk="tru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8556840" y="4812480"/>
            <a:ext cx="586800" cy="330480"/>
          </a:xfrm>
          <a:prstGeom prst="rect">
            <a:avLst/>
          </a:prstGeom>
          <a:noFill/>
          <a:ln>
            <a:noFill/>
          </a:ln>
        </p:spPr>
        <p:txBody>
          <a:bodyPr tIns="91440" bIns="91440">
            <a:noAutofit/>
          </a:bodyPr>
          <a:p>
            <a:endParaRPr b="0" lang="en-US" sz="2400" spc="-1" strike="noStrike">
              <a:latin typeface="Times New Roman"/>
            </a:endParaRPr>
          </a:p>
        </p:txBody>
      </p:sp>
      <p:sp>
        <p:nvSpPr>
          <p:cNvPr id="268" name="CustomShape 2"/>
          <p:cNvSpPr/>
          <p:nvPr/>
        </p:nvSpPr>
        <p:spPr>
          <a:xfrm>
            <a:off x="425520" y="167760"/>
            <a:ext cx="39250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2000" spc="-1" strike="noStrike">
                <a:solidFill>
                  <a:srgbClr val="ffffff"/>
                </a:solidFill>
                <a:latin typeface="Times New Roman"/>
                <a:ea typeface="Arial"/>
              </a:rPr>
              <a:t>Conceptual Mapping</a:t>
            </a:r>
            <a:endParaRPr b="0" lang="en-US" sz="2000" spc="-1" strike="noStrike">
              <a:latin typeface="Arial"/>
            </a:endParaRPr>
          </a:p>
        </p:txBody>
      </p:sp>
      <p:pic>
        <p:nvPicPr>
          <p:cNvPr id="269" name="Picture 4" descr=""/>
          <p:cNvPicPr/>
          <p:nvPr/>
        </p:nvPicPr>
        <p:blipFill>
          <a:blip r:embed="rId1"/>
          <a:stretch/>
        </p:blipFill>
        <p:spPr>
          <a:xfrm>
            <a:off x="5318640" y="593640"/>
            <a:ext cx="2448720" cy="1459440"/>
          </a:xfrm>
          <a:prstGeom prst="rect">
            <a:avLst/>
          </a:prstGeom>
          <a:ln>
            <a:noFill/>
          </a:ln>
        </p:spPr>
      </p:pic>
      <p:sp>
        <p:nvSpPr>
          <p:cNvPr id="270" name="CustomShape 3"/>
          <p:cNvSpPr/>
          <p:nvPr/>
        </p:nvSpPr>
        <p:spPr>
          <a:xfrm>
            <a:off x="996480" y="639360"/>
            <a:ext cx="3422880" cy="182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ffffff"/>
                </a:solidFill>
                <a:latin typeface="Times New Roman"/>
                <a:ea typeface="Arial"/>
              </a:rPr>
              <a:t>Scopus:</a:t>
            </a:r>
            <a:r>
              <a:rPr b="0" lang="en-US" sz="1400" spc="-1" strike="noStrike">
                <a:solidFill>
                  <a:srgbClr val="ffffff"/>
                </a:solidFill>
                <a:latin typeface="Times New Roman"/>
                <a:ea typeface="Arial"/>
              </a:rPr>
              <a:t>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Times New Roman"/>
                <a:ea typeface="Arial"/>
              </a:rPr>
              <a:t>We have analyzed the obtained papers based on the subject matter.  From the figure it is evident that Business Management science covers 30.9% of the total.</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
        <p:nvSpPr>
          <p:cNvPr id="271" name="CustomShape 4"/>
          <p:cNvSpPr/>
          <p:nvPr/>
        </p:nvSpPr>
        <p:spPr>
          <a:xfrm>
            <a:off x="1109880" y="2484720"/>
            <a:ext cx="3240720" cy="2038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ffffff"/>
                </a:solidFill>
                <a:latin typeface="Times New Roman"/>
                <a:ea typeface="Arial"/>
              </a:rPr>
              <a:t>VOSviewer:</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ffffff"/>
                </a:solidFill>
                <a:latin typeface="Times New Roman"/>
                <a:ea typeface="Arial"/>
              </a:rPr>
              <a:t>This figure respresents the network visualization of the bibliographic data using organizations and the co-occurrence of the Author’s keywords. The distance between each cluster represnts organizations that are strongly related in terms of co-authorship. </a:t>
            </a:r>
            <a:endParaRPr b="0" lang="en-US" sz="1400" spc="-1" strike="noStrike">
              <a:latin typeface="Arial"/>
            </a:endParaRPr>
          </a:p>
        </p:txBody>
      </p:sp>
      <p:pic>
        <p:nvPicPr>
          <p:cNvPr id="272" name="Picture 7" descr=""/>
          <p:cNvPicPr/>
          <p:nvPr/>
        </p:nvPicPr>
        <p:blipFill>
          <a:blip r:embed="rId2"/>
          <a:stretch/>
        </p:blipFill>
        <p:spPr>
          <a:xfrm>
            <a:off x="5396760" y="2677680"/>
            <a:ext cx="2490120" cy="1487520"/>
          </a:xfrm>
          <a:prstGeom prst="rect">
            <a:avLst/>
          </a:prstGeom>
          <a:ln>
            <a:noFill/>
          </a:ln>
        </p:spPr>
      </p:pic>
    </p:spTree>
  </p:cSld>
  <p:transition>
    <p:fade thruBlk="tru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8556840" y="4812480"/>
            <a:ext cx="586800" cy="330480"/>
          </a:xfrm>
          <a:prstGeom prst="rect">
            <a:avLst/>
          </a:prstGeom>
          <a:noFill/>
          <a:ln>
            <a:noFill/>
          </a:ln>
        </p:spPr>
        <p:txBody>
          <a:bodyPr tIns="91440" bIns="91440">
            <a:noAutofit/>
          </a:bodyPr>
          <a:p>
            <a:endParaRPr b="0" lang="en-US" sz="2400" spc="-1" strike="noStrike">
              <a:latin typeface="Times New Roman"/>
            </a:endParaRPr>
          </a:p>
        </p:txBody>
      </p:sp>
      <p:sp>
        <p:nvSpPr>
          <p:cNvPr id="274" name="CustomShape 2"/>
          <p:cNvSpPr/>
          <p:nvPr/>
        </p:nvSpPr>
        <p:spPr>
          <a:xfrm>
            <a:off x="501120" y="632520"/>
            <a:ext cx="7431120" cy="2069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Times New Roman"/>
                <a:ea typeface="Arial"/>
              </a:rPr>
              <a:t>Biblioshiny: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400" spc="-1" strike="noStrike">
                <a:solidFill>
                  <a:srgbClr val="ffffff"/>
                </a:solidFill>
                <a:latin typeface="Times New Roman"/>
                <a:ea typeface="Arial"/>
              </a:rPr>
              <a:t>The first figure shows the relevant words related to our interest. It shows that knowledge management, intellectual capital, knowledge organizations and human capital are significant than other. These are the major parts which we are interested in our studies.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Times New Roman"/>
                <a:ea typeface="Arial"/>
              </a:rPr>
              <a:t>The second figure represents the clustering by documents. Each clusters represents a bunch of paper which are strongly related by documents. The knowledge organizations has greatest relevance of paper, the second largest cluster is knowledge management and so on.</a:t>
            </a:r>
            <a:endParaRPr b="0" lang="en-US" sz="1400" spc="-1" strike="noStrike">
              <a:latin typeface="Arial"/>
            </a:endParaRPr>
          </a:p>
        </p:txBody>
      </p:sp>
      <p:sp>
        <p:nvSpPr>
          <p:cNvPr id="275" name="CustomShape 3"/>
          <p:cNvSpPr/>
          <p:nvPr/>
        </p:nvSpPr>
        <p:spPr>
          <a:xfrm>
            <a:off x="455760" y="221040"/>
            <a:ext cx="33620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2000" spc="-1" strike="noStrike">
                <a:solidFill>
                  <a:srgbClr val="ffffff"/>
                </a:solidFill>
                <a:latin typeface="Times New Roman"/>
                <a:ea typeface="Arial"/>
              </a:rPr>
              <a:t>Conceptual Mapping</a:t>
            </a:r>
            <a:endParaRPr b="0" lang="en-US" sz="2000" spc="-1" strike="noStrike">
              <a:latin typeface="Arial"/>
            </a:endParaRPr>
          </a:p>
        </p:txBody>
      </p:sp>
      <p:pic>
        <p:nvPicPr>
          <p:cNvPr id="276" name="Picture 4" descr=""/>
          <p:cNvPicPr/>
          <p:nvPr/>
        </p:nvPicPr>
        <p:blipFill>
          <a:blip r:embed="rId1"/>
          <a:stretch/>
        </p:blipFill>
        <p:spPr>
          <a:xfrm>
            <a:off x="614160" y="2745720"/>
            <a:ext cx="3435480" cy="2208240"/>
          </a:xfrm>
          <a:prstGeom prst="rect">
            <a:avLst/>
          </a:prstGeom>
          <a:ln>
            <a:noFill/>
          </a:ln>
        </p:spPr>
      </p:pic>
      <p:pic>
        <p:nvPicPr>
          <p:cNvPr id="277" name="Picture 5" descr=""/>
          <p:cNvPicPr/>
          <p:nvPr/>
        </p:nvPicPr>
        <p:blipFill>
          <a:blip r:embed="rId2"/>
          <a:stretch/>
        </p:blipFill>
        <p:spPr>
          <a:xfrm>
            <a:off x="4602960" y="2746440"/>
            <a:ext cx="3433680" cy="2207520"/>
          </a:xfrm>
          <a:prstGeom prst="rect">
            <a:avLst/>
          </a:prstGeom>
          <a:ln>
            <a:noFill/>
          </a:ln>
        </p:spPr>
      </p:pic>
    </p:spTree>
  </p:cSld>
  <p:transition>
    <p:fade thruBlk="tru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269280" y="122400"/>
            <a:ext cx="5971680" cy="415440"/>
          </a:xfrm>
          <a:prstGeom prst="rect">
            <a:avLst/>
          </a:prstGeom>
          <a:noFill/>
          <a:ln>
            <a:noFill/>
          </a:ln>
        </p:spPr>
        <p:txBody>
          <a:bodyPr tIns="91440" bIns="91440" anchor="b">
            <a:noAutofit/>
          </a:bodyPr>
          <a:p>
            <a:pPr>
              <a:lnSpc>
                <a:spcPct val="100000"/>
              </a:lnSpc>
            </a:pPr>
            <a:r>
              <a:rPr b="1" i="1" lang="en-US" sz="2000" spc="-1" strike="noStrike">
                <a:solidFill>
                  <a:srgbClr val="ffffff"/>
                </a:solidFill>
                <a:latin typeface="Times New Roman"/>
                <a:ea typeface="Hind"/>
              </a:rPr>
              <a:t>Ontological Modelling</a:t>
            </a:r>
            <a:endParaRPr b="0" lang="en-US" sz="2000" spc="-1" strike="noStrike">
              <a:solidFill>
                <a:srgbClr val="000000"/>
              </a:solidFill>
              <a:latin typeface="Arial"/>
            </a:endParaRPr>
          </a:p>
        </p:txBody>
      </p:sp>
      <p:sp>
        <p:nvSpPr>
          <p:cNvPr id="279" name="CustomShape 2"/>
          <p:cNvSpPr/>
          <p:nvPr/>
        </p:nvSpPr>
        <p:spPr>
          <a:xfrm>
            <a:off x="537840" y="538560"/>
            <a:ext cx="4219200" cy="420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Times New Roman"/>
                <a:ea typeface="Arial"/>
              </a:rPr>
              <a:t>Eddy: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400" spc="-1" strike="noStrike">
                <a:solidFill>
                  <a:srgbClr val="ffffff"/>
                </a:solidFill>
                <a:latin typeface="Times New Roman"/>
                <a:ea typeface="Arial"/>
              </a:rPr>
              <a:t>The ontological modelling on eddy is based on a generic overview of knowledge organization and modelling human action. The ontology is reported in the figure through the GRAPHOL ontological language, which provides a visual representation of OWL ontologies. It contain 12 classes: Organization, Knowledge, Funding, Patent, Talent, Project, Article, Human Action, Intellectual Capital, Assessing Quality, Profile and Functional Competency. A knowledge organization can be human action, intellectual capital and assessing quality. The figure represents these classes along with most relevant properties. The central class in human resource which has further model is profile and functional competency. Functional competencies are expressed in terms of knowledge, skills and abilities. They are also called job related competencies or technical competencies.</a:t>
            </a:r>
            <a:endParaRPr b="0" lang="en-US" sz="1400" spc="-1" strike="noStrike">
              <a:latin typeface="Arial"/>
            </a:endParaRPr>
          </a:p>
        </p:txBody>
      </p:sp>
      <p:pic>
        <p:nvPicPr>
          <p:cNvPr id="280" name="Picture 3" descr=""/>
          <p:cNvPicPr/>
          <p:nvPr/>
        </p:nvPicPr>
        <p:blipFill>
          <a:blip r:embed="rId1"/>
          <a:stretch/>
        </p:blipFill>
        <p:spPr>
          <a:xfrm>
            <a:off x="4987800" y="668160"/>
            <a:ext cx="4011480" cy="3624120"/>
          </a:xfrm>
          <a:prstGeom prst="rect">
            <a:avLst/>
          </a:prstGeom>
          <a:ln>
            <a:noFill/>
          </a:ln>
        </p:spPr>
      </p:pic>
    </p:spTree>
  </p:cSld>
  <p:transition>
    <p:fade thruBlk="tru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298800" y="159840"/>
            <a:ext cx="5971680" cy="635760"/>
          </a:xfrm>
          <a:prstGeom prst="rect">
            <a:avLst/>
          </a:prstGeom>
          <a:noFill/>
          <a:ln>
            <a:noFill/>
          </a:ln>
        </p:spPr>
        <p:txBody>
          <a:bodyPr tIns="91440" bIns="91440" anchor="b">
            <a:noAutofit/>
          </a:bodyPr>
          <a:p>
            <a:pPr>
              <a:lnSpc>
                <a:spcPct val="100000"/>
              </a:lnSpc>
            </a:pPr>
            <a:r>
              <a:rPr b="1" i="1" lang="en-US" sz="2000" spc="-1" strike="noStrike">
                <a:solidFill>
                  <a:srgbClr val="ffffff"/>
                </a:solidFill>
                <a:latin typeface="Times New Roman"/>
                <a:ea typeface="Hind"/>
              </a:rPr>
              <a:t>Ontological Modelling</a:t>
            </a:r>
            <a:endParaRPr b="0" lang="en-US" sz="2000" spc="-1" strike="noStrike">
              <a:solidFill>
                <a:srgbClr val="000000"/>
              </a:solidFill>
              <a:latin typeface="Arial"/>
            </a:endParaRPr>
          </a:p>
        </p:txBody>
      </p:sp>
      <p:sp>
        <p:nvSpPr>
          <p:cNvPr id="282" name="TextShape 2"/>
          <p:cNvSpPr txBox="1"/>
          <p:nvPr/>
        </p:nvSpPr>
        <p:spPr>
          <a:xfrm>
            <a:off x="8556840" y="4812480"/>
            <a:ext cx="586800" cy="330480"/>
          </a:xfrm>
          <a:prstGeom prst="rect">
            <a:avLst/>
          </a:prstGeom>
          <a:noFill/>
          <a:ln>
            <a:noFill/>
          </a:ln>
        </p:spPr>
        <p:txBody>
          <a:bodyPr tIns="91440" bIns="91440">
            <a:noAutofit/>
          </a:bodyPr>
          <a:p>
            <a:endParaRPr b="0" lang="en-US" sz="2400" spc="-1" strike="noStrike">
              <a:latin typeface="Times New Roman"/>
            </a:endParaRPr>
          </a:p>
        </p:txBody>
      </p:sp>
      <p:sp>
        <p:nvSpPr>
          <p:cNvPr id="283" name="CustomShape 3"/>
          <p:cNvSpPr/>
          <p:nvPr/>
        </p:nvSpPr>
        <p:spPr>
          <a:xfrm>
            <a:off x="684000" y="851400"/>
            <a:ext cx="2890800" cy="1917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Times New Roman"/>
                <a:ea typeface="Arial"/>
              </a:rPr>
              <a:t>Protegé:</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Relational Graph of HR Dataset</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35 attributes in data</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Represented by 19 entities</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4 main categories</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Final OWLViz</a:t>
            </a:r>
            <a:endParaRPr b="0" lang="en-US" sz="1400" spc="-1" strike="noStrike">
              <a:latin typeface="Arial"/>
            </a:endParaRPr>
          </a:p>
          <a:p>
            <a:pPr>
              <a:lnSpc>
                <a:spcPct val="100000"/>
              </a:lnSpc>
            </a:pPr>
            <a:endParaRPr b="0" lang="en-US" sz="1400" spc="-1" strike="noStrike">
              <a:latin typeface="Arial"/>
            </a:endParaRPr>
          </a:p>
        </p:txBody>
      </p:sp>
      <p:pic>
        <p:nvPicPr>
          <p:cNvPr id="284" name="Immagine 3" descr=""/>
          <p:cNvPicPr/>
          <p:nvPr/>
        </p:nvPicPr>
        <p:blipFill>
          <a:blip r:embed="rId1"/>
          <a:stretch/>
        </p:blipFill>
        <p:spPr>
          <a:xfrm>
            <a:off x="3937320" y="273600"/>
            <a:ext cx="3537720" cy="4701240"/>
          </a:xfrm>
          <a:prstGeom prst="rect">
            <a:avLst/>
          </a:prstGeom>
          <a:ln>
            <a:noFill/>
          </a:ln>
        </p:spPr>
      </p:pic>
    </p:spTree>
  </p:cSld>
  <p:transition>
    <p:fade thruBlk="tru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336960" y="166680"/>
            <a:ext cx="5971680" cy="635760"/>
          </a:xfrm>
          <a:prstGeom prst="rect">
            <a:avLst/>
          </a:prstGeom>
          <a:noFill/>
          <a:ln>
            <a:noFill/>
          </a:ln>
        </p:spPr>
        <p:txBody>
          <a:bodyPr tIns="91440" bIns="91440" anchor="b">
            <a:noAutofit/>
          </a:bodyPr>
          <a:p>
            <a:pPr>
              <a:lnSpc>
                <a:spcPct val="100000"/>
              </a:lnSpc>
            </a:pPr>
            <a:r>
              <a:rPr b="1" i="1" lang="en-US" sz="2000" spc="-1" strike="noStrike">
                <a:solidFill>
                  <a:srgbClr val="ffffff"/>
                </a:solidFill>
                <a:latin typeface="Times New Roman"/>
                <a:ea typeface="Hind"/>
              </a:rPr>
              <a:t>Systematic review of the literature (PRISMA Model)</a:t>
            </a:r>
            <a:endParaRPr b="0" lang="en-US" sz="2000" spc="-1" strike="noStrike">
              <a:solidFill>
                <a:srgbClr val="000000"/>
              </a:solidFill>
              <a:latin typeface="Arial"/>
            </a:endParaRPr>
          </a:p>
        </p:txBody>
      </p:sp>
      <p:sp>
        <p:nvSpPr>
          <p:cNvPr id="286" name="TextShape 2"/>
          <p:cNvSpPr txBox="1"/>
          <p:nvPr/>
        </p:nvSpPr>
        <p:spPr>
          <a:xfrm>
            <a:off x="8556840" y="4812480"/>
            <a:ext cx="586800" cy="330480"/>
          </a:xfrm>
          <a:prstGeom prst="rect">
            <a:avLst/>
          </a:prstGeom>
          <a:noFill/>
          <a:ln>
            <a:noFill/>
          </a:ln>
        </p:spPr>
        <p:txBody>
          <a:bodyPr tIns="91440" bIns="91440">
            <a:noAutofit/>
          </a:bodyPr>
          <a:p>
            <a:endParaRPr b="0" lang="en-US" sz="2400" spc="-1" strike="noStrike">
              <a:latin typeface="Times New Roman"/>
            </a:endParaRPr>
          </a:p>
        </p:txBody>
      </p:sp>
      <p:sp>
        <p:nvSpPr>
          <p:cNvPr id="287" name="CustomShape 3"/>
          <p:cNvSpPr/>
          <p:nvPr/>
        </p:nvSpPr>
        <p:spPr>
          <a:xfrm>
            <a:off x="981000" y="1231920"/>
            <a:ext cx="5818320" cy="17953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Meta-Analysis and Systematic Review for used bibliography</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Resources used : Scopus/ WOS</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Total sources used from Scopus and WOS = 85</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Removed Duplicates before screening= 17</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Excluded Reports = 8</a:t>
            </a:r>
            <a:endParaRPr b="0" lang="en-US" sz="1400" spc="-1" strike="noStrike">
              <a:latin typeface="Arial"/>
            </a:endParaRPr>
          </a:p>
          <a:p>
            <a:pPr marL="285840" indent="-285480">
              <a:lnSpc>
                <a:spcPct val="100000"/>
              </a:lnSpc>
              <a:buClr>
                <a:srgbClr val="ffffff"/>
              </a:buClr>
              <a:buFont typeface="Wingdings" charset="2"/>
              <a:buChar char=""/>
            </a:pPr>
            <a:r>
              <a:rPr b="0" lang="en-US" sz="1400" spc="-1" strike="noStrike">
                <a:solidFill>
                  <a:srgbClr val="ffffff"/>
                </a:solidFill>
                <a:latin typeface="Times New Roman"/>
                <a:ea typeface="Arial"/>
              </a:rPr>
              <a:t>Identified via other resources = 9(Mostly from websites and citation searching)</a:t>
            </a:r>
            <a:endParaRPr b="0" lang="en-US" sz="1400" spc="-1" strike="noStrike">
              <a:latin typeface="Arial"/>
            </a:endParaRPr>
          </a:p>
          <a:p>
            <a:pPr>
              <a:lnSpc>
                <a:spcPct val="100000"/>
              </a:lnSpc>
            </a:pPr>
            <a:endParaRPr b="0" lang="en-US" sz="1400" spc="-1" strike="noStrike">
              <a:latin typeface="Arial"/>
            </a:endParaRPr>
          </a:p>
        </p:txBody>
      </p:sp>
    </p:spTree>
  </p:cSld>
  <p:transition>
    <p:fade thruBlk="tru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8556840" y="4812480"/>
            <a:ext cx="586800" cy="330480"/>
          </a:xfrm>
          <a:prstGeom prst="rect">
            <a:avLst/>
          </a:prstGeom>
          <a:noFill/>
          <a:ln>
            <a:noFill/>
          </a:ln>
        </p:spPr>
        <p:txBody>
          <a:bodyPr tIns="91440" bIns="91440">
            <a:noAutofit/>
          </a:bodyPr>
          <a:p>
            <a:endParaRPr b="0" lang="en-US" sz="2400" spc="-1" strike="noStrike">
              <a:latin typeface="Times New Roman"/>
            </a:endParaRPr>
          </a:p>
        </p:txBody>
      </p:sp>
      <p:sp>
        <p:nvSpPr>
          <p:cNvPr id="289" name="CustomShape 2"/>
          <p:cNvSpPr/>
          <p:nvPr/>
        </p:nvSpPr>
        <p:spPr>
          <a:xfrm>
            <a:off x="463680" y="258480"/>
            <a:ext cx="23731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2000" spc="-1" strike="noStrike">
                <a:solidFill>
                  <a:srgbClr val="ffffff"/>
                </a:solidFill>
                <a:latin typeface="Times New Roman"/>
                <a:ea typeface="Arial"/>
              </a:rPr>
              <a:t>PRISMA Model</a:t>
            </a:r>
            <a:endParaRPr b="0" lang="en-US" sz="2000" spc="-1" strike="noStrike">
              <a:latin typeface="Arial"/>
            </a:endParaRPr>
          </a:p>
        </p:txBody>
      </p:sp>
      <p:pic>
        <p:nvPicPr>
          <p:cNvPr id="290" name="Immagine 3" descr=""/>
          <p:cNvPicPr/>
          <p:nvPr/>
        </p:nvPicPr>
        <p:blipFill>
          <a:blip r:embed="rId1"/>
          <a:stretch/>
        </p:blipFill>
        <p:spPr>
          <a:xfrm>
            <a:off x="738360" y="657360"/>
            <a:ext cx="6836040" cy="4341240"/>
          </a:xfrm>
          <a:prstGeom prst="rect">
            <a:avLst/>
          </a:prstGeom>
          <a:ln>
            <a:noFill/>
          </a:ln>
        </p:spPr>
      </p:pic>
    </p:spTree>
  </p:cSld>
  <p:transition>
    <p:fade thruBlk="tru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Words>7859</Words>
  <Paragraphs>164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2021-06-01T13:51:35Z</dcterms:created>
  <dc:creator/>
  <dc:description/>
  <dc:language>en-US</dc:language>
  <cp:lastModifiedBy/>
  <dcterms:modified xsi:type="dcterms:W3CDTF">2021-06-03T10:13:31Z</dcterms:modified>
  <cp:revision>26</cp:revision>
  <dc:subject/>
  <dc:title>THIS IS YOUR 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1033-11.2.0.10094</vt:lpwstr>
  </property>
  <property fmtid="{D5CDD505-2E9C-101B-9397-08002B2CF9AE}" pid="6" name="LinksUpToDate">
    <vt:bool>0</vt:bool>
  </property>
  <property fmtid="{D5CDD505-2E9C-101B-9397-08002B2CF9AE}" pid="7" name="MMClips">
    <vt:i4>0</vt:i4>
  </property>
  <property fmtid="{D5CDD505-2E9C-101B-9397-08002B2CF9AE}" pid="8" name="Notes">
    <vt:i4>9</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