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C8F846F4-746D-498E-9AEB-78FFF87A52E7}" type="datetimeFigureOut">
              <a:rPr lang="en-US" smtClean="0"/>
              <a:t>05-Dec-22</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3C0FF4E3-110F-45E9-A5E0-EAE25BA7FBAF}" type="slidenum">
              <a:rPr lang="en-US" smtClean="0"/>
              <a:t>‹#›</a:t>
            </a:fld>
            <a:endParaRPr lang="en-US"/>
          </a:p>
        </p:txBody>
      </p:sp>
    </p:spTree>
    <p:extLst>
      <p:ext uri="{BB962C8B-B14F-4D97-AF65-F5344CB8AC3E}">
        <p14:creationId xmlns:p14="http://schemas.microsoft.com/office/powerpoint/2010/main" val="87777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846F4-746D-498E-9AEB-78FFF87A52E7}" type="datetimeFigureOut">
              <a:rPr lang="en-US" smtClean="0"/>
              <a:t>05-Dec-22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290040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F846F4-746D-498E-9AEB-78FFF87A52E7}" type="datetimeFigureOut">
              <a:rPr lang="en-US" smtClean="0"/>
              <a:t>05-Dec-22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1857335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F846F4-746D-498E-9AEB-78FFF87A52E7}" type="datetimeFigureOut">
              <a:rPr lang="en-US" smtClean="0"/>
              <a:t>05-Dec-22</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021919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846F4-746D-498E-9AEB-78FFF87A52E7}" type="datetimeFigureOut">
              <a:rPr lang="en-US" smtClean="0"/>
              <a:t>05-Dec-22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17599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F846F4-746D-498E-9AEB-78FFF87A52E7}" type="datetimeFigureOut">
              <a:rPr lang="en-US" smtClean="0"/>
              <a:t>05-Dec-22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531155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F846F4-746D-498E-9AEB-78FFF87A52E7}" type="datetimeFigureOut">
              <a:rPr lang="en-US" smtClean="0"/>
              <a:t>05-Dec-22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886357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846F4-746D-498E-9AEB-78FFF87A52E7}" type="datetimeFigureOut">
              <a:rPr lang="en-US" smtClean="0"/>
              <a:t>05-Dec-22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165333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846F4-746D-498E-9AEB-78FFF87A52E7}" type="datetimeFigureOut">
              <a:rPr lang="en-US" smtClean="0"/>
              <a:t>05-Dec-22</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59591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846F4-746D-498E-9AEB-78FFF87A52E7}" type="datetimeFigureOut">
              <a:rPr lang="en-US" smtClean="0"/>
              <a:t>05-Dec-22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22913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846F4-746D-498E-9AEB-78FFF87A52E7}" type="datetimeFigureOut">
              <a:rPr lang="en-US" smtClean="0"/>
              <a:t>05-Dec-22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109285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846F4-746D-498E-9AEB-78FFF87A52E7}" type="datetimeFigureOut">
              <a:rPr lang="en-US" smtClean="0"/>
              <a:t>05-Dec-22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92695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846F4-746D-498E-9AEB-78FFF87A52E7}" type="datetimeFigureOut">
              <a:rPr lang="en-US" smtClean="0"/>
              <a:t>05-Dec-22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60343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846F4-746D-498E-9AEB-78FFF87A52E7}" type="datetimeFigureOut">
              <a:rPr lang="en-US" smtClean="0"/>
              <a:t>05-Dec-22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56690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846F4-746D-498E-9AEB-78FFF87A52E7}" type="datetimeFigureOut">
              <a:rPr lang="en-US" smtClean="0"/>
              <a:t>05-Dec-22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53192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846F4-746D-498E-9AEB-78FFF87A52E7}" type="datetimeFigureOut">
              <a:rPr lang="en-US" smtClean="0"/>
              <a:t>05-Dec-22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1183427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846F4-746D-498E-9AEB-78FFF87A52E7}" type="datetimeFigureOut">
              <a:rPr lang="en-US" smtClean="0"/>
              <a:t>05-Dec-22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140706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8F846F4-746D-498E-9AEB-78FFF87A52E7}" type="datetimeFigureOut">
              <a:rPr lang="en-US" smtClean="0"/>
              <a:t>05-Dec-22</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C0FF4E3-110F-45E9-A5E0-EAE25BA7FBAF}" type="slidenum">
              <a:rPr lang="en-US" smtClean="0"/>
              <a:t>‹#›</a:t>
            </a:fld>
            <a:endParaRPr lang="en-US"/>
          </a:p>
        </p:txBody>
      </p:sp>
    </p:spTree>
    <p:extLst>
      <p:ext uri="{BB962C8B-B14F-4D97-AF65-F5344CB8AC3E}">
        <p14:creationId xmlns:p14="http://schemas.microsoft.com/office/powerpoint/2010/main" val="12475256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55977F-FC8F-AB7D-9CD0-1107E0F730DC}"/>
              </a:ext>
            </a:extLst>
          </p:cNvPr>
          <p:cNvSpPr>
            <a:spLocks noGrp="1"/>
          </p:cNvSpPr>
          <p:nvPr>
            <p:ph type="ctrTitle"/>
          </p:nvPr>
        </p:nvSpPr>
        <p:spPr>
          <a:xfrm>
            <a:off x="1488329" y="1880658"/>
            <a:ext cx="9570195" cy="2677648"/>
          </a:xfrm>
        </p:spPr>
        <p:txBody>
          <a:bodyPr/>
          <a:lstStyle/>
          <a:p>
            <a:pPr algn="ctr"/>
            <a:r>
              <a:rPr lang="en-US" dirty="0">
                <a:latin typeface="Times New Roman" panose="02020603050405020304" pitchFamily="18" charset="0"/>
                <a:cs typeface="Times New Roman" panose="02020603050405020304" pitchFamily="18" charset="0"/>
              </a:rPr>
              <a:t>Stock Value prediction using Regression Algorithms</a:t>
            </a:r>
          </a:p>
        </p:txBody>
      </p:sp>
    </p:spTree>
    <p:extLst>
      <p:ext uri="{BB962C8B-B14F-4D97-AF65-F5344CB8AC3E}">
        <p14:creationId xmlns:p14="http://schemas.microsoft.com/office/powerpoint/2010/main" val="372355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F74EF-85D7-7897-B491-997DC2A028E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8F3AD226-719F-7625-4A53-F287B54FD860}"/>
              </a:ext>
            </a:extLst>
          </p:cNvPr>
          <p:cNvSpPr>
            <a:spLocks noGrp="1"/>
          </p:cNvSpPr>
          <p:nvPr>
            <p:ph idx="1"/>
          </p:nvPr>
        </p:nvSpPr>
        <p:spPr>
          <a:xfrm>
            <a:off x="1154954" y="2407298"/>
            <a:ext cx="8761413" cy="3612502"/>
          </a:xfrm>
        </p:spPr>
        <p:txBody>
          <a:bodyPr>
            <a:normAutofit fontScale="92500"/>
          </a:bodyPr>
          <a:lstStyle/>
          <a:p>
            <a:pPr marL="0" marR="0" algn="just">
              <a:lnSpc>
                <a:spcPct val="107000"/>
              </a:lnSpc>
              <a:spcBef>
                <a:spcPts val="0"/>
              </a:spcBef>
              <a:spcAft>
                <a:spcPts val="0"/>
              </a:spcAft>
            </a:pP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 S. </a:t>
            </a:r>
            <a:r>
              <a:rPr lang="en-US" sz="18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Dhankar</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Capital Markets and Investment Decision Making, 1st ed. Springer India, 2019, </a:t>
            </a:r>
            <a:r>
              <a:rPr lang="en-US" sz="18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Stock Market Operations and Long-Run </a:t>
            </a: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Reversal Effect.  </a:t>
            </a:r>
          </a:p>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Usmani, S. H. Adil, K. Raza, and S. S. A. Ali, “Stock market </a:t>
            </a:r>
            <a:r>
              <a:rPr lang="en-US" sz="1800"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using machine learning techniques,” in 2016 3rd International </a:t>
            </a: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Conference on Computer and Information Sciences (ICCOINS), Aug 2016, pp. 322–327.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 </a:t>
            </a:r>
            <a:r>
              <a:rPr lang="en-US" sz="1800" spc="-2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Grigoryan</a:t>
            </a: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stock market prediction method based on support vector machines (</a:t>
            </a:r>
            <a:r>
              <a:rPr lang="en-US" sz="1800" spc="-2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a:t>
            </a: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independent component analysis (</a:t>
            </a:r>
            <a:r>
              <a:rPr lang="en-US" sz="1800" spc="-2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ica</a:t>
            </a: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Database Systems Journal, vol. 7, no. 1, pp. 12–21, 2016.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a:t>
            </a:r>
            <a:r>
              <a:rPr lang="en-US" sz="18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Hansun</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new approach of moving average method in time series analysis,” in 2013 International Conference on New Media Studies, </a:t>
            </a:r>
            <a:r>
              <a:rPr lang="en-US" sz="1800" spc="-2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CoNMedia</a:t>
            </a: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2013 Nov 2013, pp. 1–4.  </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1496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C7A7A0-779B-FF0E-215A-4BD1CC72E13F}"/>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xmlns="" id="{A73D1BA0-CBC3-A767-EF38-001A0FCBFD70}"/>
              </a:ext>
            </a:extLst>
          </p:cNvPr>
          <p:cNvSpPr>
            <a:spLocks noGrp="1"/>
          </p:cNvSpPr>
          <p:nvPr>
            <p:ph idx="1"/>
          </p:nvPr>
        </p:nvSpPr>
        <p:spPr/>
        <p:txBody>
          <a:bodyPr/>
          <a:lstStyle/>
          <a:p>
            <a:r>
              <a:rPr lang="en-US" b="1" dirty="0" err="1"/>
              <a:t>Sai</a:t>
            </a:r>
            <a:r>
              <a:rPr lang="en-US" b="1" dirty="0"/>
              <a:t> Prakash </a:t>
            </a:r>
            <a:r>
              <a:rPr lang="en-US" b="1" dirty="0" err="1"/>
              <a:t>Tummala</a:t>
            </a:r>
            <a:r>
              <a:rPr lang="en-US" b="1" dirty="0"/>
              <a:t> – 700734539</a:t>
            </a:r>
            <a:endParaRPr lang="en-US" dirty="0"/>
          </a:p>
          <a:p>
            <a:r>
              <a:rPr lang="en-US" b="1" dirty="0" err="1"/>
              <a:t>Sheshwanth</a:t>
            </a:r>
            <a:r>
              <a:rPr lang="en-US" b="1" dirty="0"/>
              <a:t> </a:t>
            </a:r>
            <a:r>
              <a:rPr lang="en-US" b="1" dirty="0" err="1"/>
              <a:t>Gundeti</a:t>
            </a:r>
            <a:r>
              <a:rPr lang="en-US" b="1" dirty="0"/>
              <a:t> -700741055</a:t>
            </a:r>
            <a:endParaRPr lang="en-US" dirty="0"/>
          </a:p>
          <a:p>
            <a:r>
              <a:rPr lang="en-US" b="1" dirty="0"/>
              <a:t>Rahul Reddy </a:t>
            </a:r>
            <a:r>
              <a:rPr lang="en-US" b="1" dirty="0" err="1"/>
              <a:t>Aleti</a:t>
            </a:r>
            <a:r>
              <a:rPr lang="en-US" b="1" dirty="0"/>
              <a:t> -700742994</a:t>
            </a:r>
            <a:endParaRPr lang="en-US" dirty="0"/>
          </a:p>
          <a:p>
            <a:r>
              <a:rPr lang="en-US" b="1" dirty="0"/>
              <a:t>Kanaka </a:t>
            </a:r>
            <a:r>
              <a:rPr lang="en-US" b="1" dirty="0" err="1"/>
              <a:t>Sai</a:t>
            </a:r>
            <a:r>
              <a:rPr lang="en-US" b="1" dirty="0"/>
              <a:t> </a:t>
            </a:r>
            <a:r>
              <a:rPr lang="en-US" b="1" dirty="0" err="1"/>
              <a:t>Subramanya</a:t>
            </a:r>
            <a:r>
              <a:rPr lang="en-US" b="1" dirty="0"/>
              <a:t> </a:t>
            </a:r>
            <a:r>
              <a:rPr lang="en-US" b="1" dirty="0" err="1"/>
              <a:t>Trinadh</a:t>
            </a:r>
            <a:r>
              <a:rPr lang="en-US" b="1" dirty="0"/>
              <a:t> </a:t>
            </a:r>
            <a:r>
              <a:rPr lang="en-US" b="1" dirty="0" err="1"/>
              <a:t>Samudrala</a:t>
            </a:r>
            <a:r>
              <a:rPr lang="en-US" b="1" dirty="0"/>
              <a:t>-700732185</a:t>
            </a:r>
            <a:endParaRPr lang="en-US" dirty="0"/>
          </a:p>
          <a:p>
            <a:endParaRPr lang="en-US" dirty="0"/>
          </a:p>
        </p:txBody>
      </p:sp>
    </p:spTree>
    <p:extLst>
      <p:ext uri="{BB962C8B-B14F-4D97-AF65-F5344CB8AC3E}">
        <p14:creationId xmlns:p14="http://schemas.microsoft.com/office/powerpoint/2010/main" val="179530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E6EDF-C181-369F-8E08-DC0888BFD547}"/>
              </a:ext>
            </a:extLst>
          </p:cNvPr>
          <p:cNvSpPr>
            <a:spLocks noGrp="1"/>
          </p:cNvSpPr>
          <p:nvPr>
            <p:ph type="title"/>
          </p:nvPr>
        </p:nvSpPr>
        <p:spPr/>
        <p:txBody>
          <a:bodyPr/>
          <a:lstStyle/>
          <a:p>
            <a:r>
              <a:rPr lang="en-US" dirty="0"/>
              <a:t>Role&amp; Contribution</a:t>
            </a:r>
          </a:p>
        </p:txBody>
      </p:sp>
      <p:sp>
        <p:nvSpPr>
          <p:cNvPr id="3" name="Content Placeholder 2">
            <a:extLst>
              <a:ext uri="{FF2B5EF4-FFF2-40B4-BE49-F238E27FC236}">
                <a16:creationId xmlns:a16="http://schemas.microsoft.com/office/drawing/2014/main" xmlns="" id="{F1F11CA2-60F4-D287-B172-64419F6D89A2}"/>
              </a:ext>
            </a:extLst>
          </p:cNvPr>
          <p:cNvSpPr>
            <a:spLocks noGrp="1"/>
          </p:cNvSpPr>
          <p:nvPr>
            <p:ph idx="1"/>
          </p:nvPr>
        </p:nvSpPr>
        <p:spPr/>
        <p:txBody>
          <a:bodyPr/>
          <a:lstStyle/>
          <a:p>
            <a:r>
              <a:rPr lang="en-US" dirty="0" err="1"/>
              <a:t>Sai</a:t>
            </a:r>
            <a:r>
              <a:rPr lang="en-US" dirty="0"/>
              <a:t> Prakash </a:t>
            </a:r>
            <a:r>
              <a:rPr lang="en-US" dirty="0" err="1"/>
              <a:t>Tummala</a:t>
            </a:r>
            <a:r>
              <a:rPr lang="en-US" dirty="0"/>
              <a:t> worked on identifying the necessary papers for the project implementation.</a:t>
            </a:r>
          </a:p>
          <a:p>
            <a:r>
              <a:rPr lang="en-US" dirty="0" err="1"/>
              <a:t>Sheshwanth</a:t>
            </a:r>
            <a:r>
              <a:rPr lang="en-US" dirty="0"/>
              <a:t> </a:t>
            </a:r>
            <a:r>
              <a:rPr lang="en-US" dirty="0" err="1"/>
              <a:t>Gundeti</a:t>
            </a:r>
            <a:r>
              <a:rPr lang="en-US" b="1" dirty="0"/>
              <a:t> </a:t>
            </a:r>
            <a:r>
              <a:rPr lang="en-US" dirty="0"/>
              <a:t>dataset collection based on the column names required for the project.</a:t>
            </a:r>
          </a:p>
          <a:p>
            <a:r>
              <a:rPr lang="en-US" dirty="0"/>
              <a:t>Rahul Reddy </a:t>
            </a:r>
            <a:r>
              <a:rPr lang="en-US" dirty="0" err="1"/>
              <a:t>Aleti</a:t>
            </a:r>
            <a:r>
              <a:rPr lang="en-US" dirty="0"/>
              <a:t> implemented the coding for loading dataset.</a:t>
            </a:r>
          </a:p>
          <a:p>
            <a:r>
              <a:rPr lang="en-US" dirty="0"/>
              <a:t>Kanaka </a:t>
            </a:r>
            <a:r>
              <a:rPr lang="en-US" dirty="0" err="1"/>
              <a:t>Sai</a:t>
            </a:r>
            <a:r>
              <a:rPr lang="en-US" dirty="0"/>
              <a:t> </a:t>
            </a:r>
            <a:r>
              <a:rPr lang="en-US" dirty="0" err="1"/>
              <a:t>Subramanya</a:t>
            </a:r>
            <a:r>
              <a:rPr lang="en-US" dirty="0"/>
              <a:t> </a:t>
            </a:r>
            <a:r>
              <a:rPr lang="en-US" dirty="0" err="1"/>
              <a:t>Trinadh</a:t>
            </a:r>
            <a:r>
              <a:rPr lang="en-US" dirty="0"/>
              <a:t> </a:t>
            </a:r>
            <a:r>
              <a:rPr lang="en-US" dirty="0" err="1"/>
              <a:t>Samudrala</a:t>
            </a:r>
            <a:r>
              <a:rPr lang="en-US" dirty="0"/>
              <a:t> worked on the documentation what we have done.</a:t>
            </a:r>
          </a:p>
          <a:p>
            <a:endParaRPr lang="en-US" dirty="0"/>
          </a:p>
        </p:txBody>
      </p:sp>
    </p:spTree>
    <p:extLst>
      <p:ext uri="{BB962C8B-B14F-4D97-AF65-F5344CB8AC3E}">
        <p14:creationId xmlns:p14="http://schemas.microsoft.com/office/powerpoint/2010/main" val="310402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BF98A-9A15-1311-4E2E-7385A628F97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xmlns="" id="{1FBD70A3-3E85-B38E-5021-C58C9B907351}"/>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forecasting share prices, cutting-edge intelligence approaches relying whether on technological or fundamental evaluation have become widely utilized.</a:t>
            </a:r>
          </a:p>
          <a:p>
            <a:endParaRPr lang="en-US" dirty="0">
              <a:latin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researching the price of stocks forecasting because it can really be hugely profitable.</a:t>
            </a:r>
          </a:p>
          <a:p>
            <a:endParaRPr lang="en-US" dirty="0">
              <a:latin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Predicting equity markets is an established yet significant challenge.</a:t>
            </a:r>
            <a:endParaRPr lang="en-US" dirty="0"/>
          </a:p>
        </p:txBody>
      </p:sp>
    </p:spTree>
    <p:extLst>
      <p:ext uri="{BB962C8B-B14F-4D97-AF65-F5344CB8AC3E}">
        <p14:creationId xmlns:p14="http://schemas.microsoft.com/office/powerpoint/2010/main" val="48833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99D0FE-5826-1BAA-630A-90713B51521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xmlns="" id="{31653DA2-6AA4-45CA-CE63-4E91537F4786}"/>
              </a:ext>
            </a:extLst>
          </p:cNvPr>
          <p:cNvSpPr>
            <a:spLocks noGrp="1"/>
          </p:cNvSpPr>
          <p:nvPr>
            <p:ph idx="1"/>
          </p:nvPr>
        </p:nvSpPr>
        <p:spPr>
          <a:xfrm>
            <a:off x="1406880" y="2304921"/>
            <a:ext cx="8761413" cy="3416300"/>
          </a:xfrm>
        </p:spPr>
        <p:txBody>
          <a:bodyPr/>
          <a:lstStyle/>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forecast future changes in a commercial lender's share price.</a:t>
            </a:r>
          </a:p>
          <a:p>
            <a:endParaRPr lang="en-US"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Predicting the future stock price using regression algorithms such as linear and polynomial </a:t>
            </a:r>
          </a:p>
          <a:p>
            <a:endParaRPr lang="en-US" dirty="0">
              <a:latin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establish a link here between aspects of the organization We could evaluate and even the share value</a:t>
            </a:r>
            <a:endParaRPr lang="en-US" dirty="0"/>
          </a:p>
        </p:txBody>
      </p:sp>
    </p:spTree>
    <p:extLst>
      <p:ext uri="{BB962C8B-B14F-4D97-AF65-F5344CB8AC3E}">
        <p14:creationId xmlns:p14="http://schemas.microsoft.com/office/powerpoint/2010/main" val="421043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70486-E8E5-F64B-7F02-88F7C5EB8D8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xmlns="" id="{9EE73E14-5E23-5AB4-C6F2-EF578B0015C8}"/>
              </a:ext>
            </a:extLst>
          </p:cNvPr>
          <p:cNvSpPr>
            <a:spLocks noGrp="1"/>
          </p:cNvSpPr>
          <p:nvPr>
            <p:ph idx="1"/>
          </p:nvPr>
        </p:nvSpPr>
        <p:spPr/>
        <p:txBody>
          <a:bodyPr/>
          <a:lstStyle/>
          <a:p>
            <a:r>
              <a:rPr lang="en-US" dirty="0"/>
              <a:t>Fundamental analysis:</a:t>
            </a:r>
          </a:p>
          <a:p>
            <a:pPr marL="0" indent="0">
              <a:buNone/>
            </a:pPr>
            <a:r>
              <a:rPr lang="en-US" sz="1800" dirty="0">
                <a:effectLst/>
                <a:latin typeface="Times New Roman" panose="02020603050405020304" pitchFamily="18" charset="0"/>
                <a:ea typeface="Calibri" panose="020F0502020204030204" pitchFamily="34" charset="0"/>
              </a:rPr>
              <a:t>company's shares through looking there at inherent worth.</a:t>
            </a:r>
          </a:p>
          <a:p>
            <a:pPr marL="0" indent="0">
              <a:buNone/>
            </a:pPr>
            <a:r>
              <a:rPr lang="en-US" sz="1800" dirty="0">
                <a:effectLst/>
                <a:latin typeface="Times New Roman" panose="02020603050405020304" pitchFamily="18" charset="0"/>
                <a:ea typeface="Calibri" panose="020F0502020204030204" pitchFamily="34" charset="0"/>
              </a:rPr>
              <a:t>basic analysis uses combined recent and historical data.</a:t>
            </a:r>
            <a:endParaRPr lang="en-US" dirty="0">
              <a:latin typeface="Times New Roman" panose="02020603050405020304" pitchFamily="18" charset="0"/>
              <a:ea typeface="Calibri" panose="020F0502020204030204" pitchFamily="34" charset="0"/>
            </a:endParaRPr>
          </a:p>
          <a:p>
            <a:pPr marL="0" indent="0">
              <a:buNone/>
            </a:pPr>
            <a:r>
              <a:rPr lang="en-US" sz="1800" dirty="0">
                <a:effectLst/>
                <a:latin typeface="Times New Roman" panose="02020603050405020304" pitchFamily="18" charset="0"/>
                <a:ea typeface="Calibri" panose="020F0502020204030204" pitchFamily="34" charset="0"/>
              </a:rPr>
              <a:t>short-term information has little influence on the findings of underlying analyses.</a:t>
            </a:r>
            <a:endParaRPr lang="en-US" dirty="0"/>
          </a:p>
          <a:p>
            <a:r>
              <a:rPr lang="en-US" dirty="0"/>
              <a:t>Technical Analysis:</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technical analysis concentrates upon regarding previous information, although it has been mostly utilized at the day trade.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rPr>
              <a:t>by analyzing quantitative metrics from actions mostly on financial markets, including such asset values, past profits, including transaction volume.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6374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E5873-BEDB-4251-5F68-AD20E755460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CE734727-07A2-B18C-DCB1-A635FA67A3CA}"/>
              </a:ext>
            </a:extLst>
          </p:cNvPr>
          <p:cNvSpPr>
            <a:spLocks noGrp="1"/>
          </p:cNvSpPr>
          <p:nvPr>
            <p:ph idx="1"/>
          </p:nvPr>
        </p:nvSpPr>
        <p:spPr/>
        <p:txBody>
          <a:bodyPr/>
          <a:lstStyle/>
          <a:p>
            <a:pPr marL="0" indent="0">
              <a:buNone/>
            </a:pPr>
            <a:endParaRPr lang="en-US" b="0" i="0" dirty="0">
              <a:solidFill>
                <a:srgbClr val="222222"/>
              </a:solidFill>
              <a:effectLst/>
              <a:latin typeface="Lato" panose="020F0502020204030203" pitchFamily="34" charset="0"/>
            </a:endParaRPr>
          </a:p>
          <a:p>
            <a:pPr marL="0" indent="0">
              <a:buNone/>
            </a:pPr>
            <a:r>
              <a:rPr lang="en-US" b="0" i="0" dirty="0">
                <a:solidFill>
                  <a:srgbClr val="222222"/>
                </a:solidFill>
                <a:effectLst/>
                <a:latin typeface="Lato" panose="020F0502020204030203" pitchFamily="34" charset="0"/>
              </a:rPr>
              <a:t>SFT’s stocks are listed on NASDAQ and their value is updated every working day of the stock market. It should be noted that the market does not allow trading on Saturdays and Sundays, therefore there is a gap between the two dates. The Opening Value of the stock, the Highest and Lowest values of that stock on the same days, as well as the Closing Value at the end of the day, are all indicated for each date.</a:t>
            </a:r>
            <a:endParaRPr lang="en-US" dirty="0">
              <a:solidFill>
                <a:srgbClr val="222222"/>
              </a:solidFill>
              <a:latin typeface="Lato" panose="020F0502020204030203" pitchFamily="34" charset="0"/>
            </a:endParaRPr>
          </a:p>
          <a:p>
            <a:pPr marL="0" indent="0">
              <a:buNone/>
            </a:pPr>
            <a:r>
              <a:rPr lang="en-US" b="0" i="0" dirty="0">
                <a:solidFill>
                  <a:srgbClr val="222222"/>
                </a:solidFill>
                <a:effectLst/>
                <a:latin typeface="Lato" panose="020F0502020204030203" pitchFamily="34" charset="0"/>
              </a:rPr>
              <a:t>The Adjusted Close Value reflects the stock’s value after dividends have been declared (too technical!). Furthermore, the total volume of the stocks in the market is provided, With this information, it is up to the job of a Machine Learning/Data Scientist to look at the data and develop different algorithms that may extract patterns from the historical data of the Microsoft Corporation stock.</a:t>
            </a:r>
            <a:endParaRPr lang="en-US" dirty="0"/>
          </a:p>
        </p:txBody>
      </p:sp>
    </p:spTree>
    <p:extLst>
      <p:ext uri="{BB962C8B-B14F-4D97-AF65-F5344CB8AC3E}">
        <p14:creationId xmlns:p14="http://schemas.microsoft.com/office/powerpoint/2010/main" val="256700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8C06D9-F3A2-07CD-D197-CED448FE07C3}"/>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xmlns="" id="{D0F90653-8C14-0B38-CBA5-DF13EF8F2251}"/>
              </a:ext>
            </a:extLst>
          </p:cNvPr>
          <p:cNvSpPr>
            <a:spLocks noGrp="1"/>
          </p:cNvSpPr>
          <p:nvPr>
            <p:ph idx="1"/>
          </p:nvPr>
        </p:nvSpPr>
        <p:spPr>
          <a:xfrm>
            <a:off x="1154954" y="2341984"/>
            <a:ext cx="8761413" cy="3677816"/>
          </a:xfrm>
        </p:spPr>
        <p:txBody>
          <a:bodyPr/>
          <a:lstStyle/>
          <a:p>
            <a:r>
              <a:rPr lang="en-US" dirty="0"/>
              <a:t>Linear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less susceptible to require stabilizing</a:t>
            </a:r>
            <a:endParaRPr lang="en-US" dirty="0"/>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linear regression generally produced findings that were tenable following standardization without the need for factor modification</a:t>
            </a:r>
          </a:p>
          <a:p>
            <a:pPr marL="0" indent="0">
              <a:buNone/>
            </a:pPr>
            <a:endParaRPr lang="en-US" dirty="0"/>
          </a:p>
          <a:p>
            <a:r>
              <a:rPr lang="en-US" dirty="0"/>
              <a:t>Polynomial Regression:</a:t>
            </a:r>
          </a:p>
          <a:p>
            <a:pPr marL="0" indent="0">
              <a:buNone/>
            </a:pPr>
            <a:r>
              <a:rPr lang="en-US" sz="1800" dirty="0">
                <a:effectLst/>
                <a:latin typeface="Times New Roman" panose="02020603050405020304" pitchFamily="18" charset="0"/>
                <a:ea typeface="Calibri" panose="020F0502020204030204" pitchFamily="34" charset="0"/>
              </a:rPr>
              <a:t>possess non-linear data.</a:t>
            </a:r>
          </a:p>
          <a:p>
            <a:pPr marL="0" indent="0">
              <a:buNone/>
            </a:pPr>
            <a:r>
              <a:rPr lang="en-US" sz="1800" dirty="0">
                <a:effectLst/>
                <a:latin typeface="Times New Roman" panose="02020603050405020304" pitchFamily="18" charset="0"/>
                <a:ea typeface="Calibri" panose="020F0502020204030204" pitchFamily="34" charset="0"/>
              </a:rPr>
              <a:t>linear regression is unable to create a finest line.</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reveals underlying curved connection among independent and dependent parameters.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4688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5">
            <a:extLst>
              <a:ext uri="{FF2B5EF4-FFF2-40B4-BE49-F238E27FC236}">
                <a16:creationId xmlns:a16="http://schemas.microsoft.com/office/drawing/2014/main" xmlns="" id="{75470EA5-2C05-48AF-A34D-F5A833ECB0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9" name="Group 17">
            <a:extLst>
              <a:ext uri="{FF2B5EF4-FFF2-40B4-BE49-F238E27FC236}">
                <a16:creationId xmlns:a16="http://schemas.microsoft.com/office/drawing/2014/main" xmlns="" id="{3E1662CF-4265-42B8-9164-9A3399A2B44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587"/>
            <a:ext cx="12192000" cy="6856413"/>
            <a:chOff x="0" y="1587"/>
            <a:chExt cx="12192000" cy="6856413"/>
          </a:xfrm>
        </p:grpSpPr>
        <p:sp>
          <p:nvSpPr>
            <p:cNvPr id="19" name="Oval 18">
              <a:extLst>
                <a:ext uri="{FF2B5EF4-FFF2-40B4-BE49-F238E27FC236}">
                  <a16:creationId xmlns:a16="http://schemas.microsoft.com/office/drawing/2014/main" xmlns="" id="{D6814DA2-9EDA-4B17-AE01-05C72703D0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xmlns="" id="{1ECD78F6-AA0D-4913-8053-2614A709D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80B2E05D-7533-4CA6-8AA3-2F5104DC32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xmlns="" id="{03AD4EE8-0623-49AC-B811-D27360937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a16="http://schemas.microsoft.com/office/drawing/2014/main" xmlns="" id="{7AC7BF4B-628B-435E-A6B3-78799BED1F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xmlns="" id="{735A9852-44FA-4EBB-BC24-738407A8C0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xmlns="" id="{4FA3B385-46A7-6EA0-1F65-15DCDC699570}"/>
              </a:ext>
            </a:extLst>
          </p:cNvPr>
          <p:cNvSpPr>
            <a:spLocks noGrp="1"/>
          </p:cNvSpPr>
          <p:nvPr>
            <p:ph type="title"/>
          </p:nvPr>
        </p:nvSpPr>
        <p:spPr>
          <a:xfrm>
            <a:off x="1154955" y="973668"/>
            <a:ext cx="2942210" cy="1020232"/>
          </a:xfrm>
        </p:spPr>
        <p:txBody>
          <a:bodyPr>
            <a:normAutofit/>
          </a:bodyPr>
          <a:lstStyle/>
          <a:p>
            <a:r>
              <a:rPr lang="en-US" dirty="0"/>
              <a:t>Results</a:t>
            </a:r>
          </a:p>
        </p:txBody>
      </p:sp>
      <p:sp>
        <p:nvSpPr>
          <p:cNvPr id="30" name="Content Placeholder 12">
            <a:extLst>
              <a:ext uri="{FF2B5EF4-FFF2-40B4-BE49-F238E27FC236}">
                <a16:creationId xmlns:a16="http://schemas.microsoft.com/office/drawing/2014/main" xmlns="" id="{B2F310A1-69E5-C85C-B9D3-489FB72810F8}"/>
              </a:ext>
            </a:extLst>
          </p:cNvPr>
          <p:cNvSpPr>
            <a:spLocks noGrp="1"/>
          </p:cNvSpPr>
          <p:nvPr>
            <p:ph idx="1"/>
          </p:nvPr>
        </p:nvSpPr>
        <p:spPr>
          <a:xfrm>
            <a:off x="1154955" y="2120900"/>
            <a:ext cx="3133726" cy="3898900"/>
          </a:xfrm>
        </p:spPr>
        <p:txBody>
          <a:bodyPr>
            <a:normAutofit/>
          </a:bodyPr>
          <a:lstStyle/>
          <a:p>
            <a:r>
              <a:rPr lang="en-US" dirty="0">
                <a:solidFill>
                  <a:schemeClr val="bg1"/>
                </a:solidFill>
              </a:rPr>
              <a:t>Training and testing data division.</a:t>
            </a:r>
          </a:p>
          <a:p>
            <a:endParaRPr lang="en-US" dirty="0">
              <a:solidFill>
                <a:schemeClr val="bg1"/>
              </a:solidFill>
            </a:endParaRPr>
          </a:p>
          <a:p>
            <a:r>
              <a:rPr lang="en-US" dirty="0" err="1">
                <a:solidFill>
                  <a:schemeClr val="bg1"/>
                </a:solidFill>
              </a:rPr>
              <a:t>Visualisation</a:t>
            </a:r>
            <a:r>
              <a:rPr lang="en-US" dirty="0">
                <a:solidFill>
                  <a:schemeClr val="bg1"/>
                </a:solidFill>
              </a:rPr>
              <a:t> of particular stock</a:t>
            </a:r>
          </a:p>
          <a:p>
            <a:endParaRPr lang="en-US" dirty="0">
              <a:solidFill>
                <a:schemeClr val="bg1"/>
              </a:solidFill>
            </a:endParaRPr>
          </a:p>
          <a:p>
            <a:r>
              <a:rPr lang="en-US" dirty="0">
                <a:solidFill>
                  <a:schemeClr val="bg1"/>
                </a:solidFill>
              </a:rPr>
              <a:t>Comparing the predicted stock with actual values</a:t>
            </a:r>
          </a:p>
        </p:txBody>
      </p:sp>
      <p:pic>
        <p:nvPicPr>
          <p:cNvPr id="7" name="Picture 6" descr="Graphical user interface, application&#10;&#10;Description automatically generated">
            <a:extLst>
              <a:ext uri="{FF2B5EF4-FFF2-40B4-BE49-F238E27FC236}">
                <a16:creationId xmlns:a16="http://schemas.microsoft.com/office/drawing/2014/main" xmlns="" id="{0838AECB-E0EB-1485-53C1-7E12D75E74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4607" y="2553215"/>
            <a:ext cx="3113903" cy="175157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xmlns="" id="{41C61F4E-D432-858E-CFA1-9DDD846FE3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2236" y="1200846"/>
            <a:ext cx="3113904" cy="1751570"/>
          </a:xfrm>
          <a:prstGeom prst="rect">
            <a:avLst/>
          </a:prstGeom>
        </p:spPr>
      </p:pic>
      <p:sp>
        <p:nvSpPr>
          <p:cNvPr id="31" name="Rectangle 25">
            <a:extLst>
              <a:ext uri="{FF2B5EF4-FFF2-40B4-BE49-F238E27FC236}">
                <a16:creationId xmlns:a16="http://schemas.microsoft.com/office/drawing/2014/main" xmlns="" id="{8A726B8C-DEC0-44C1-BD32-82B70EF3B5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application&#10;&#10;Description automatically generated">
            <a:extLst>
              <a:ext uri="{FF2B5EF4-FFF2-40B4-BE49-F238E27FC236}">
                <a16:creationId xmlns:a16="http://schemas.microsoft.com/office/drawing/2014/main" xmlns="" id="{3F6EC52A-48D2-1042-086F-49C0ABBC59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72236" y="3905583"/>
            <a:ext cx="3113904" cy="1751570"/>
          </a:xfrm>
          <a:prstGeom prst="rect">
            <a:avLst/>
          </a:prstGeom>
        </p:spPr>
      </p:pic>
    </p:spTree>
    <p:extLst>
      <p:ext uri="{BB962C8B-B14F-4D97-AF65-F5344CB8AC3E}">
        <p14:creationId xmlns:p14="http://schemas.microsoft.com/office/powerpoint/2010/main" val="2987877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503</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Lato</vt:lpstr>
      <vt:lpstr>Times New Roman</vt:lpstr>
      <vt:lpstr>Wingdings 3</vt:lpstr>
      <vt:lpstr>Ion Boardroom</vt:lpstr>
      <vt:lpstr>Stock Value prediction using Regression Algorithms</vt:lpstr>
      <vt:lpstr>Team Members:</vt:lpstr>
      <vt:lpstr>Role&amp; Contribution</vt:lpstr>
      <vt:lpstr>Motivation</vt:lpstr>
      <vt:lpstr>Objective</vt:lpstr>
      <vt:lpstr>Related work</vt:lpstr>
      <vt:lpstr>Problem Statement</vt:lpstr>
      <vt:lpstr>Proposed solution</vt:lpstr>
      <vt:lpstr>Results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Value prediction using Regression Algorithms</dc:title>
  <dc:creator>Karthik Nagarapu</dc:creator>
  <cp:lastModifiedBy>Trinadh Samudrala</cp:lastModifiedBy>
  <cp:revision>3</cp:revision>
  <dcterms:created xsi:type="dcterms:W3CDTF">2022-12-02T17:40:00Z</dcterms:created>
  <dcterms:modified xsi:type="dcterms:W3CDTF">2022-12-06T01:20:50Z</dcterms:modified>
</cp:coreProperties>
</file>