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1F92B5-225E-EC7A-234E-37409BB6B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014C21-ABF3-431C-CC4D-115B6E357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88D089-07B8-D113-FA95-39634FD8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118B-1E36-4C8A-A2EA-6FE820062862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1B4822-08BA-A8CC-2CB5-DF12ADA8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A77555-160B-AB54-ACDC-1ED91B8A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CC22-F0E4-4C1F-B64E-53EC33F49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47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877B7-7C5E-0997-07AB-9C9F2E3E5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31CA13-EA72-62CB-ED87-D6C05B84C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CC2EB7-FDE4-C1E8-864D-ABB9C3F4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118B-1E36-4C8A-A2EA-6FE820062862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D8F74D-D6DF-A848-91BC-40AB9DCC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4582B7-4414-664D-F5F6-E14E1416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CC22-F0E4-4C1F-B64E-53EC33F49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74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C53225-66D8-C1E4-B3A2-EA179EA19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9AE9D2-5408-3D8B-C036-9036D116F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163EAB-04BE-9DED-A437-B2B1C2ADE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118B-1E36-4C8A-A2EA-6FE820062862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266BC3-86B7-2125-B9DF-31C520F6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0EA5D7-A5A5-F91A-265E-8AA6B862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CC22-F0E4-4C1F-B64E-53EC33F49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10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6E97A-09DA-E4E4-53E5-C113BCC5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1CD8DE-B45C-D2F9-6AAE-E7126A9E4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F7CCFE-94A1-93FF-70BB-ADC9AC85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118B-1E36-4C8A-A2EA-6FE820062862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CC8520-9AF3-562B-ED85-DDED991D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E9197F-5A0E-9F6B-DCCB-75B948A0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CC22-F0E4-4C1F-B64E-53EC33F49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3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AFF34-11A1-112B-F914-5139A500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E35908-2EE9-EACA-9028-3F3BBB61D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8234C8-D135-027E-7B0B-9ED5E9AF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118B-1E36-4C8A-A2EA-6FE820062862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AAEBF8-6208-8A06-8A9F-2915DC66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3C9A81-266A-9F94-5483-F9FA8427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CC22-F0E4-4C1F-B64E-53EC33F49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91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E432D-FCCB-D7E9-FB77-18109A7A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86A434-4FF8-05BA-A35A-183271CE8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D3C628-B329-2D56-C7EA-20E78AFED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88A671-3439-C28E-835B-F0E9EE6F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118B-1E36-4C8A-A2EA-6FE820062862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B8631B-57D1-C82C-9480-9B859CE9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5D2064-2904-5F6E-90CB-8020C92B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CC22-F0E4-4C1F-B64E-53EC33F49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3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A8F6B-56AB-8C4B-D0D8-BE991AA8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DA8222-E649-594F-6FA1-248626FC4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0D9405-7C65-FA4F-8E07-DC236B37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236F36-DA34-A34A-8ABC-24BFFFB2D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079A1C-7290-1CD9-83DE-AF8D92B29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D442180-DD90-80A5-37CA-52C77440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118B-1E36-4C8A-A2EA-6FE820062862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F21A1D-DB13-2704-99FE-076F0032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D6C11B8-2AE1-BF58-F929-57C051B6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CC22-F0E4-4C1F-B64E-53EC33F49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66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62804-419E-8B50-11C7-5D48126A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35B0227-88B8-3ACD-609A-950C49C6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118B-1E36-4C8A-A2EA-6FE820062862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11057E-0DEC-5974-E832-93662E14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5CC2CE-DD1B-592A-F66C-7BEC0121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CC22-F0E4-4C1F-B64E-53EC33F49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01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B845CDB-D940-EE1A-4D35-77B2A35C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118B-1E36-4C8A-A2EA-6FE820062862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A17CCC-DDA4-5D25-FC8F-DCCEB76F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6DE46B-4AC1-1336-1F5E-60A0DFF0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CC22-F0E4-4C1F-B64E-53EC33F49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05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004B2D-BE51-51DB-30C4-CD9F9E35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52EF7F-DB1E-4B4E-B555-F7859DAC1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8ED8ED-1FAA-0E01-20A0-2A350DE62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ECFAC5-FB79-5B68-253E-B63A3702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118B-1E36-4C8A-A2EA-6FE820062862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AAC922-EE64-9D3B-8328-7AB3FB4B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777D40-D8A3-CF9C-FB3D-E49A918C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CC22-F0E4-4C1F-B64E-53EC33F49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15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9CCDB-701A-5E90-99D3-E250B12F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D9C3AC-3A34-CAD0-BBB0-D9AF718B5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DBF0D2-CD0D-1393-1B5E-ECD313E40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3235F7-FD0E-5122-8CF7-576D7146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118B-1E36-4C8A-A2EA-6FE820062862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A13DB0-87AB-4FEE-1560-FB00DEC5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AC0E19-3597-9EB1-8D1F-8BD1C480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CC22-F0E4-4C1F-B64E-53EC33F49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0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86ED20-F500-2123-23FC-88745B70F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4AD65B-DBE3-BF75-FB68-929FC1462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A11E52-9E73-A2D4-A1EB-6F4717877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118B-1E36-4C8A-A2EA-6FE820062862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5080C9-CE8A-7282-30E2-2294E89CE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E41B48-B737-9F1E-1195-13C90970E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DCC22-F0E4-4C1F-B64E-53EC33F49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81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421456-9E36-802A-0CF1-A3DB67C0FC6C}"/>
              </a:ext>
            </a:extLst>
          </p:cNvPr>
          <p:cNvSpPr/>
          <p:nvPr/>
        </p:nvSpPr>
        <p:spPr>
          <a:xfrm>
            <a:off x="635726" y="687977"/>
            <a:ext cx="10720251" cy="580861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971764-E0FC-C658-99CD-27C692CFA4A1}"/>
              </a:ext>
            </a:extLst>
          </p:cNvPr>
          <p:cNvSpPr txBox="1"/>
          <p:nvPr/>
        </p:nvSpPr>
        <p:spPr>
          <a:xfrm>
            <a:off x="990823" y="12417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61E174-52C5-7A54-D057-6DD09445392F}"/>
              </a:ext>
            </a:extLst>
          </p:cNvPr>
          <p:cNvSpPr/>
          <p:nvPr/>
        </p:nvSpPr>
        <p:spPr>
          <a:xfrm>
            <a:off x="4084319" y="1271451"/>
            <a:ext cx="357052" cy="34834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CBE42ED0-BD82-C1DC-125D-80250EA2C272}"/>
              </a:ext>
            </a:extLst>
          </p:cNvPr>
          <p:cNvSpPr/>
          <p:nvPr/>
        </p:nvSpPr>
        <p:spPr>
          <a:xfrm rot="10800000">
            <a:off x="4084318" y="1308853"/>
            <a:ext cx="357051" cy="302232"/>
          </a:xfrm>
          <a:prstGeom prst="triangle">
            <a:avLst>
              <a:gd name="adj" fmla="val 50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2037196-2844-CE8B-162C-F6AAA4F9A3D7}"/>
              </a:ext>
            </a:extLst>
          </p:cNvPr>
          <p:cNvSpPr/>
          <p:nvPr/>
        </p:nvSpPr>
        <p:spPr>
          <a:xfrm>
            <a:off x="1867987" y="1271450"/>
            <a:ext cx="2216331" cy="34834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>
                <a:solidFill>
                  <a:schemeClr val="tx1"/>
                </a:solidFill>
              </a:rPr>
              <a:t>ToolBox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670EC88-F28B-CA1C-3F4F-2BC6CAC9C284}"/>
              </a:ext>
            </a:extLst>
          </p:cNvPr>
          <p:cNvSpPr/>
          <p:nvPr/>
        </p:nvSpPr>
        <p:spPr>
          <a:xfrm>
            <a:off x="1105988" y="1807810"/>
            <a:ext cx="1114697" cy="34834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新增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39352A8-79F1-5159-600A-C02B166762C7}"/>
              </a:ext>
            </a:extLst>
          </p:cNvPr>
          <p:cNvSpPr/>
          <p:nvPr/>
        </p:nvSpPr>
        <p:spPr>
          <a:xfrm>
            <a:off x="2499361" y="1802671"/>
            <a:ext cx="1114697" cy="34834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修改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82911D5-44ED-B45E-FF52-44CAECB40A61}"/>
              </a:ext>
            </a:extLst>
          </p:cNvPr>
          <p:cNvSpPr/>
          <p:nvPr/>
        </p:nvSpPr>
        <p:spPr>
          <a:xfrm>
            <a:off x="3892734" y="1802671"/>
            <a:ext cx="1114697" cy="34834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刪除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803CEDF-CD27-4992-C396-7036A5D60B25}"/>
              </a:ext>
            </a:extLst>
          </p:cNvPr>
          <p:cNvSpPr/>
          <p:nvPr/>
        </p:nvSpPr>
        <p:spPr>
          <a:xfrm>
            <a:off x="5286107" y="1802671"/>
            <a:ext cx="1114697" cy="34834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查詢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BB5AF6-F2FB-53ED-3C74-3DC05FFA0F65}"/>
              </a:ext>
            </a:extLst>
          </p:cNvPr>
          <p:cNvSpPr/>
          <p:nvPr/>
        </p:nvSpPr>
        <p:spPr>
          <a:xfrm>
            <a:off x="805542" y="2437160"/>
            <a:ext cx="10398035" cy="1774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4861F4B-2184-9C02-BF02-16113BBA6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988" y="2743048"/>
            <a:ext cx="566057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I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nsert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into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dbo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.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Product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price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values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'A'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12.34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),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'B'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23.45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2122531-ADED-CB5E-74D8-328F9119275C}"/>
              </a:ext>
            </a:extLst>
          </p:cNvPr>
          <p:cNvSpPr txBox="1"/>
          <p:nvPr/>
        </p:nvSpPr>
        <p:spPr>
          <a:xfrm>
            <a:off x="1917513" y="810679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1.</a:t>
            </a:r>
            <a:r>
              <a:rPr lang="zh-TW" altLang="en-US" dirty="0">
                <a:highlight>
                  <a:srgbClr val="FFFF00"/>
                </a:highlight>
              </a:rPr>
              <a:t>可以挑選資料表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zh-TW" altLang="en-US" dirty="0">
                <a:highlight>
                  <a:srgbClr val="FFFF00"/>
                </a:highlight>
              </a:rPr>
              <a:t>有</a:t>
            </a:r>
            <a:r>
              <a:rPr lang="en-US" altLang="zh-TW" dirty="0">
                <a:highlight>
                  <a:srgbClr val="FFFF00"/>
                </a:highlight>
              </a:rPr>
              <a:t>11</a:t>
            </a:r>
            <a:r>
              <a:rPr lang="zh-TW" altLang="en-US" dirty="0">
                <a:highlight>
                  <a:srgbClr val="FFFF00"/>
                </a:highlight>
              </a:rPr>
              <a:t>個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5D3060C-EA68-D7E1-56A8-29AEC18098C9}"/>
              </a:ext>
            </a:extLst>
          </p:cNvPr>
          <p:cNvSpPr txBox="1"/>
          <p:nvPr/>
        </p:nvSpPr>
        <p:spPr>
          <a:xfrm>
            <a:off x="-8704" y="2264935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2.</a:t>
            </a:r>
            <a:r>
              <a:rPr lang="zh-TW" altLang="en-US" dirty="0">
                <a:highlight>
                  <a:srgbClr val="FFFF00"/>
                </a:highlight>
              </a:rPr>
              <a:t>按下按鍵產生對應的</a:t>
            </a:r>
            <a:r>
              <a:rPr lang="en-US" altLang="zh-TW" dirty="0">
                <a:highlight>
                  <a:srgbClr val="FFFF00"/>
                </a:highlight>
              </a:rPr>
              <a:t>SQL</a:t>
            </a:r>
            <a:r>
              <a:rPr lang="zh-TW" altLang="en-US" dirty="0">
                <a:highlight>
                  <a:srgbClr val="FFFF00"/>
                </a:highlight>
              </a:rPr>
              <a:t>指令碼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496BD2A-09BB-A3E2-BD44-42ACD7909702}"/>
              </a:ext>
            </a:extLst>
          </p:cNvPr>
          <p:cNvSpPr txBox="1"/>
          <p:nvPr/>
        </p:nvSpPr>
        <p:spPr>
          <a:xfrm>
            <a:off x="1981205" y="3168448"/>
            <a:ext cx="7380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3.</a:t>
            </a:r>
            <a:r>
              <a:rPr lang="zh-TW" altLang="en-US" dirty="0">
                <a:highlight>
                  <a:srgbClr val="FFFF00"/>
                </a:highlight>
              </a:rPr>
              <a:t>這裡產生對應的</a:t>
            </a:r>
            <a:r>
              <a:rPr lang="en-US" altLang="zh-TW" dirty="0">
                <a:highlight>
                  <a:srgbClr val="FFFF00"/>
                </a:highlight>
              </a:rPr>
              <a:t>SQL</a:t>
            </a:r>
            <a:r>
              <a:rPr lang="zh-TW" altLang="en-US" dirty="0">
                <a:highlight>
                  <a:srgbClr val="FFFF00"/>
                </a:highlight>
              </a:rPr>
              <a:t>指令碼</a:t>
            </a:r>
            <a:endParaRPr lang="en-US" altLang="zh-TW" dirty="0">
              <a:highlight>
                <a:srgbClr val="FFFF00"/>
              </a:highlight>
            </a:endParaRPr>
          </a:p>
          <a:p>
            <a:pPr lvl="2"/>
            <a:r>
              <a:rPr lang="zh-TW" altLang="en-US" dirty="0">
                <a:highlight>
                  <a:srgbClr val="FFFF00"/>
                </a:highlight>
              </a:rPr>
              <a:t>例如按下</a:t>
            </a:r>
            <a:r>
              <a:rPr lang="en-US" altLang="zh-TW" dirty="0">
                <a:highlight>
                  <a:srgbClr val="FFFF00"/>
                </a:highlight>
              </a:rPr>
              <a:t>[</a:t>
            </a:r>
            <a:r>
              <a:rPr lang="zh-TW" altLang="en-US" dirty="0">
                <a:highlight>
                  <a:srgbClr val="FFFF00"/>
                </a:highlight>
              </a:rPr>
              <a:t>新增</a:t>
            </a:r>
            <a:r>
              <a:rPr lang="en-US" altLang="zh-TW" dirty="0">
                <a:highlight>
                  <a:srgbClr val="FFFF00"/>
                </a:highlight>
              </a:rPr>
              <a:t>]</a:t>
            </a:r>
            <a:r>
              <a:rPr lang="zh-TW" altLang="en-US" dirty="0">
                <a:highlight>
                  <a:srgbClr val="FFFF00"/>
                </a:highlight>
              </a:rPr>
              <a:t>，這裡產生</a:t>
            </a:r>
            <a:r>
              <a:rPr lang="en-US" altLang="zh-TW" dirty="0">
                <a:highlight>
                  <a:srgbClr val="FFFF00"/>
                </a:highlight>
              </a:rPr>
              <a:t>Insert into ….; </a:t>
            </a:r>
            <a:r>
              <a:rPr lang="zh-TW" altLang="en-US" dirty="0">
                <a:highlight>
                  <a:srgbClr val="FFFF00"/>
                </a:highlight>
              </a:rPr>
              <a:t>這樣的指令碼</a:t>
            </a:r>
            <a:endParaRPr lang="en-US" altLang="zh-TW" dirty="0">
              <a:highlight>
                <a:srgbClr val="FFFF00"/>
              </a:highlight>
            </a:endParaRPr>
          </a:p>
          <a:p>
            <a:pPr lvl="2"/>
            <a:r>
              <a:rPr lang="zh-TW" altLang="en-US" dirty="0">
                <a:highlight>
                  <a:srgbClr val="FFFF00"/>
                </a:highlight>
              </a:rPr>
              <a:t>例如按下</a:t>
            </a:r>
            <a:r>
              <a:rPr lang="en-US" altLang="zh-TW" dirty="0">
                <a:highlight>
                  <a:srgbClr val="FFFF00"/>
                </a:highlight>
              </a:rPr>
              <a:t>[</a:t>
            </a:r>
            <a:r>
              <a:rPr lang="zh-TW" altLang="en-US" dirty="0">
                <a:highlight>
                  <a:srgbClr val="FFFF00"/>
                </a:highlight>
              </a:rPr>
              <a:t>修改</a:t>
            </a:r>
            <a:r>
              <a:rPr lang="en-US" altLang="zh-TW" dirty="0">
                <a:highlight>
                  <a:srgbClr val="FFFF00"/>
                </a:highlight>
              </a:rPr>
              <a:t>]</a:t>
            </a:r>
            <a:r>
              <a:rPr lang="zh-TW" altLang="en-US" dirty="0">
                <a:highlight>
                  <a:srgbClr val="FFFF00"/>
                </a:highlight>
              </a:rPr>
              <a:t>，這裡產生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Unicode MS"/>
              </a:rPr>
              <a:t>update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 p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Unicode MS"/>
              </a:rPr>
              <a:t>set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XXX…..</a:t>
            </a:r>
            <a:r>
              <a:rPr lang="zh-TW" altLang="en-US" dirty="0">
                <a:highlight>
                  <a:srgbClr val="FFFF00"/>
                </a:highlight>
              </a:rPr>
              <a:t>這樣的指令碼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88661D0-3DF3-F544-A6BD-C12CBED13D0E}"/>
              </a:ext>
            </a:extLst>
          </p:cNvPr>
          <p:cNvSpPr txBox="1"/>
          <p:nvPr/>
        </p:nvSpPr>
        <p:spPr>
          <a:xfrm>
            <a:off x="7688707" y="26273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這只是舉例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F24A0A8-E0ED-6D26-9AB1-848BAA1865D0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601097" y="2812057"/>
            <a:ext cx="1087610" cy="3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F8CF286-221B-FEDC-7C73-555D421EF8CD}"/>
              </a:ext>
            </a:extLst>
          </p:cNvPr>
          <p:cNvCxnSpPr>
            <a:cxnSpLocks/>
          </p:cNvCxnSpPr>
          <p:nvPr/>
        </p:nvCxnSpPr>
        <p:spPr>
          <a:xfrm flipV="1">
            <a:off x="635724" y="2093956"/>
            <a:ext cx="632571" cy="245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4">
            <a:extLst>
              <a:ext uri="{FF2B5EF4-FFF2-40B4-BE49-F238E27FC236}">
                <a16:creationId xmlns:a16="http://schemas.microsoft.com/office/drawing/2014/main" id="{0AA183DB-6D9F-1D8F-010F-6BC32280A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397137"/>
              </p:ext>
            </p:extLst>
          </p:nvPr>
        </p:nvGraphicFramePr>
        <p:xfrm>
          <a:off x="792478" y="4275860"/>
          <a:ext cx="10389328" cy="2156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666">
                  <a:extLst>
                    <a:ext uri="{9D8B030D-6E8A-4147-A177-3AD203B41FA5}">
                      <a16:colId xmlns:a16="http://schemas.microsoft.com/office/drawing/2014/main" val="372438204"/>
                    </a:ext>
                  </a:extLst>
                </a:gridCol>
                <a:gridCol w="1298666">
                  <a:extLst>
                    <a:ext uri="{9D8B030D-6E8A-4147-A177-3AD203B41FA5}">
                      <a16:colId xmlns:a16="http://schemas.microsoft.com/office/drawing/2014/main" val="203951334"/>
                    </a:ext>
                  </a:extLst>
                </a:gridCol>
                <a:gridCol w="1298666">
                  <a:extLst>
                    <a:ext uri="{9D8B030D-6E8A-4147-A177-3AD203B41FA5}">
                      <a16:colId xmlns:a16="http://schemas.microsoft.com/office/drawing/2014/main" val="538927886"/>
                    </a:ext>
                  </a:extLst>
                </a:gridCol>
                <a:gridCol w="1298666">
                  <a:extLst>
                    <a:ext uri="{9D8B030D-6E8A-4147-A177-3AD203B41FA5}">
                      <a16:colId xmlns:a16="http://schemas.microsoft.com/office/drawing/2014/main" val="1445231749"/>
                    </a:ext>
                  </a:extLst>
                </a:gridCol>
                <a:gridCol w="1298666">
                  <a:extLst>
                    <a:ext uri="{9D8B030D-6E8A-4147-A177-3AD203B41FA5}">
                      <a16:colId xmlns:a16="http://schemas.microsoft.com/office/drawing/2014/main" val="1078016276"/>
                    </a:ext>
                  </a:extLst>
                </a:gridCol>
                <a:gridCol w="1298666">
                  <a:extLst>
                    <a:ext uri="{9D8B030D-6E8A-4147-A177-3AD203B41FA5}">
                      <a16:colId xmlns:a16="http://schemas.microsoft.com/office/drawing/2014/main" val="2614384712"/>
                    </a:ext>
                  </a:extLst>
                </a:gridCol>
                <a:gridCol w="1298666">
                  <a:extLst>
                    <a:ext uri="{9D8B030D-6E8A-4147-A177-3AD203B41FA5}">
                      <a16:colId xmlns:a16="http://schemas.microsoft.com/office/drawing/2014/main" val="390778472"/>
                    </a:ext>
                  </a:extLst>
                </a:gridCol>
                <a:gridCol w="1298666">
                  <a:extLst>
                    <a:ext uri="{9D8B030D-6E8A-4147-A177-3AD203B41FA5}">
                      <a16:colId xmlns:a16="http://schemas.microsoft.com/office/drawing/2014/main" val="3248455167"/>
                    </a:ext>
                  </a:extLst>
                </a:gridCol>
              </a:tblGrid>
              <a:tr h="308014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921640"/>
                  </a:ext>
                </a:extLst>
              </a:tr>
              <a:tr h="308014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876586"/>
                  </a:ext>
                </a:extLst>
              </a:tr>
              <a:tr h="308014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74440"/>
                  </a:ext>
                </a:extLst>
              </a:tr>
              <a:tr h="308014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27076"/>
                  </a:ext>
                </a:extLst>
              </a:tr>
              <a:tr h="308014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65731"/>
                  </a:ext>
                </a:extLst>
              </a:tr>
              <a:tr h="308014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32215"/>
                  </a:ext>
                </a:extLst>
              </a:tr>
              <a:tr h="308014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92365"/>
                  </a:ext>
                </a:extLst>
              </a:tr>
            </a:tbl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id="{335B7F55-FE3E-FD69-13F6-24FDE41A531F}"/>
              </a:ext>
            </a:extLst>
          </p:cNvPr>
          <p:cNvSpPr txBox="1"/>
          <p:nvPr/>
        </p:nvSpPr>
        <p:spPr>
          <a:xfrm>
            <a:off x="1847315" y="5207536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4.</a:t>
            </a:r>
            <a:r>
              <a:rPr lang="zh-TW" altLang="en-US" dirty="0">
                <a:highlight>
                  <a:srgbClr val="FFFF00"/>
                </a:highlight>
              </a:rPr>
              <a:t>指令執行結果</a:t>
            </a:r>
          </a:p>
        </p:txBody>
      </p:sp>
    </p:spTree>
    <p:extLst>
      <p:ext uri="{BB962C8B-B14F-4D97-AF65-F5344CB8AC3E}">
        <p14:creationId xmlns:p14="http://schemas.microsoft.com/office/powerpoint/2010/main" val="236023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421456-9E36-802A-0CF1-A3DB67C0FC6C}"/>
              </a:ext>
            </a:extLst>
          </p:cNvPr>
          <p:cNvSpPr/>
          <p:nvPr/>
        </p:nvSpPr>
        <p:spPr>
          <a:xfrm>
            <a:off x="635726" y="687977"/>
            <a:ext cx="10720251" cy="580861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971764-E0FC-C658-99CD-27C692CFA4A1}"/>
              </a:ext>
            </a:extLst>
          </p:cNvPr>
          <p:cNvSpPr txBox="1"/>
          <p:nvPr/>
        </p:nvSpPr>
        <p:spPr>
          <a:xfrm>
            <a:off x="990823" y="12417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61E174-52C5-7A54-D057-6DD09445392F}"/>
              </a:ext>
            </a:extLst>
          </p:cNvPr>
          <p:cNvSpPr/>
          <p:nvPr/>
        </p:nvSpPr>
        <p:spPr>
          <a:xfrm>
            <a:off x="6159052" y="1271450"/>
            <a:ext cx="1939924" cy="34834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DepotPosition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2037196-2844-CE8B-162C-F6AAA4F9A3D7}"/>
              </a:ext>
            </a:extLst>
          </p:cNvPr>
          <p:cNvSpPr/>
          <p:nvPr/>
        </p:nvSpPr>
        <p:spPr>
          <a:xfrm>
            <a:off x="2784568" y="1288792"/>
            <a:ext cx="2216331" cy="34834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ToolDepots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670EC88-F28B-CA1C-3F4F-2BC6CAC9C284}"/>
              </a:ext>
            </a:extLst>
          </p:cNvPr>
          <p:cNvSpPr/>
          <p:nvPr/>
        </p:nvSpPr>
        <p:spPr>
          <a:xfrm>
            <a:off x="1105988" y="1807810"/>
            <a:ext cx="1114697" cy="34834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新增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39352A8-79F1-5159-600A-C02B166762C7}"/>
              </a:ext>
            </a:extLst>
          </p:cNvPr>
          <p:cNvSpPr/>
          <p:nvPr/>
        </p:nvSpPr>
        <p:spPr>
          <a:xfrm>
            <a:off x="2499361" y="1802671"/>
            <a:ext cx="1114697" cy="34834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修改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82911D5-44ED-B45E-FF52-44CAECB40A61}"/>
              </a:ext>
            </a:extLst>
          </p:cNvPr>
          <p:cNvSpPr/>
          <p:nvPr/>
        </p:nvSpPr>
        <p:spPr>
          <a:xfrm>
            <a:off x="3892734" y="1802671"/>
            <a:ext cx="1114697" cy="34834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刪除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803CEDF-CD27-4992-C396-7036A5D60B25}"/>
              </a:ext>
            </a:extLst>
          </p:cNvPr>
          <p:cNvSpPr/>
          <p:nvPr/>
        </p:nvSpPr>
        <p:spPr>
          <a:xfrm>
            <a:off x="5286107" y="1802671"/>
            <a:ext cx="1114697" cy="34834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查詢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BB5AF6-F2FB-53ED-3C74-3DC05FFA0F65}"/>
              </a:ext>
            </a:extLst>
          </p:cNvPr>
          <p:cNvSpPr/>
          <p:nvPr/>
        </p:nvSpPr>
        <p:spPr>
          <a:xfrm>
            <a:off x="796833" y="2432146"/>
            <a:ext cx="10398035" cy="168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4861F4B-2184-9C02-BF02-16113BBA6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988" y="2743048"/>
            <a:ext cx="566057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I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nsert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into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dbo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.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Product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price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values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'A'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12.34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),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'B'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23.45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2122531-ADED-CB5E-74D8-328F9119275C}"/>
              </a:ext>
            </a:extLst>
          </p:cNvPr>
          <p:cNvSpPr txBox="1"/>
          <p:nvPr/>
        </p:nvSpPr>
        <p:spPr>
          <a:xfrm>
            <a:off x="1917513" y="810679"/>
            <a:ext cx="631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1.</a:t>
            </a:r>
            <a:r>
              <a:rPr lang="zh-TW" altLang="en-US" dirty="0">
                <a:highlight>
                  <a:srgbClr val="FFFF00"/>
                </a:highlight>
              </a:rPr>
              <a:t>刀倉及儲位資料表，固定不能改，他們是</a:t>
            </a:r>
            <a:r>
              <a:rPr lang="en-US" altLang="zh-TW" dirty="0">
                <a:highlight>
                  <a:srgbClr val="FFFF00"/>
                </a:highlight>
              </a:rPr>
              <a:t>Master-Detail </a:t>
            </a:r>
            <a:r>
              <a:rPr lang="zh-TW" altLang="en-US" dirty="0">
                <a:highlight>
                  <a:srgbClr val="FFFF00"/>
                </a:highlight>
              </a:rPr>
              <a:t>架構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5D3060C-EA68-D7E1-56A8-29AEC18098C9}"/>
              </a:ext>
            </a:extLst>
          </p:cNvPr>
          <p:cNvSpPr txBox="1"/>
          <p:nvPr/>
        </p:nvSpPr>
        <p:spPr>
          <a:xfrm>
            <a:off x="-8704" y="2264935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2.</a:t>
            </a:r>
            <a:r>
              <a:rPr lang="zh-TW" altLang="en-US" dirty="0">
                <a:highlight>
                  <a:srgbClr val="FFFF00"/>
                </a:highlight>
              </a:rPr>
              <a:t>按下按鍵產生對應的</a:t>
            </a:r>
            <a:r>
              <a:rPr lang="en-US" altLang="zh-TW" dirty="0">
                <a:highlight>
                  <a:srgbClr val="FFFF00"/>
                </a:highlight>
              </a:rPr>
              <a:t>SQL</a:t>
            </a:r>
            <a:r>
              <a:rPr lang="zh-TW" altLang="en-US" dirty="0">
                <a:highlight>
                  <a:srgbClr val="FFFF00"/>
                </a:highlight>
              </a:rPr>
              <a:t>指令碼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496BD2A-09BB-A3E2-BD44-42ACD7909702}"/>
              </a:ext>
            </a:extLst>
          </p:cNvPr>
          <p:cNvSpPr txBox="1"/>
          <p:nvPr/>
        </p:nvSpPr>
        <p:spPr>
          <a:xfrm>
            <a:off x="1429404" y="2955071"/>
            <a:ext cx="7380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3.</a:t>
            </a:r>
            <a:r>
              <a:rPr lang="zh-TW" altLang="en-US" dirty="0">
                <a:highlight>
                  <a:srgbClr val="FFFF00"/>
                </a:highlight>
              </a:rPr>
              <a:t>這裡產生對應的</a:t>
            </a:r>
            <a:r>
              <a:rPr lang="en-US" altLang="zh-TW" dirty="0">
                <a:highlight>
                  <a:srgbClr val="FFFF00"/>
                </a:highlight>
              </a:rPr>
              <a:t>SQL</a:t>
            </a:r>
            <a:r>
              <a:rPr lang="zh-TW" altLang="en-US" dirty="0">
                <a:highlight>
                  <a:srgbClr val="FFFF00"/>
                </a:highlight>
              </a:rPr>
              <a:t>指令碼</a:t>
            </a:r>
            <a:endParaRPr lang="en-US" altLang="zh-TW" dirty="0">
              <a:highlight>
                <a:srgbClr val="FFFF00"/>
              </a:highlight>
            </a:endParaRPr>
          </a:p>
          <a:p>
            <a:pPr lvl="2"/>
            <a:r>
              <a:rPr lang="zh-TW" altLang="en-US" dirty="0">
                <a:highlight>
                  <a:srgbClr val="FFFF00"/>
                </a:highlight>
              </a:rPr>
              <a:t>例如按下</a:t>
            </a:r>
            <a:r>
              <a:rPr lang="en-US" altLang="zh-TW" dirty="0">
                <a:highlight>
                  <a:srgbClr val="FFFF00"/>
                </a:highlight>
              </a:rPr>
              <a:t>[</a:t>
            </a:r>
            <a:r>
              <a:rPr lang="zh-TW" altLang="en-US" dirty="0">
                <a:highlight>
                  <a:srgbClr val="FFFF00"/>
                </a:highlight>
              </a:rPr>
              <a:t>新增</a:t>
            </a:r>
            <a:r>
              <a:rPr lang="en-US" altLang="zh-TW" dirty="0">
                <a:highlight>
                  <a:srgbClr val="FFFF00"/>
                </a:highlight>
              </a:rPr>
              <a:t>]</a:t>
            </a:r>
            <a:r>
              <a:rPr lang="zh-TW" altLang="en-US" dirty="0">
                <a:highlight>
                  <a:srgbClr val="FFFF00"/>
                </a:highlight>
              </a:rPr>
              <a:t>，這裡產生</a:t>
            </a:r>
            <a:r>
              <a:rPr lang="en-US" altLang="zh-TW" dirty="0">
                <a:highlight>
                  <a:srgbClr val="FFFF00"/>
                </a:highlight>
              </a:rPr>
              <a:t>Insert into ….; </a:t>
            </a:r>
            <a:r>
              <a:rPr lang="zh-TW" altLang="en-US" dirty="0">
                <a:highlight>
                  <a:srgbClr val="FFFF00"/>
                </a:highlight>
              </a:rPr>
              <a:t>這樣的指令碼</a:t>
            </a:r>
            <a:endParaRPr lang="en-US" altLang="zh-TW" dirty="0">
              <a:highlight>
                <a:srgbClr val="FFFF00"/>
              </a:highlight>
            </a:endParaRPr>
          </a:p>
          <a:p>
            <a:pPr lvl="2"/>
            <a:r>
              <a:rPr lang="zh-TW" altLang="en-US" dirty="0">
                <a:highlight>
                  <a:srgbClr val="FFFF00"/>
                </a:highlight>
              </a:rPr>
              <a:t>例如按下</a:t>
            </a:r>
            <a:r>
              <a:rPr lang="en-US" altLang="zh-TW" dirty="0">
                <a:highlight>
                  <a:srgbClr val="FFFF00"/>
                </a:highlight>
              </a:rPr>
              <a:t>[</a:t>
            </a:r>
            <a:r>
              <a:rPr lang="zh-TW" altLang="en-US" dirty="0">
                <a:highlight>
                  <a:srgbClr val="FFFF00"/>
                </a:highlight>
              </a:rPr>
              <a:t>修改</a:t>
            </a:r>
            <a:r>
              <a:rPr lang="en-US" altLang="zh-TW" dirty="0">
                <a:highlight>
                  <a:srgbClr val="FFFF00"/>
                </a:highlight>
              </a:rPr>
              <a:t>]</a:t>
            </a:r>
            <a:r>
              <a:rPr lang="zh-TW" altLang="en-US" dirty="0">
                <a:highlight>
                  <a:srgbClr val="FFFF00"/>
                </a:highlight>
              </a:rPr>
              <a:t>，這裡產生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Unicode MS"/>
              </a:rPr>
              <a:t>update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 p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Unicode MS"/>
              </a:rPr>
              <a:t>set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XXX…..</a:t>
            </a:r>
            <a:r>
              <a:rPr lang="zh-TW" altLang="en-US" dirty="0">
                <a:highlight>
                  <a:srgbClr val="FFFF00"/>
                </a:highlight>
              </a:rPr>
              <a:t>這樣的指令碼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88661D0-3DF3-F544-A6BD-C12CBED13D0E}"/>
              </a:ext>
            </a:extLst>
          </p:cNvPr>
          <p:cNvSpPr txBox="1"/>
          <p:nvPr/>
        </p:nvSpPr>
        <p:spPr>
          <a:xfrm>
            <a:off x="7688707" y="26273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這只是舉例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F24A0A8-E0ED-6D26-9AB1-848BAA1865D0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601097" y="2812057"/>
            <a:ext cx="1087610" cy="3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AE604C9-85C0-CD77-424A-106E10C4BCE5}"/>
              </a:ext>
            </a:extLst>
          </p:cNvPr>
          <p:cNvSpPr txBox="1"/>
          <p:nvPr/>
        </p:nvSpPr>
        <p:spPr>
          <a:xfrm>
            <a:off x="2225032" y="12548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刀倉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54EC579-4A31-346E-93F6-20889990E489}"/>
              </a:ext>
            </a:extLst>
          </p:cNvPr>
          <p:cNvSpPr txBox="1"/>
          <p:nvPr/>
        </p:nvSpPr>
        <p:spPr>
          <a:xfrm>
            <a:off x="5554094" y="12504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儲位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3E1D966F-7032-55EE-5580-4C8A9948D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36564"/>
              </p:ext>
            </p:extLst>
          </p:nvPr>
        </p:nvGraphicFramePr>
        <p:xfrm>
          <a:off x="805542" y="4262120"/>
          <a:ext cx="3583580" cy="2156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895">
                  <a:extLst>
                    <a:ext uri="{9D8B030D-6E8A-4147-A177-3AD203B41FA5}">
                      <a16:colId xmlns:a16="http://schemas.microsoft.com/office/drawing/2014/main" val="372438204"/>
                    </a:ext>
                  </a:extLst>
                </a:gridCol>
                <a:gridCol w="895895">
                  <a:extLst>
                    <a:ext uri="{9D8B030D-6E8A-4147-A177-3AD203B41FA5}">
                      <a16:colId xmlns:a16="http://schemas.microsoft.com/office/drawing/2014/main" val="203951334"/>
                    </a:ext>
                  </a:extLst>
                </a:gridCol>
                <a:gridCol w="895895">
                  <a:extLst>
                    <a:ext uri="{9D8B030D-6E8A-4147-A177-3AD203B41FA5}">
                      <a16:colId xmlns:a16="http://schemas.microsoft.com/office/drawing/2014/main" val="538927886"/>
                    </a:ext>
                  </a:extLst>
                </a:gridCol>
                <a:gridCol w="895895">
                  <a:extLst>
                    <a:ext uri="{9D8B030D-6E8A-4147-A177-3AD203B41FA5}">
                      <a16:colId xmlns:a16="http://schemas.microsoft.com/office/drawing/2014/main" val="1445231749"/>
                    </a:ext>
                  </a:extLst>
                </a:gridCol>
              </a:tblGrid>
              <a:tr h="308014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921640"/>
                  </a:ext>
                </a:extLst>
              </a:tr>
              <a:tr h="308014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876586"/>
                  </a:ext>
                </a:extLst>
              </a:tr>
              <a:tr h="308014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74440"/>
                  </a:ext>
                </a:extLst>
              </a:tr>
              <a:tr h="308014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27076"/>
                  </a:ext>
                </a:extLst>
              </a:tr>
              <a:tr h="308014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65731"/>
                  </a:ext>
                </a:extLst>
              </a:tr>
              <a:tr h="308014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32215"/>
                  </a:ext>
                </a:extLst>
              </a:tr>
              <a:tr h="308014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92365"/>
                  </a:ext>
                </a:extLst>
              </a:tr>
            </a:tbl>
          </a:graphicData>
        </a:graphic>
      </p:graphicFrame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2DC0C5A-BF66-F64F-2585-F9A60F051F0B}"/>
              </a:ext>
            </a:extLst>
          </p:cNvPr>
          <p:cNvCxnSpPr>
            <a:cxnSpLocks/>
          </p:cNvCxnSpPr>
          <p:nvPr/>
        </p:nvCxnSpPr>
        <p:spPr>
          <a:xfrm flipV="1">
            <a:off x="635724" y="2093956"/>
            <a:ext cx="632571" cy="245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4">
            <a:extLst>
              <a:ext uri="{FF2B5EF4-FFF2-40B4-BE49-F238E27FC236}">
                <a16:creationId xmlns:a16="http://schemas.microsoft.com/office/drawing/2014/main" id="{A2826DD7-B7B8-515A-9C03-5901B030A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73392"/>
              </p:ext>
            </p:extLst>
          </p:nvPr>
        </p:nvGraphicFramePr>
        <p:xfrm>
          <a:off x="4558938" y="4262120"/>
          <a:ext cx="6483533" cy="2156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19">
                  <a:extLst>
                    <a:ext uri="{9D8B030D-6E8A-4147-A177-3AD203B41FA5}">
                      <a16:colId xmlns:a16="http://schemas.microsoft.com/office/drawing/2014/main" val="372438204"/>
                    </a:ext>
                  </a:extLst>
                </a:gridCol>
                <a:gridCol w="926219">
                  <a:extLst>
                    <a:ext uri="{9D8B030D-6E8A-4147-A177-3AD203B41FA5}">
                      <a16:colId xmlns:a16="http://schemas.microsoft.com/office/drawing/2014/main" val="203951334"/>
                    </a:ext>
                  </a:extLst>
                </a:gridCol>
                <a:gridCol w="926219">
                  <a:extLst>
                    <a:ext uri="{9D8B030D-6E8A-4147-A177-3AD203B41FA5}">
                      <a16:colId xmlns:a16="http://schemas.microsoft.com/office/drawing/2014/main" val="538927886"/>
                    </a:ext>
                  </a:extLst>
                </a:gridCol>
                <a:gridCol w="926219">
                  <a:extLst>
                    <a:ext uri="{9D8B030D-6E8A-4147-A177-3AD203B41FA5}">
                      <a16:colId xmlns:a16="http://schemas.microsoft.com/office/drawing/2014/main" val="1445231749"/>
                    </a:ext>
                  </a:extLst>
                </a:gridCol>
                <a:gridCol w="926219">
                  <a:extLst>
                    <a:ext uri="{9D8B030D-6E8A-4147-A177-3AD203B41FA5}">
                      <a16:colId xmlns:a16="http://schemas.microsoft.com/office/drawing/2014/main" val="1078016276"/>
                    </a:ext>
                  </a:extLst>
                </a:gridCol>
                <a:gridCol w="926219">
                  <a:extLst>
                    <a:ext uri="{9D8B030D-6E8A-4147-A177-3AD203B41FA5}">
                      <a16:colId xmlns:a16="http://schemas.microsoft.com/office/drawing/2014/main" val="390778472"/>
                    </a:ext>
                  </a:extLst>
                </a:gridCol>
                <a:gridCol w="926219">
                  <a:extLst>
                    <a:ext uri="{9D8B030D-6E8A-4147-A177-3AD203B41FA5}">
                      <a16:colId xmlns:a16="http://schemas.microsoft.com/office/drawing/2014/main" val="3248455167"/>
                    </a:ext>
                  </a:extLst>
                </a:gridCol>
              </a:tblGrid>
              <a:tr h="308014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921640"/>
                  </a:ext>
                </a:extLst>
              </a:tr>
              <a:tr h="308014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876586"/>
                  </a:ext>
                </a:extLst>
              </a:tr>
              <a:tr h="308014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74440"/>
                  </a:ext>
                </a:extLst>
              </a:tr>
              <a:tr h="308014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27076"/>
                  </a:ext>
                </a:extLst>
              </a:tr>
              <a:tr h="308014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65731"/>
                  </a:ext>
                </a:extLst>
              </a:tr>
              <a:tr h="308014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32215"/>
                  </a:ext>
                </a:extLst>
              </a:tr>
              <a:tr h="308014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92365"/>
                  </a:ext>
                </a:extLst>
              </a:tr>
            </a:tbl>
          </a:graphicData>
        </a:graphic>
      </p:graphicFrame>
      <p:sp>
        <p:nvSpPr>
          <p:cNvPr id="28" name="文字方塊 27">
            <a:extLst>
              <a:ext uri="{FF2B5EF4-FFF2-40B4-BE49-F238E27FC236}">
                <a16:creationId xmlns:a16="http://schemas.microsoft.com/office/drawing/2014/main" id="{3B22D0A5-1AD1-2C0C-DF65-469E956BEF95}"/>
              </a:ext>
            </a:extLst>
          </p:cNvPr>
          <p:cNvSpPr txBox="1"/>
          <p:nvPr/>
        </p:nvSpPr>
        <p:spPr>
          <a:xfrm>
            <a:off x="1847315" y="5207536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4.</a:t>
            </a:r>
            <a:r>
              <a:rPr lang="zh-TW" altLang="en-US" dirty="0">
                <a:highlight>
                  <a:srgbClr val="FFFF00"/>
                </a:highlight>
              </a:rPr>
              <a:t>指令執行結果：刀倉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5B1237E-A405-E280-621F-3262CBA2B474}"/>
              </a:ext>
            </a:extLst>
          </p:cNvPr>
          <p:cNvSpPr txBox="1"/>
          <p:nvPr/>
        </p:nvSpPr>
        <p:spPr>
          <a:xfrm>
            <a:off x="5937068" y="5370020"/>
            <a:ext cx="2920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4.</a:t>
            </a:r>
            <a:r>
              <a:rPr lang="zh-TW" altLang="en-US" dirty="0">
                <a:highlight>
                  <a:srgbClr val="FFFF00"/>
                </a:highlight>
              </a:rPr>
              <a:t>指令執行結果：儲位</a:t>
            </a:r>
            <a:br>
              <a:rPr lang="en-US" altLang="zh-TW" dirty="0">
                <a:highlight>
                  <a:srgbClr val="FFFF00"/>
                </a:highlight>
              </a:rPr>
            </a:br>
            <a:r>
              <a:rPr lang="en-US" altLang="zh-TW" dirty="0">
                <a:highlight>
                  <a:srgbClr val="FFFF00"/>
                </a:highlight>
              </a:rPr>
              <a:t>(PS:</a:t>
            </a:r>
            <a:r>
              <a:rPr lang="zh-TW" altLang="en-US" dirty="0">
                <a:highlight>
                  <a:srgbClr val="FFFF00"/>
                </a:highlight>
              </a:rPr>
              <a:t>儲位一定是在刀倉裡啊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8068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223</Words>
  <Application>Microsoft Office PowerPoint</Application>
  <PresentationFormat>寬螢幕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 Unicode MS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黃任佐</dc:creator>
  <cp:lastModifiedBy>黃任佐</cp:lastModifiedBy>
  <cp:revision>1</cp:revision>
  <dcterms:created xsi:type="dcterms:W3CDTF">2022-06-21T05:46:51Z</dcterms:created>
  <dcterms:modified xsi:type="dcterms:W3CDTF">2022-06-21T06:15:08Z</dcterms:modified>
</cp:coreProperties>
</file>