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ad805438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9ad805438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ad805438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9ad805438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ad805438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ad805438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ad805438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ad805438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ad805438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ad805438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ad805438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ad805438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ad805438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ad805438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ad805438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9ad805438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ad805438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ad805438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ad805438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ad805438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trinaodonohoe/Loan-Approval-Prediction-Project/blob/749dad076cf9a876b7a9ea22f0f289ade7a57321/Loan%20Prediction.ipynb" TargetMode="External"/><Relationship Id="rId4" Type="http://schemas.openxmlformats.org/officeDocument/2006/relationships/hyperlink" Target="https://github.com/trinaodonohoe/Loan-Approval-Prediction-Project/blob/749dad076cf9a876b7a9ea22f0f289ade7a57321/Loan%20Predication%20-%20Final%20Project%20Report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irzahasnine/loan-data-set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Approval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Caitriona O’Donohoe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Takeaways &amp; Impact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1303800" y="1509825"/>
            <a:ext cx="3268200" cy="30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Most influential feature: </a:t>
            </a:r>
            <a:r>
              <a:rPr b="1" lang="en">
                <a:solidFill>
                  <a:schemeClr val="lt1"/>
                </a:solidFill>
              </a:rPr>
              <a:t>Credit history</a:t>
            </a:r>
            <a:endParaRPr b="1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Business benefits of data-driven automated approval system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Reduces labor-costs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Streamlines application process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Reduces risk for loan </a:t>
            </a:r>
            <a:r>
              <a:rPr lang="en">
                <a:solidFill>
                  <a:schemeClr val="lt1"/>
                </a:solidFill>
              </a:rPr>
              <a:t>institutions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Societal/Economic Benefits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Reduces risk of discriminatory practices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Promotes fair lending practices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Reduces risk of bad loans, which contribute to economic crisis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8692"/>
            <a:ext cx="3762300" cy="228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1240775"/>
            <a:ext cx="7030500" cy="18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 for listening!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—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Any Questions?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1348400" y="4216075"/>
            <a:ext cx="6884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Jupyter notebook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&amp; </a:t>
            </a:r>
            <a:r>
              <a:rPr lang="en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detailed report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available here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32682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~51% of Americans have taken out a personal loan in their lifetime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Manually processing loan applications costs banks in labor costs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350" y="598575"/>
            <a:ext cx="3974951" cy="26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1300900" y="3551400"/>
            <a:ext cx="7338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 we predict loan application approval based on key applicant features, streamlining the application process for </a:t>
            </a: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loan institutions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factors may </a:t>
            </a:r>
            <a:r>
              <a:rPr lang="en">
                <a:solidFill>
                  <a:schemeClr val="lt1"/>
                </a:solidFill>
              </a:rPr>
              <a:t>affect</a:t>
            </a:r>
            <a:r>
              <a:rPr lang="en">
                <a:solidFill>
                  <a:schemeClr val="lt1"/>
                </a:solidFill>
              </a:rPr>
              <a:t> loan approval?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597875"/>
            <a:ext cx="39378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Credit History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Education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Marital Status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Income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Loan Amount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Applicant Gender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Number of Dependents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Whether applicant is self-employed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25" y="1479850"/>
            <a:ext cx="3597600" cy="17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Information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597875"/>
            <a:ext cx="3684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Sourced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 sz="1400">
                <a:solidFill>
                  <a:schemeClr val="lt1"/>
                </a:solidFill>
              </a:rPr>
              <a:t>, acquired November 2023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Originally 614 rows, depicting 12 features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Features: </a:t>
            </a:r>
            <a:endParaRPr sz="1400"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>
                <a:solidFill>
                  <a:schemeClr val="lt1"/>
                </a:solidFill>
              </a:rPr>
              <a:t>Gender, Marital Status, Dependents, Education, Self-Employment, Applicant Income, Co-Applicant Income, Loan Amount, Term, Credit History, Area, &amp; Status of Loan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400" y="1521513"/>
            <a:ext cx="3382125" cy="21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Wrangling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430675"/>
            <a:ext cx="7030500" cy="1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All categorical values converted to numerical</a:t>
            </a:r>
            <a:endParaRPr sz="15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Label Encoder</a:t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New column created: Total Income (Applicant Income + Co-Applicant Income)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Missing values filled using mode</a:t>
            </a:r>
            <a:endParaRPr sz="15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Luckily, relatively few missing values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0" y="3355750"/>
            <a:ext cx="8636998" cy="15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Exploratory Data Analysis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478175"/>
            <a:ext cx="27033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Target feature: Status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Strongest Correlation: Credit History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Manual feature </a:t>
            </a:r>
            <a:r>
              <a:rPr lang="en">
                <a:solidFill>
                  <a:schemeClr val="lt1"/>
                </a:solidFill>
              </a:rPr>
              <a:t>engineering</a:t>
            </a:r>
            <a:r>
              <a:rPr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</a:rPr>
              <a:t>creation</a:t>
            </a:r>
            <a:r>
              <a:rPr lang="en">
                <a:solidFill>
                  <a:schemeClr val="lt1"/>
                </a:solidFill>
              </a:rPr>
              <a:t> of ‘Good_Credit_History’ column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Other </a:t>
            </a:r>
            <a:r>
              <a:rPr lang="en">
                <a:solidFill>
                  <a:schemeClr val="lt1"/>
                </a:solidFill>
              </a:rPr>
              <a:t>notable</a:t>
            </a:r>
            <a:r>
              <a:rPr lang="en">
                <a:solidFill>
                  <a:schemeClr val="lt1"/>
                </a:solidFill>
              </a:rPr>
              <a:t> features: Marital status, Education, and Income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925" y="1144703"/>
            <a:ext cx="4456200" cy="35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Exploratory Data Analysis (cont.)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025" y="1148875"/>
            <a:ext cx="2561724" cy="194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1" y="1148875"/>
            <a:ext cx="2549963" cy="19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025" y="3087025"/>
            <a:ext cx="2561732" cy="19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91476"/>
            <a:ext cx="2549975" cy="192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351550"/>
            <a:ext cx="70305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Best performing model: Logistic Regression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75" y="1835663"/>
            <a:ext cx="3506600" cy="14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725" y="1835675"/>
            <a:ext cx="3617566" cy="14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375" y="3440083"/>
            <a:ext cx="3506599" cy="143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725" y="3436878"/>
            <a:ext cx="3617575" cy="144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597875"/>
            <a:ext cx="25611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Logistic Regression Model</a:t>
            </a:r>
            <a:endParaRPr sz="15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Accuracy 78.86%</a:t>
            </a:r>
            <a:endParaRPr sz="13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Grid Search CV, best C = 0.1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Coefficients assigned to each feature →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475" y="1597876"/>
            <a:ext cx="4658726" cy="268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