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1" r:id="rId4"/>
    <p:sldId id="262" r:id="rId5"/>
    <p:sldId id="258" r:id="rId6"/>
    <p:sldId id="259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B3AC27-67DA-7F4E-9C99-CD2915C451FD}" v="2" dt="2025-01-29T18:05:10.27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64"/>
    <p:restoredTop sz="94684"/>
  </p:normalViewPr>
  <p:slideViewPr>
    <p:cSldViewPr snapToGrid="0">
      <p:cViewPr>
        <p:scale>
          <a:sx n="87" d="100"/>
          <a:sy n="87" d="100"/>
        </p:scale>
        <p:origin x="232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1/27/25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1/27/25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1/27/25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1/27/25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1/27/25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1/27/25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1/27/25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1/27/25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1/27/25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1/27/25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1/27/25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1/27/25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8AE46-8F36-8FFF-109A-7EC71BCCC8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568" y="1287379"/>
            <a:ext cx="8916789" cy="659408"/>
          </a:xfrm>
        </p:spPr>
        <p:txBody>
          <a:bodyPr/>
          <a:lstStyle/>
          <a:p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MRA Bot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BC1F1A-2408-FF7C-6752-40BDFF14A3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6" y="1946787"/>
            <a:ext cx="6831673" cy="3095729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Medical News Research Analyst</a:t>
            </a:r>
          </a:p>
          <a:p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AGENTIC AI</a:t>
            </a:r>
          </a:p>
          <a:p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8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 IS INDEED REVOLUTIONARY</a:t>
            </a:r>
          </a:p>
        </p:txBody>
      </p:sp>
    </p:spTree>
    <p:extLst>
      <p:ext uri="{BB962C8B-B14F-4D97-AF65-F5344CB8AC3E}">
        <p14:creationId xmlns:p14="http://schemas.microsoft.com/office/powerpoint/2010/main" val="3357837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1F342C1-217B-B582-9453-A02705AEC626}"/>
              </a:ext>
            </a:extLst>
          </p:cNvPr>
          <p:cNvSpPr txBox="1"/>
          <p:nvPr/>
        </p:nvSpPr>
        <p:spPr>
          <a:xfrm>
            <a:off x="914400" y="324465"/>
            <a:ext cx="11061290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BACKGROUND:</a:t>
            </a:r>
          </a:p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GENAI (LLMs)</a:t>
            </a:r>
          </a:p>
          <a:p>
            <a:r>
              <a:rPr lang="en-IN" sz="2400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Primarily focus on generating content, completing tasks when prompted, or answering queries without independent initiative.</a:t>
            </a:r>
          </a:p>
          <a:p>
            <a:endParaRPr lang="en-IN" sz="2400" dirty="0">
              <a:solidFill>
                <a:srgbClr val="0E0E0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400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Custom LLMs’ Characteristics : </a:t>
            </a:r>
            <a:r>
              <a:rPr lang="en-IN" sz="2400" b="1" kern="0" dirty="0">
                <a:solidFill>
                  <a:srgbClr val="0E0E0E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Focus on language </a:t>
            </a:r>
            <a:r>
              <a:rPr lang="en-IN" sz="2400" b="1" kern="0" dirty="0">
                <a:solidFill>
                  <a:srgbClr val="0E0E0E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u</a:t>
            </a:r>
            <a:r>
              <a:rPr lang="en-IN" sz="2400" b="1" kern="0" dirty="0">
                <a:solidFill>
                  <a:srgbClr val="0E0E0E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nderstanding &amp; generation</a:t>
            </a:r>
            <a:r>
              <a:rPr lang="en-IN" sz="2400" b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,</a:t>
            </a:r>
            <a:r>
              <a:rPr lang="en-IN" sz="2400" b="1" kern="0" dirty="0">
                <a:solidFill>
                  <a:srgbClr val="0E0E0E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fine-</a:t>
            </a:r>
            <a:r>
              <a:rPr lang="en-IN" sz="2400" b="1" kern="0" dirty="0">
                <a:solidFill>
                  <a:srgbClr val="0E0E0E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</a:t>
            </a:r>
            <a:r>
              <a:rPr lang="en-IN" sz="2400" b="1" kern="0" dirty="0">
                <a:solidFill>
                  <a:srgbClr val="0E0E0E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uning</a:t>
            </a:r>
            <a:r>
              <a:rPr lang="en-IN" sz="2400" b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, </a:t>
            </a:r>
            <a:r>
              <a:rPr lang="en-IN" sz="2400" b="1" kern="0" dirty="0">
                <a:solidFill>
                  <a:srgbClr val="0E0E0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IN" sz="2400" b="1" kern="0" dirty="0">
                <a:solidFill>
                  <a:srgbClr val="0E0E0E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rompt-driven</a:t>
            </a:r>
            <a:r>
              <a:rPr lang="en-IN" sz="2400" b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,</a:t>
            </a:r>
            <a:r>
              <a:rPr lang="en-IN" sz="2400" b="1" kern="0" dirty="0">
                <a:solidFill>
                  <a:srgbClr val="0E0E0E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limitations</a:t>
            </a:r>
            <a:r>
              <a:rPr lang="en-IN" sz="2400" b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(not autonomous , static).</a:t>
            </a:r>
            <a:endParaRPr lang="en-IN" sz="2400" b="1" dirty="0">
              <a:solidFill>
                <a:srgbClr val="0E0E0E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AGENTIC AI (Relatively new)</a:t>
            </a:r>
          </a:p>
          <a:p>
            <a:r>
              <a:rPr lang="en-IN" sz="2400" dirty="0">
                <a:solidFill>
                  <a:srgbClr val="0E0E0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Focuses on autonomous decision-making, goal-driven behaviour, and adaptability. It acts as a proactive system to solve problems.</a:t>
            </a:r>
          </a:p>
          <a:p>
            <a:endParaRPr lang="en-IN" sz="2400" dirty="0">
              <a:solidFill>
                <a:srgbClr val="0E0E0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400" dirty="0">
                <a:solidFill>
                  <a:srgbClr val="0E0E0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Characteristics: </a:t>
            </a:r>
            <a:r>
              <a:rPr lang="en-IN" sz="2400" b="1" kern="0" dirty="0">
                <a:solidFill>
                  <a:srgbClr val="0E0E0E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Autonomy</a:t>
            </a:r>
            <a:r>
              <a:rPr lang="en-IN" sz="24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, </a:t>
            </a:r>
            <a:r>
              <a:rPr lang="en-IN" sz="2400" b="1" kern="0" dirty="0">
                <a:solidFill>
                  <a:srgbClr val="0E0E0E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Goal-Oriented Behaviour</a:t>
            </a:r>
            <a:r>
              <a:rPr lang="en-IN" sz="24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, </a:t>
            </a:r>
            <a:r>
              <a:rPr lang="en-IN" sz="2400" b="1" kern="0" dirty="0">
                <a:solidFill>
                  <a:srgbClr val="0E0E0E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Multiple Components</a:t>
            </a:r>
            <a:r>
              <a:rPr lang="en-IN" sz="24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,</a:t>
            </a:r>
            <a:r>
              <a:rPr lang="en-IN" sz="2400" b="1" kern="0" dirty="0">
                <a:solidFill>
                  <a:srgbClr val="0E0E0E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Proactive &amp; Real-Time</a:t>
            </a:r>
            <a:r>
              <a:rPr lang="en-IN" sz="2400" b="1" kern="0" dirty="0">
                <a:solidFill>
                  <a:srgbClr val="0E0E0E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 </a:t>
            </a:r>
            <a:endParaRPr lang="en-IN" sz="2400" dirty="0">
              <a:solidFill>
                <a:srgbClr val="0E0E0E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975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D169947-4268-87AB-000C-4B41F62C2B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107" y="243348"/>
            <a:ext cx="11415893" cy="6371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744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835FD98-175B-270B-F183-C85B1BC255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000" y="176982"/>
            <a:ext cx="10631000" cy="6390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42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B7F34EB-D0C5-04A4-CA6A-4F1365BD3FE4}"/>
              </a:ext>
            </a:extLst>
          </p:cNvPr>
          <p:cNvSpPr txBox="1"/>
          <p:nvPr/>
        </p:nvSpPr>
        <p:spPr>
          <a:xfrm>
            <a:off x="759238" y="191729"/>
            <a:ext cx="8302171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GEN AI (LLMs) VS AGENTIC AI</a:t>
            </a:r>
          </a:p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0959A9F-1D74-DC0B-17E9-A5535F1687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7189339"/>
              </p:ext>
            </p:extLst>
          </p:nvPr>
        </p:nvGraphicFramePr>
        <p:xfrm>
          <a:off x="846323" y="925114"/>
          <a:ext cx="8127999" cy="558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4026">
                  <a:extLst>
                    <a:ext uri="{9D8B030D-6E8A-4147-A177-3AD203B41FA5}">
                      <a16:colId xmlns:a16="http://schemas.microsoft.com/office/drawing/2014/main" val="401362173"/>
                    </a:ext>
                  </a:extLst>
                </a:gridCol>
                <a:gridCol w="3114640">
                  <a:extLst>
                    <a:ext uri="{9D8B030D-6E8A-4147-A177-3AD203B41FA5}">
                      <a16:colId xmlns:a16="http://schemas.microsoft.com/office/drawing/2014/main" val="82386242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8305197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Feature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kern="1200" dirty="0">
                          <a:solidFill>
                            <a:schemeClr val="lt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Generative AI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kern="1200" dirty="0">
                          <a:solidFill>
                            <a:schemeClr val="lt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Agentic AI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6150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Primary Function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8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Generates content (text, images, code, etc.).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Performs tasks and interacts with systems.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94057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Autonomy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8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Passive, user-driven.</a:t>
                      </a:r>
                    </a:p>
                    <a:p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Autonomous, goal-driven.</a:t>
                      </a:r>
                    </a:p>
                    <a:p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7823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Interactivity</a:t>
                      </a:r>
                      <a:endParaRPr lang="en-IN" sz="18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  <a:p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Responds to prompts; doesn’t act on its own.</a:t>
                      </a:r>
                    </a:p>
                    <a:p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Interacts with APIs, databases, and tools.</a:t>
                      </a:r>
                    </a:p>
                    <a:p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4425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Memory</a:t>
                      </a:r>
                      <a:endParaRPr lang="en-IN" sz="18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  <a:p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Typically stateless unless programmed to be.</a:t>
                      </a:r>
                    </a:p>
                    <a:p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Often stateful, retaining task history.</a:t>
                      </a:r>
                    </a:p>
                    <a:p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65151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Focus</a:t>
                      </a:r>
                      <a:endParaRPr lang="en-IN" sz="18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  <a:p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Content creation (e.g., writing, designing).</a:t>
                      </a:r>
                    </a:p>
                    <a:p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Task execution (e.g., planning, decision-making).</a:t>
                      </a:r>
                    </a:p>
                    <a:p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9167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Examples</a:t>
                      </a:r>
                      <a:endParaRPr lang="en-IN" sz="18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  <a:p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ChatGPT, DALL·E, Stable Diffusion.</a:t>
                      </a:r>
                    </a:p>
                    <a:p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AutoGPT</a:t>
                      </a: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, </a:t>
                      </a:r>
                      <a:r>
                        <a:rPr lang="en-IN" sz="180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BabyAGI</a:t>
                      </a: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, Microsoft Copilot.</a:t>
                      </a:r>
                    </a:p>
                    <a:p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06779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0300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8677572-6251-6423-BA19-ECF98F9F0E01}"/>
              </a:ext>
            </a:extLst>
          </p:cNvPr>
          <p:cNvSpPr txBox="1"/>
          <p:nvPr/>
        </p:nvSpPr>
        <p:spPr>
          <a:xfrm>
            <a:off x="825910" y="457200"/>
            <a:ext cx="11120284" cy="52398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kern="0" dirty="0">
                <a:solidFill>
                  <a:srgbClr val="0E0E0E"/>
                </a:solidFill>
                <a:effectLst/>
                <a:latin typeface=".AppleSystemUIFont"/>
                <a:ea typeface="Times New Roman" panose="02020603050405020304" pitchFamily="18" charset="0"/>
                <a:cs typeface="Times New Roman" panose="02020603050405020304" pitchFamily="18" charset="0"/>
              </a:rPr>
              <a:t>How They Work Together</a:t>
            </a:r>
          </a:p>
          <a:p>
            <a:endParaRPr lang="en-IN" sz="2400" b="1" kern="0" dirty="0">
              <a:solidFill>
                <a:srgbClr val="0E0E0E"/>
              </a:solidFill>
              <a:latin typeface=".AppleSystemUIFont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IN" sz="2400" b="1" kern="0" dirty="0">
                <a:solidFill>
                  <a:srgbClr val="0E0E0E"/>
                </a:solidFill>
                <a:effectLst/>
                <a:latin typeface=".AppleSystemUIFont"/>
                <a:ea typeface="Times New Roman" panose="02020603050405020304" pitchFamily="18" charset="0"/>
                <a:cs typeface="Times New Roman" panose="02020603050405020304" pitchFamily="18" charset="0"/>
              </a:rPr>
              <a:t>Custom GPT</a:t>
            </a:r>
            <a:r>
              <a:rPr lang="en-IN" sz="2400" kern="0" dirty="0">
                <a:solidFill>
                  <a:srgbClr val="0E0E0E"/>
                </a:solidFill>
                <a:effectLst/>
                <a:latin typeface=".AppleSystemUIFont"/>
                <a:ea typeface="Times New Roman" panose="02020603050405020304" pitchFamily="18" charset="0"/>
                <a:cs typeface="Times New Roman" panose="02020603050405020304" pitchFamily="18" charset="0"/>
              </a:rPr>
              <a:t> can act as the “brain” for language processing in an AI agent, but the agent adds autonomy, decision-making, and proactive behaviour.</a:t>
            </a:r>
            <a:endParaRPr lang="en-IN" sz="2400" b="1" kern="0" dirty="0">
              <a:solidFill>
                <a:srgbClr val="0E0E0E"/>
              </a:solidFill>
              <a:latin typeface=".AppleSystemUIFont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IN" sz="2400" b="1" kern="0" dirty="0">
              <a:solidFill>
                <a:srgbClr val="0E0E0E"/>
              </a:solidFill>
              <a:latin typeface=".AppleSystemUIFont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123825" indent="-123825">
              <a:spcBef>
                <a:spcPts val="900"/>
              </a:spcBef>
            </a:pPr>
            <a:r>
              <a:rPr lang="en-IN" sz="2400" kern="0" dirty="0">
                <a:solidFill>
                  <a:srgbClr val="0E0E0E"/>
                </a:solidFill>
                <a:effectLst/>
                <a:latin typeface=".AppleSystemUIFont"/>
                <a:ea typeface="Times New Roman" panose="02020603050405020304" pitchFamily="18" charset="0"/>
                <a:cs typeface="Times New Roman" panose="02020603050405020304" pitchFamily="18" charset="0"/>
              </a:rPr>
              <a:t>Think of it like this:</a:t>
            </a:r>
            <a:endParaRPr lang="en-IN" sz="2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14325" indent="-314325">
              <a:spcBef>
                <a:spcPts val="900"/>
              </a:spcBef>
            </a:pPr>
            <a:r>
              <a:rPr lang="en-IN" sz="2400" kern="0" dirty="0">
                <a:solidFill>
                  <a:srgbClr val="0E0E0E"/>
                </a:solidFill>
                <a:effectLst/>
                <a:latin typeface=".AppleSystemUIFont"/>
                <a:ea typeface="Times New Roman" panose="02020603050405020304" pitchFamily="18" charset="0"/>
                <a:cs typeface="Times New Roman" panose="02020603050405020304" pitchFamily="18" charset="0"/>
              </a:rPr>
              <a:t>	•	</a:t>
            </a:r>
            <a:r>
              <a:rPr lang="en-IN" sz="2400" b="1" kern="0" dirty="0">
                <a:solidFill>
                  <a:srgbClr val="0E0E0E"/>
                </a:solidFill>
                <a:effectLst/>
                <a:latin typeface=".AppleSystemUIFont"/>
                <a:ea typeface="Times New Roman" panose="02020603050405020304" pitchFamily="18" charset="0"/>
                <a:cs typeface="Times New Roman" panose="02020603050405020304" pitchFamily="18" charset="0"/>
              </a:rPr>
              <a:t>Custom GPT</a:t>
            </a:r>
            <a:r>
              <a:rPr lang="en-IN" sz="2400" kern="0" dirty="0">
                <a:solidFill>
                  <a:srgbClr val="0E0E0E"/>
                </a:solidFill>
                <a:effectLst/>
                <a:latin typeface=".AppleSystemUIFont"/>
                <a:ea typeface="Times New Roman" panose="02020603050405020304" pitchFamily="18" charset="0"/>
                <a:cs typeface="Times New Roman" panose="02020603050405020304" pitchFamily="18" charset="0"/>
              </a:rPr>
              <a:t>: A highly specialized assistant waiting for instructions.</a:t>
            </a:r>
            <a:endParaRPr lang="en-IN" sz="2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14325" indent="-314325">
              <a:spcBef>
                <a:spcPts val="900"/>
              </a:spcBef>
            </a:pPr>
            <a:r>
              <a:rPr lang="en-IN" sz="2400" kern="0" dirty="0">
                <a:solidFill>
                  <a:srgbClr val="0E0E0E"/>
                </a:solidFill>
                <a:effectLst/>
                <a:latin typeface=".AppleSystemUIFont"/>
                <a:ea typeface="Times New Roman" panose="02020603050405020304" pitchFamily="18" charset="0"/>
                <a:cs typeface="Times New Roman" panose="02020603050405020304" pitchFamily="18" charset="0"/>
              </a:rPr>
              <a:t>	•	</a:t>
            </a:r>
            <a:r>
              <a:rPr lang="en-IN" sz="2400" b="1" kern="0" dirty="0">
                <a:solidFill>
                  <a:srgbClr val="0E0E0E"/>
                </a:solidFill>
                <a:effectLst/>
                <a:latin typeface=".AppleSystemUIFont"/>
                <a:ea typeface="Times New Roman" panose="02020603050405020304" pitchFamily="18" charset="0"/>
                <a:cs typeface="Times New Roman" panose="02020603050405020304" pitchFamily="18" charset="0"/>
              </a:rPr>
              <a:t>AI Agent</a:t>
            </a:r>
            <a:r>
              <a:rPr lang="en-IN" sz="2400" kern="0" dirty="0">
                <a:solidFill>
                  <a:srgbClr val="0E0E0E"/>
                </a:solidFill>
                <a:effectLst/>
                <a:latin typeface=".AppleSystemUIFont"/>
                <a:ea typeface="Times New Roman" panose="02020603050405020304" pitchFamily="18" charset="0"/>
                <a:cs typeface="Times New Roman" panose="02020603050405020304" pitchFamily="18" charset="0"/>
              </a:rPr>
              <a:t>: A self-driven, proactive researcher who identifies tasks, executes them, and delivers results without being micromanaged.</a:t>
            </a:r>
            <a:endParaRPr lang="en-IN" sz="2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IN" sz="2400" kern="0" dirty="0">
                <a:solidFill>
                  <a:srgbClr val="0E0E0E"/>
                </a:solidFill>
                <a:effectLst/>
                <a:latin typeface=".AppleSystemUIFont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sz="2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IN" sz="2400" b="1" kern="0" dirty="0">
              <a:solidFill>
                <a:srgbClr val="0E0E0E"/>
              </a:solidFill>
              <a:latin typeface=".AppleSystemUIFont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IN" sz="2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215079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A287AF6-9C1D-323F-5491-77EAC0A029FD}"/>
              </a:ext>
            </a:extLst>
          </p:cNvPr>
          <p:cNvSpPr txBox="1"/>
          <p:nvPr/>
        </p:nvSpPr>
        <p:spPr>
          <a:xfrm>
            <a:off x="1209368" y="589935"/>
            <a:ext cx="10058399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Architecture and Technology: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Total number of agents = 2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Agent1: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Researcher.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Search the internet.</a:t>
            </a:r>
          </a:p>
          <a:p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Agent2: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Content writer.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Analyze , summarize and generate content.</a:t>
            </a:r>
          </a:p>
          <a:p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Both agents communicate (Agent2 is dependent on Agent1)</a:t>
            </a:r>
          </a:p>
          <a:p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Tools: Serper API , Openai API, Vscode, streamlit, Git.</a:t>
            </a:r>
            <a:b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Crew AI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(Cutting edge framework for orchestrating autonomous AI Agents).</a:t>
            </a:r>
          </a:p>
          <a:p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Serper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IN" sz="2000" b="0" i="0" dirty="0">
                <a:solidFill>
                  <a:srgbClr val="474747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Industry-leading SERP API, delivering lightning-fast Google search results in 1-2 seconds)</a:t>
            </a:r>
          </a:p>
          <a:p>
            <a:r>
              <a:rPr lang="en-IN" sz="2000" b="1" dirty="0">
                <a:solidFill>
                  <a:srgbClr val="47474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Openai API</a:t>
            </a:r>
            <a:r>
              <a:rPr lang="en-IN" sz="2000" dirty="0">
                <a:solidFill>
                  <a:srgbClr val="47474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(for llm)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4952047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3022</TotalTime>
  <Words>384</Words>
  <Application>Microsoft Macintosh PowerPoint</Application>
  <PresentationFormat>Widescreen</PresentationFormat>
  <Paragraphs>68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.AppleSystemUIFont</vt:lpstr>
      <vt:lpstr>Aptos</vt:lpstr>
      <vt:lpstr>Calibri</vt:lpstr>
      <vt:lpstr>Franklin Gothic Book</vt:lpstr>
      <vt:lpstr>Crop</vt:lpstr>
      <vt:lpstr>MRA Bot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Methuku, Trinath Reddy</dc:creator>
  <cp:lastModifiedBy>Methuku, Trinath Reddy</cp:lastModifiedBy>
  <cp:revision>2</cp:revision>
  <dcterms:created xsi:type="dcterms:W3CDTF">2025-01-27T15:43:16Z</dcterms:created>
  <dcterms:modified xsi:type="dcterms:W3CDTF">2025-01-29T18:05:45Z</dcterms:modified>
</cp:coreProperties>
</file>