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5" r:id="rId2"/>
    <p:sldId id="256" r:id="rId3"/>
    <p:sldId id="266" r:id="rId4"/>
    <p:sldId id="257" r:id="rId5"/>
    <p:sldId id="258" r:id="rId6"/>
    <p:sldId id="259" r:id="rId7"/>
    <p:sldId id="261" r:id="rId8"/>
    <p:sldId id="262" r:id="rId9"/>
    <p:sldId id="263" r:id="rId10"/>
    <p:sldId id="267" r:id="rId11"/>
    <p:sldId id="268" r:id="rId12"/>
    <p:sldId id="269" r:id="rId13"/>
    <p:sldId id="270" r:id="rId14"/>
    <p:sldId id="271" r:id="rId15"/>
    <p:sldId id="272" r:id="rId16"/>
    <p:sldId id="273" r:id="rId17"/>
    <p:sldId id="274" r:id="rId18"/>
    <p:sldId id="264" r:id="rId19"/>
    <p:sldId id="26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8852C-2879-4C60-BCA8-4F6B6A96E23B}" v="9" dt="2022-12-05T13:21:46.360"/>
    <p1510:client id="{878AFB6D-C046-4955-98FE-1ACD2F7F667F}" v="65" dt="2022-12-08T15:05:3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6" autoAdjust="0"/>
    <p:restoredTop sz="96327"/>
  </p:normalViewPr>
  <p:slideViewPr>
    <p:cSldViewPr snapToGrid="0">
      <p:cViewPr varScale="1">
        <p:scale>
          <a:sx n="82" d="100"/>
          <a:sy n="82"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ula,Trinath Reddy" userId="S::w0461592@campus.nscc.ca::b7d29f3d-7f92-4593-8786-b13c0fb8f03d" providerId="AD" clId="Web-{878AFB6D-C046-4955-98FE-1ACD2F7F667F}"/>
    <pc:docChg chg="modSld">
      <pc:chgData name="Kandula,Trinath Reddy" userId="S::w0461592@campus.nscc.ca::b7d29f3d-7f92-4593-8786-b13c0fb8f03d" providerId="AD" clId="Web-{878AFB6D-C046-4955-98FE-1ACD2F7F667F}" dt="2022-12-08T15:05:32.765" v="63" actId="20577"/>
      <pc:docMkLst>
        <pc:docMk/>
      </pc:docMkLst>
      <pc:sldChg chg="modSp">
        <pc:chgData name="Kandula,Trinath Reddy" userId="S::w0461592@campus.nscc.ca::b7d29f3d-7f92-4593-8786-b13c0fb8f03d" providerId="AD" clId="Web-{878AFB6D-C046-4955-98FE-1ACD2F7F667F}" dt="2022-12-08T15:02:33.902" v="0" actId="20577"/>
        <pc:sldMkLst>
          <pc:docMk/>
          <pc:sldMk cId="2940708139" sldId="256"/>
        </pc:sldMkLst>
        <pc:spChg chg="mod">
          <ac:chgData name="Kandula,Trinath Reddy" userId="S::w0461592@campus.nscc.ca::b7d29f3d-7f92-4593-8786-b13c0fb8f03d" providerId="AD" clId="Web-{878AFB6D-C046-4955-98FE-1ACD2F7F667F}" dt="2022-12-08T15:02:33.902" v="0" actId="20577"/>
          <ac:spMkLst>
            <pc:docMk/>
            <pc:sldMk cId="2940708139" sldId="256"/>
            <ac:spMk id="2" creationId="{A3A573C3-6836-1565-A139-AA46A76891E9}"/>
          </ac:spMkLst>
        </pc:spChg>
      </pc:sldChg>
      <pc:sldChg chg="modSp">
        <pc:chgData name="Kandula,Trinath Reddy" userId="S::w0461592@campus.nscc.ca::b7d29f3d-7f92-4593-8786-b13c0fb8f03d" providerId="AD" clId="Web-{878AFB6D-C046-4955-98FE-1ACD2F7F667F}" dt="2022-12-08T15:05:32.765" v="63" actId="20577"/>
        <pc:sldMkLst>
          <pc:docMk/>
          <pc:sldMk cId="2597327309" sldId="266"/>
        </pc:sldMkLst>
        <pc:spChg chg="mod">
          <ac:chgData name="Kandula,Trinath Reddy" userId="S::w0461592@campus.nscc.ca::b7d29f3d-7f92-4593-8786-b13c0fb8f03d" providerId="AD" clId="Web-{878AFB6D-C046-4955-98FE-1ACD2F7F667F}" dt="2022-12-08T15:05:32.765" v="63" actId="20577"/>
          <ac:spMkLst>
            <pc:docMk/>
            <pc:sldMk cId="2597327309" sldId="266"/>
            <ac:spMk id="3" creationId="{026D7C81-FDDD-A3F0-6F33-425C69556E62}"/>
          </ac:spMkLst>
        </pc:spChg>
      </pc:sldChg>
      <pc:sldChg chg="modSp">
        <pc:chgData name="Kandula,Trinath Reddy" userId="S::w0461592@campus.nscc.ca::b7d29f3d-7f92-4593-8786-b13c0fb8f03d" providerId="AD" clId="Web-{878AFB6D-C046-4955-98FE-1ACD2F7F667F}" dt="2022-12-08T15:04:33.592" v="55" actId="20577"/>
        <pc:sldMkLst>
          <pc:docMk/>
          <pc:sldMk cId="2965362951" sldId="269"/>
        </pc:sldMkLst>
        <pc:spChg chg="mod">
          <ac:chgData name="Kandula,Trinath Reddy" userId="S::w0461592@campus.nscc.ca::b7d29f3d-7f92-4593-8786-b13c0fb8f03d" providerId="AD" clId="Web-{878AFB6D-C046-4955-98FE-1ACD2F7F667F}" dt="2022-12-08T15:04:33.592" v="55" actId="20577"/>
          <ac:spMkLst>
            <pc:docMk/>
            <pc:sldMk cId="2965362951" sldId="269"/>
            <ac:spMk id="3" creationId="{427B4721-974B-9BAF-BB42-4AEA77D224A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8FF04-287D-0A43-AB5C-982C6E6B429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8504F6-F881-BA46-93A8-9A3D8E729760}">
      <dgm:prSet phldrT="[Text]"/>
      <dgm:spPr/>
      <dgm:t>
        <a:bodyPr/>
        <a:lstStyle/>
        <a:p>
          <a:r>
            <a:rPr lang="en-US" dirty="0"/>
            <a:t>Traditional</a:t>
          </a:r>
        </a:p>
      </dgm:t>
    </dgm:pt>
    <dgm:pt modelId="{94FC38F1-98B3-8A4F-BFCD-0C8D7EEE8236}" type="parTrans" cxnId="{5B6F6EF6-4AC0-5D47-86C8-93B1EEC9999B}">
      <dgm:prSet/>
      <dgm:spPr/>
      <dgm:t>
        <a:bodyPr/>
        <a:lstStyle/>
        <a:p>
          <a:endParaRPr lang="en-US"/>
        </a:p>
      </dgm:t>
    </dgm:pt>
    <dgm:pt modelId="{859C4D78-F3B2-6A48-85FC-35D464BCC786}" type="sibTrans" cxnId="{5B6F6EF6-4AC0-5D47-86C8-93B1EEC9999B}">
      <dgm:prSet/>
      <dgm:spPr/>
      <dgm:t>
        <a:bodyPr/>
        <a:lstStyle/>
        <a:p>
          <a:endParaRPr lang="en-US"/>
        </a:p>
      </dgm:t>
    </dgm:pt>
    <dgm:pt modelId="{D7820508-4BC2-9141-B5BB-CA53EF3BF1FE}">
      <dgm:prSet phldrT="[Text]"/>
      <dgm:spPr/>
      <dgm:t>
        <a:bodyPr/>
        <a:lstStyle/>
        <a:p>
          <a:r>
            <a:rPr lang="en-US" dirty="0"/>
            <a:t>American workforce culture</a:t>
          </a:r>
        </a:p>
      </dgm:t>
    </dgm:pt>
    <dgm:pt modelId="{32D097BD-865C-F241-8ED0-F11615E9D65E}" type="parTrans" cxnId="{C870F747-9213-4B45-9240-FB2047DAB1AF}">
      <dgm:prSet/>
      <dgm:spPr/>
      <dgm:t>
        <a:bodyPr/>
        <a:lstStyle/>
        <a:p>
          <a:endParaRPr lang="en-US"/>
        </a:p>
      </dgm:t>
    </dgm:pt>
    <dgm:pt modelId="{46E38E53-FBE8-F448-820F-8B7E3581190B}" type="sibTrans" cxnId="{C870F747-9213-4B45-9240-FB2047DAB1AF}">
      <dgm:prSet/>
      <dgm:spPr/>
      <dgm:t>
        <a:bodyPr/>
        <a:lstStyle/>
        <a:p>
          <a:endParaRPr lang="en-US"/>
        </a:p>
      </dgm:t>
    </dgm:pt>
    <dgm:pt modelId="{68449335-EE3B-6747-84FB-7B6FA6ADE804}">
      <dgm:prSet phldrT="[Text]"/>
      <dgm:spPr/>
      <dgm:t>
        <a:bodyPr/>
        <a:lstStyle/>
        <a:p>
          <a:r>
            <a:rPr lang="en-US" dirty="0"/>
            <a:t>Formal hire by Apple and the formal issues</a:t>
          </a:r>
        </a:p>
      </dgm:t>
    </dgm:pt>
    <dgm:pt modelId="{09D5E32A-5D9E-DF49-9DDD-1FD77A5AC477}" type="parTrans" cxnId="{76C8869A-3C1D-AD45-8918-499EAEC0B6BE}">
      <dgm:prSet/>
      <dgm:spPr/>
      <dgm:t>
        <a:bodyPr/>
        <a:lstStyle/>
        <a:p>
          <a:endParaRPr lang="en-US"/>
        </a:p>
      </dgm:t>
    </dgm:pt>
    <dgm:pt modelId="{CC5D69DC-3885-AB4A-A9D2-07851680E858}" type="sibTrans" cxnId="{76C8869A-3C1D-AD45-8918-499EAEC0B6BE}">
      <dgm:prSet/>
      <dgm:spPr/>
      <dgm:t>
        <a:bodyPr/>
        <a:lstStyle/>
        <a:p>
          <a:endParaRPr lang="en-US"/>
        </a:p>
      </dgm:t>
    </dgm:pt>
    <dgm:pt modelId="{41EB0B51-4BEA-A640-A99A-903C00D0FB95}">
      <dgm:prSet phldrT="[Text]"/>
      <dgm:spPr/>
      <dgm:t>
        <a:bodyPr/>
        <a:lstStyle/>
        <a:p>
          <a:r>
            <a:rPr lang="en-US" dirty="0"/>
            <a:t>Non-Traditional</a:t>
          </a:r>
        </a:p>
      </dgm:t>
    </dgm:pt>
    <dgm:pt modelId="{3B98CA2A-B0A2-4546-AF13-4790DF380B31}" type="parTrans" cxnId="{0DC63119-808B-804E-9472-A8652FBC23E5}">
      <dgm:prSet/>
      <dgm:spPr/>
      <dgm:t>
        <a:bodyPr/>
        <a:lstStyle/>
        <a:p>
          <a:endParaRPr lang="en-US"/>
        </a:p>
      </dgm:t>
    </dgm:pt>
    <dgm:pt modelId="{AFF7CA7D-F444-3846-9417-8AEB8F8DBCFC}" type="sibTrans" cxnId="{0DC63119-808B-804E-9472-A8652FBC23E5}">
      <dgm:prSet/>
      <dgm:spPr/>
      <dgm:t>
        <a:bodyPr/>
        <a:lstStyle/>
        <a:p>
          <a:endParaRPr lang="en-US"/>
        </a:p>
      </dgm:t>
    </dgm:pt>
    <dgm:pt modelId="{C5622D3A-D557-3448-9B9C-68930B83A8A1}">
      <dgm:prSet phldrT="[Text]"/>
      <dgm:spPr/>
      <dgm:t>
        <a:bodyPr/>
        <a:lstStyle/>
        <a:p>
          <a:r>
            <a:rPr lang="en-US" dirty="0"/>
            <a:t>Think about the how and where of apple’s employee</a:t>
          </a:r>
        </a:p>
      </dgm:t>
    </dgm:pt>
    <dgm:pt modelId="{28A3049F-510C-B740-BC18-43D57444E874}" type="parTrans" cxnId="{4C2FACCC-F3A3-5C4C-A751-FDA3C7474B7C}">
      <dgm:prSet/>
      <dgm:spPr/>
      <dgm:t>
        <a:bodyPr/>
        <a:lstStyle/>
        <a:p>
          <a:endParaRPr lang="en-US"/>
        </a:p>
      </dgm:t>
    </dgm:pt>
    <dgm:pt modelId="{AEC888B6-0AE3-4348-A601-9677719BB748}" type="sibTrans" cxnId="{4C2FACCC-F3A3-5C4C-A751-FDA3C7474B7C}">
      <dgm:prSet/>
      <dgm:spPr/>
      <dgm:t>
        <a:bodyPr/>
        <a:lstStyle/>
        <a:p>
          <a:endParaRPr lang="en-US"/>
        </a:p>
      </dgm:t>
    </dgm:pt>
    <dgm:pt modelId="{77A0A683-CBAE-7E4D-8C58-5BC6D89A7497}">
      <dgm:prSet phldrT="[Text]"/>
      <dgm:spPr/>
      <dgm:t>
        <a:bodyPr/>
        <a:lstStyle/>
        <a:p>
          <a:r>
            <a:rPr lang="en-US" dirty="0"/>
            <a:t>Business aspect relate to treatment of employee</a:t>
          </a:r>
        </a:p>
      </dgm:t>
    </dgm:pt>
    <dgm:pt modelId="{37169E2B-D37D-7542-92C9-A1343FAB5771}" type="parTrans" cxnId="{0827C9BC-01AB-3C4D-82AD-006A502F4FFE}">
      <dgm:prSet/>
      <dgm:spPr/>
      <dgm:t>
        <a:bodyPr/>
        <a:lstStyle/>
        <a:p>
          <a:endParaRPr lang="en-US"/>
        </a:p>
      </dgm:t>
    </dgm:pt>
    <dgm:pt modelId="{47E1B2F9-AA41-2542-898F-DFEBA94480DC}" type="sibTrans" cxnId="{0827C9BC-01AB-3C4D-82AD-006A502F4FFE}">
      <dgm:prSet/>
      <dgm:spPr/>
      <dgm:t>
        <a:bodyPr/>
        <a:lstStyle/>
        <a:p>
          <a:endParaRPr lang="en-US"/>
        </a:p>
      </dgm:t>
    </dgm:pt>
    <dgm:pt modelId="{0A0ED8A4-1472-554C-B5E5-9819CB7C9759}">
      <dgm:prSet phldrT="[Text]"/>
      <dgm:spPr/>
      <dgm:t>
        <a:bodyPr/>
        <a:lstStyle/>
        <a:p>
          <a:r>
            <a:rPr lang="en-US" dirty="0"/>
            <a:t>Dark and Shadow</a:t>
          </a:r>
        </a:p>
      </dgm:t>
    </dgm:pt>
    <dgm:pt modelId="{526F1B82-3EDB-D949-A912-E5D658B0BE2A}" type="parTrans" cxnId="{D6470B2E-8537-874B-8CDA-F62C1468A0AB}">
      <dgm:prSet/>
      <dgm:spPr/>
      <dgm:t>
        <a:bodyPr/>
        <a:lstStyle/>
        <a:p>
          <a:endParaRPr lang="en-US"/>
        </a:p>
      </dgm:t>
    </dgm:pt>
    <dgm:pt modelId="{6C3D95FC-840E-8248-BF83-AA1F3623F54F}" type="sibTrans" cxnId="{D6470B2E-8537-874B-8CDA-F62C1468A0AB}">
      <dgm:prSet/>
      <dgm:spPr/>
      <dgm:t>
        <a:bodyPr/>
        <a:lstStyle/>
        <a:p>
          <a:endParaRPr lang="en-US"/>
        </a:p>
      </dgm:t>
    </dgm:pt>
    <dgm:pt modelId="{ACC080FD-DE6A-674D-85B8-8A9982EEAD92}">
      <dgm:prSet phldrT="[Text]"/>
      <dgm:spPr/>
      <dgm:t>
        <a:bodyPr/>
        <a:lstStyle/>
        <a:p>
          <a:r>
            <a:rPr lang="en-US" dirty="0"/>
            <a:t>Employee of supply chains </a:t>
          </a:r>
        </a:p>
      </dgm:t>
    </dgm:pt>
    <dgm:pt modelId="{F9C90FD8-57BE-EA42-BBD2-3E3BE6088F99}" type="parTrans" cxnId="{4E023E76-7AB4-9D45-97AE-EE072A5D6284}">
      <dgm:prSet/>
      <dgm:spPr/>
      <dgm:t>
        <a:bodyPr/>
        <a:lstStyle/>
        <a:p>
          <a:endParaRPr lang="en-US"/>
        </a:p>
      </dgm:t>
    </dgm:pt>
    <dgm:pt modelId="{80D32492-E51A-D44A-A029-D3A9B3498F1B}" type="sibTrans" cxnId="{4E023E76-7AB4-9D45-97AE-EE072A5D6284}">
      <dgm:prSet/>
      <dgm:spPr/>
      <dgm:t>
        <a:bodyPr/>
        <a:lstStyle/>
        <a:p>
          <a:endParaRPr lang="en-US"/>
        </a:p>
      </dgm:t>
    </dgm:pt>
    <dgm:pt modelId="{DC2849D5-B6C6-FA4F-AD92-AE8B17FE1CD1}" type="pres">
      <dgm:prSet presAssocID="{F2B8FF04-287D-0A43-AB5C-982C6E6B429B}" presName="Name0" presStyleCnt="0">
        <dgm:presLayoutVars>
          <dgm:dir/>
          <dgm:animLvl val="lvl"/>
          <dgm:resizeHandles val="exact"/>
        </dgm:presLayoutVars>
      </dgm:prSet>
      <dgm:spPr/>
    </dgm:pt>
    <dgm:pt modelId="{9E5520D2-FC03-1A45-90D4-B0EABC191958}" type="pres">
      <dgm:prSet presAssocID="{AA8504F6-F881-BA46-93A8-9A3D8E729760}" presName="linNode" presStyleCnt="0"/>
      <dgm:spPr/>
    </dgm:pt>
    <dgm:pt modelId="{5FA53E48-2C6A-4941-9879-5BF87E5394BA}" type="pres">
      <dgm:prSet presAssocID="{AA8504F6-F881-BA46-93A8-9A3D8E729760}" presName="parentText" presStyleLbl="node1" presStyleIdx="0" presStyleCnt="3">
        <dgm:presLayoutVars>
          <dgm:chMax val="1"/>
          <dgm:bulletEnabled val="1"/>
        </dgm:presLayoutVars>
      </dgm:prSet>
      <dgm:spPr/>
    </dgm:pt>
    <dgm:pt modelId="{ADD0B1A2-58F8-0149-AC9D-5DA127C39128}" type="pres">
      <dgm:prSet presAssocID="{AA8504F6-F881-BA46-93A8-9A3D8E729760}" presName="descendantText" presStyleLbl="alignAccFollowNode1" presStyleIdx="0" presStyleCnt="3">
        <dgm:presLayoutVars>
          <dgm:bulletEnabled val="1"/>
        </dgm:presLayoutVars>
      </dgm:prSet>
      <dgm:spPr/>
    </dgm:pt>
    <dgm:pt modelId="{EFCEF40E-431B-9646-9E76-C39F501E4FD1}" type="pres">
      <dgm:prSet presAssocID="{859C4D78-F3B2-6A48-85FC-35D464BCC786}" presName="sp" presStyleCnt="0"/>
      <dgm:spPr/>
    </dgm:pt>
    <dgm:pt modelId="{C4D754CA-EBFF-BD44-A769-62B8B817F58B}" type="pres">
      <dgm:prSet presAssocID="{41EB0B51-4BEA-A640-A99A-903C00D0FB95}" presName="linNode" presStyleCnt="0"/>
      <dgm:spPr/>
    </dgm:pt>
    <dgm:pt modelId="{73833494-2A73-174B-BCE5-028F956E024D}" type="pres">
      <dgm:prSet presAssocID="{41EB0B51-4BEA-A640-A99A-903C00D0FB95}" presName="parentText" presStyleLbl="node1" presStyleIdx="1" presStyleCnt="3">
        <dgm:presLayoutVars>
          <dgm:chMax val="1"/>
          <dgm:bulletEnabled val="1"/>
        </dgm:presLayoutVars>
      </dgm:prSet>
      <dgm:spPr/>
    </dgm:pt>
    <dgm:pt modelId="{0DE4E64F-9841-D14B-ACAC-733ABF4D264F}" type="pres">
      <dgm:prSet presAssocID="{41EB0B51-4BEA-A640-A99A-903C00D0FB95}" presName="descendantText" presStyleLbl="alignAccFollowNode1" presStyleIdx="1" presStyleCnt="3">
        <dgm:presLayoutVars>
          <dgm:bulletEnabled val="1"/>
        </dgm:presLayoutVars>
      </dgm:prSet>
      <dgm:spPr/>
    </dgm:pt>
    <dgm:pt modelId="{8D73D8CA-D715-F34F-A1E5-3D15848F7C2C}" type="pres">
      <dgm:prSet presAssocID="{AFF7CA7D-F444-3846-9417-8AEB8F8DBCFC}" presName="sp" presStyleCnt="0"/>
      <dgm:spPr/>
    </dgm:pt>
    <dgm:pt modelId="{6257727C-55F3-A647-9F8D-77BA58151240}" type="pres">
      <dgm:prSet presAssocID="{0A0ED8A4-1472-554C-B5E5-9819CB7C9759}" presName="linNode" presStyleCnt="0"/>
      <dgm:spPr/>
    </dgm:pt>
    <dgm:pt modelId="{7EE46D30-5964-1E46-B3D0-414D71654E44}" type="pres">
      <dgm:prSet presAssocID="{0A0ED8A4-1472-554C-B5E5-9819CB7C9759}" presName="parentText" presStyleLbl="node1" presStyleIdx="2" presStyleCnt="3">
        <dgm:presLayoutVars>
          <dgm:chMax val="1"/>
          <dgm:bulletEnabled val="1"/>
        </dgm:presLayoutVars>
      </dgm:prSet>
      <dgm:spPr/>
    </dgm:pt>
    <dgm:pt modelId="{961B07AC-E5ED-904E-86C9-DAF54731F6BC}" type="pres">
      <dgm:prSet presAssocID="{0A0ED8A4-1472-554C-B5E5-9819CB7C9759}" presName="descendantText" presStyleLbl="alignAccFollowNode1" presStyleIdx="2" presStyleCnt="3">
        <dgm:presLayoutVars>
          <dgm:bulletEnabled val="1"/>
        </dgm:presLayoutVars>
      </dgm:prSet>
      <dgm:spPr/>
    </dgm:pt>
  </dgm:ptLst>
  <dgm:cxnLst>
    <dgm:cxn modelId="{F41BAB13-CDE9-2245-8D66-826AE528EC7F}" type="presOf" srcId="{D7820508-4BC2-9141-B5BB-CA53EF3BF1FE}" destId="{ADD0B1A2-58F8-0149-AC9D-5DA127C39128}" srcOrd="0" destOrd="0" presId="urn:microsoft.com/office/officeart/2005/8/layout/vList5"/>
    <dgm:cxn modelId="{0DC63119-808B-804E-9472-A8652FBC23E5}" srcId="{F2B8FF04-287D-0A43-AB5C-982C6E6B429B}" destId="{41EB0B51-4BEA-A640-A99A-903C00D0FB95}" srcOrd="1" destOrd="0" parTransId="{3B98CA2A-B0A2-4546-AF13-4790DF380B31}" sibTransId="{AFF7CA7D-F444-3846-9417-8AEB8F8DBCFC}"/>
    <dgm:cxn modelId="{C94E121E-72E4-0240-A78F-57C552B88359}" type="presOf" srcId="{F2B8FF04-287D-0A43-AB5C-982C6E6B429B}" destId="{DC2849D5-B6C6-FA4F-AD92-AE8B17FE1CD1}" srcOrd="0" destOrd="0" presId="urn:microsoft.com/office/officeart/2005/8/layout/vList5"/>
    <dgm:cxn modelId="{D6470B2E-8537-874B-8CDA-F62C1468A0AB}" srcId="{F2B8FF04-287D-0A43-AB5C-982C6E6B429B}" destId="{0A0ED8A4-1472-554C-B5E5-9819CB7C9759}" srcOrd="2" destOrd="0" parTransId="{526F1B82-3EDB-D949-A912-E5D658B0BE2A}" sibTransId="{6C3D95FC-840E-8248-BF83-AA1F3623F54F}"/>
    <dgm:cxn modelId="{FB88703F-E462-DE41-AE39-92C943F54795}" type="presOf" srcId="{77A0A683-CBAE-7E4D-8C58-5BC6D89A7497}" destId="{0DE4E64F-9841-D14B-ACAC-733ABF4D264F}" srcOrd="0" destOrd="1" presId="urn:microsoft.com/office/officeart/2005/8/layout/vList5"/>
    <dgm:cxn modelId="{A692655E-7079-3945-92FF-89F7E8CCF730}" type="presOf" srcId="{0A0ED8A4-1472-554C-B5E5-9819CB7C9759}" destId="{7EE46D30-5964-1E46-B3D0-414D71654E44}" srcOrd="0" destOrd="0" presId="urn:microsoft.com/office/officeart/2005/8/layout/vList5"/>
    <dgm:cxn modelId="{2DB87C46-39A6-5E48-BB6D-6DB8C6BD7EBD}" type="presOf" srcId="{68449335-EE3B-6747-84FB-7B6FA6ADE804}" destId="{ADD0B1A2-58F8-0149-AC9D-5DA127C39128}" srcOrd="0" destOrd="1" presId="urn:microsoft.com/office/officeart/2005/8/layout/vList5"/>
    <dgm:cxn modelId="{C870F747-9213-4B45-9240-FB2047DAB1AF}" srcId="{AA8504F6-F881-BA46-93A8-9A3D8E729760}" destId="{D7820508-4BC2-9141-B5BB-CA53EF3BF1FE}" srcOrd="0" destOrd="0" parTransId="{32D097BD-865C-F241-8ED0-F11615E9D65E}" sibTransId="{46E38E53-FBE8-F448-820F-8B7E3581190B}"/>
    <dgm:cxn modelId="{54877D6D-CDF2-9342-96FA-DC86E5634F04}" type="presOf" srcId="{AA8504F6-F881-BA46-93A8-9A3D8E729760}" destId="{5FA53E48-2C6A-4941-9879-5BF87E5394BA}" srcOrd="0" destOrd="0" presId="urn:microsoft.com/office/officeart/2005/8/layout/vList5"/>
    <dgm:cxn modelId="{0475BD74-4F76-394E-9188-CE5F00B75321}" type="presOf" srcId="{41EB0B51-4BEA-A640-A99A-903C00D0FB95}" destId="{73833494-2A73-174B-BCE5-028F956E024D}" srcOrd="0" destOrd="0" presId="urn:microsoft.com/office/officeart/2005/8/layout/vList5"/>
    <dgm:cxn modelId="{4E023E76-7AB4-9D45-97AE-EE072A5D6284}" srcId="{0A0ED8A4-1472-554C-B5E5-9819CB7C9759}" destId="{ACC080FD-DE6A-674D-85B8-8A9982EEAD92}" srcOrd="0" destOrd="0" parTransId="{F9C90FD8-57BE-EA42-BBD2-3E3BE6088F99}" sibTransId="{80D32492-E51A-D44A-A029-D3A9B3498F1B}"/>
    <dgm:cxn modelId="{1322E081-030E-D042-8F3B-DB682D1832FA}" type="presOf" srcId="{C5622D3A-D557-3448-9B9C-68930B83A8A1}" destId="{0DE4E64F-9841-D14B-ACAC-733ABF4D264F}" srcOrd="0" destOrd="0" presId="urn:microsoft.com/office/officeart/2005/8/layout/vList5"/>
    <dgm:cxn modelId="{76C8869A-3C1D-AD45-8918-499EAEC0B6BE}" srcId="{AA8504F6-F881-BA46-93A8-9A3D8E729760}" destId="{68449335-EE3B-6747-84FB-7B6FA6ADE804}" srcOrd="1" destOrd="0" parTransId="{09D5E32A-5D9E-DF49-9DDD-1FD77A5AC477}" sibTransId="{CC5D69DC-3885-AB4A-A9D2-07851680E858}"/>
    <dgm:cxn modelId="{2036F9B9-A41F-BD48-BB83-B9AE0FDF55E2}" type="presOf" srcId="{ACC080FD-DE6A-674D-85B8-8A9982EEAD92}" destId="{961B07AC-E5ED-904E-86C9-DAF54731F6BC}" srcOrd="0" destOrd="0" presId="urn:microsoft.com/office/officeart/2005/8/layout/vList5"/>
    <dgm:cxn modelId="{0827C9BC-01AB-3C4D-82AD-006A502F4FFE}" srcId="{41EB0B51-4BEA-A640-A99A-903C00D0FB95}" destId="{77A0A683-CBAE-7E4D-8C58-5BC6D89A7497}" srcOrd="1" destOrd="0" parTransId="{37169E2B-D37D-7542-92C9-A1343FAB5771}" sibTransId="{47E1B2F9-AA41-2542-898F-DFEBA94480DC}"/>
    <dgm:cxn modelId="{4C2FACCC-F3A3-5C4C-A751-FDA3C7474B7C}" srcId="{41EB0B51-4BEA-A640-A99A-903C00D0FB95}" destId="{C5622D3A-D557-3448-9B9C-68930B83A8A1}" srcOrd="0" destOrd="0" parTransId="{28A3049F-510C-B740-BC18-43D57444E874}" sibTransId="{AEC888B6-0AE3-4348-A601-9677719BB748}"/>
    <dgm:cxn modelId="{5B6F6EF6-4AC0-5D47-86C8-93B1EEC9999B}" srcId="{F2B8FF04-287D-0A43-AB5C-982C6E6B429B}" destId="{AA8504F6-F881-BA46-93A8-9A3D8E729760}" srcOrd="0" destOrd="0" parTransId="{94FC38F1-98B3-8A4F-BFCD-0C8D7EEE8236}" sibTransId="{859C4D78-F3B2-6A48-85FC-35D464BCC786}"/>
    <dgm:cxn modelId="{7B87A248-CE2F-E142-861A-0B72B74FCD02}" type="presParOf" srcId="{DC2849D5-B6C6-FA4F-AD92-AE8B17FE1CD1}" destId="{9E5520D2-FC03-1A45-90D4-B0EABC191958}" srcOrd="0" destOrd="0" presId="urn:microsoft.com/office/officeart/2005/8/layout/vList5"/>
    <dgm:cxn modelId="{091136C0-0EC1-6143-8516-3E94E9DDEA85}" type="presParOf" srcId="{9E5520D2-FC03-1A45-90D4-B0EABC191958}" destId="{5FA53E48-2C6A-4941-9879-5BF87E5394BA}" srcOrd="0" destOrd="0" presId="urn:microsoft.com/office/officeart/2005/8/layout/vList5"/>
    <dgm:cxn modelId="{5BDB64B7-719E-3D4B-83D5-DF49A6A05602}" type="presParOf" srcId="{9E5520D2-FC03-1A45-90D4-B0EABC191958}" destId="{ADD0B1A2-58F8-0149-AC9D-5DA127C39128}" srcOrd="1" destOrd="0" presId="urn:microsoft.com/office/officeart/2005/8/layout/vList5"/>
    <dgm:cxn modelId="{C0603297-1346-4143-B8AB-207A790F4CD8}" type="presParOf" srcId="{DC2849D5-B6C6-FA4F-AD92-AE8B17FE1CD1}" destId="{EFCEF40E-431B-9646-9E76-C39F501E4FD1}" srcOrd="1" destOrd="0" presId="urn:microsoft.com/office/officeart/2005/8/layout/vList5"/>
    <dgm:cxn modelId="{2D0127E8-B319-A145-8BE1-CBBFB98FFE1D}" type="presParOf" srcId="{DC2849D5-B6C6-FA4F-AD92-AE8B17FE1CD1}" destId="{C4D754CA-EBFF-BD44-A769-62B8B817F58B}" srcOrd="2" destOrd="0" presId="urn:microsoft.com/office/officeart/2005/8/layout/vList5"/>
    <dgm:cxn modelId="{C8C05B50-CBAC-554C-AEA4-E7932D9057AC}" type="presParOf" srcId="{C4D754CA-EBFF-BD44-A769-62B8B817F58B}" destId="{73833494-2A73-174B-BCE5-028F956E024D}" srcOrd="0" destOrd="0" presId="urn:microsoft.com/office/officeart/2005/8/layout/vList5"/>
    <dgm:cxn modelId="{4C439576-8375-0440-8760-64316FC88FB8}" type="presParOf" srcId="{C4D754CA-EBFF-BD44-A769-62B8B817F58B}" destId="{0DE4E64F-9841-D14B-ACAC-733ABF4D264F}" srcOrd="1" destOrd="0" presId="urn:microsoft.com/office/officeart/2005/8/layout/vList5"/>
    <dgm:cxn modelId="{564E593C-BCCF-E34B-A8BA-8F8E9F9281B4}" type="presParOf" srcId="{DC2849D5-B6C6-FA4F-AD92-AE8B17FE1CD1}" destId="{8D73D8CA-D715-F34F-A1E5-3D15848F7C2C}" srcOrd="3" destOrd="0" presId="urn:microsoft.com/office/officeart/2005/8/layout/vList5"/>
    <dgm:cxn modelId="{BCCC2806-7E18-FB40-867F-0FC69D9E762B}" type="presParOf" srcId="{DC2849D5-B6C6-FA4F-AD92-AE8B17FE1CD1}" destId="{6257727C-55F3-A647-9F8D-77BA58151240}" srcOrd="4" destOrd="0" presId="urn:microsoft.com/office/officeart/2005/8/layout/vList5"/>
    <dgm:cxn modelId="{EF94D669-A626-4141-9E2B-3E1C5B0E639B}" type="presParOf" srcId="{6257727C-55F3-A647-9F8D-77BA58151240}" destId="{7EE46D30-5964-1E46-B3D0-414D71654E44}" srcOrd="0" destOrd="0" presId="urn:microsoft.com/office/officeart/2005/8/layout/vList5"/>
    <dgm:cxn modelId="{7983C68D-CC1D-CE4D-B4EA-8EF6AB7225E2}" type="presParOf" srcId="{6257727C-55F3-A647-9F8D-77BA58151240}" destId="{961B07AC-E5ED-904E-86C9-DAF54731F6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0B1A2-58F8-0149-AC9D-5DA127C39128}">
      <dsp:nvSpPr>
        <dsp:cNvPr id="0" name=""/>
        <dsp:cNvSpPr/>
      </dsp:nvSpPr>
      <dsp:spPr>
        <a:xfrm rot="5400000">
          <a:off x="6073451" y="-2494710"/>
          <a:ext cx="927948" cy="61528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American workforce culture</a:t>
          </a:r>
        </a:p>
        <a:p>
          <a:pPr marL="171450" lvl="1" indent="-171450" algn="l" defTabSz="844550">
            <a:lnSpc>
              <a:spcPct val="90000"/>
            </a:lnSpc>
            <a:spcBef>
              <a:spcPct val="0"/>
            </a:spcBef>
            <a:spcAft>
              <a:spcPct val="15000"/>
            </a:spcAft>
            <a:buChar char="•"/>
          </a:pPr>
          <a:r>
            <a:rPr lang="en-US" sz="1900" kern="1200" dirty="0"/>
            <a:t>Formal hire by Apple and the formal issues</a:t>
          </a:r>
        </a:p>
      </dsp:txBody>
      <dsp:txXfrm rot="-5400000">
        <a:off x="3460990" y="163050"/>
        <a:ext cx="6107572" cy="837350"/>
      </dsp:txXfrm>
    </dsp:sp>
    <dsp:sp modelId="{5FA53E48-2C6A-4941-9879-5BF87E5394BA}">
      <dsp:nvSpPr>
        <dsp:cNvPr id="0" name=""/>
        <dsp:cNvSpPr/>
      </dsp:nvSpPr>
      <dsp:spPr>
        <a:xfrm>
          <a:off x="0" y="1757"/>
          <a:ext cx="3460989" cy="1159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Traditional</a:t>
          </a:r>
        </a:p>
      </dsp:txBody>
      <dsp:txXfrm>
        <a:off x="56623" y="58380"/>
        <a:ext cx="3347743" cy="1046689"/>
      </dsp:txXfrm>
    </dsp:sp>
    <dsp:sp modelId="{0DE4E64F-9841-D14B-ACAC-733ABF4D264F}">
      <dsp:nvSpPr>
        <dsp:cNvPr id="0" name=""/>
        <dsp:cNvSpPr/>
      </dsp:nvSpPr>
      <dsp:spPr>
        <a:xfrm rot="5400000">
          <a:off x="6073451" y="-1276777"/>
          <a:ext cx="927948" cy="61528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Think about the how and where of apple’s employee</a:t>
          </a:r>
        </a:p>
        <a:p>
          <a:pPr marL="171450" lvl="1" indent="-171450" algn="l" defTabSz="844550">
            <a:lnSpc>
              <a:spcPct val="90000"/>
            </a:lnSpc>
            <a:spcBef>
              <a:spcPct val="0"/>
            </a:spcBef>
            <a:spcAft>
              <a:spcPct val="15000"/>
            </a:spcAft>
            <a:buChar char="•"/>
          </a:pPr>
          <a:r>
            <a:rPr lang="en-US" sz="1900" kern="1200" dirty="0"/>
            <a:t>Business aspect relate to treatment of employee</a:t>
          </a:r>
        </a:p>
      </dsp:txBody>
      <dsp:txXfrm rot="-5400000">
        <a:off x="3460990" y="1380983"/>
        <a:ext cx="6107572" cy="837350"/>
      </dsp:txXfrm>
    </dsp:sp>
    <dsp:sp modelId="{73833494-2A73-174B-BCE5-028F956E024D}">
      <dsp:nvSpPr>
        <dsp:cNvPr id="0" name=""/>
        <dsp:cNvSpPr/>
      </dsp:nvSpPr>
      <dsp:spPr>
        <a:xfrm>
          <a:off x="0" y="1219690"/>
          <a:ext cx="3460989" cy="1159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Non-Traditional</a:t>
          </a:r>
        </a:p>
      </dsp:txBody>
      <dsp:txXfrm>
        <a:off x="56623" y="1276313"/>
        <a:ext cx="3347743" cy="1046689"/>
      </dsp:txXfrm>
    </dsp:sp>
    <dsp:sp modelId="{961B07AC-E5ED-904E-86C9-DAF54731F6BC}">
      <dsp:nvSpPr>
        <dsp:cNvPr id="0" name=""/>
        <dsp:cNvSpPr/>
      </dsp:nvSpPr>
      <dsp:spPr>
        <a:xfrm rot="5400000">
          <a:off x="6073451" y="-58844"/>
          <a:ext cx="927948" cy="615287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Employee of supply chains </a:t>
          </a:r>
        </a:p>
      </dsp:txBody>
      <dsp:txXfrm rot="-5400000">
        <a:off x="3460990" y="2598916"/>
        <a:ext cx="6107572" cy="837350"/>
      </dsp:txXfrm>
    </dsp:sp>
    <dsp:sp modelId="{7EE46D30-5964-1E46-B3D0-414D71654E44}">
      <dsp:nvSpPr>
        <dsp:cNvPr id="0" name=""/>
        <dsp:cNvSpPr/>
      </dsp:nvSpPr>
      <dsp:spPr>
        <a:xfrm>
          <a:off x="0" y="2437622"/>
          <a:ext cx="3460989" cy="1159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Dark and Shadow</a:t>
          </a:r>
        </a:p>
      </dsp:txBody>
      <dsp:txXfrm>
        <a:off x="56623" y="2494245"/>
        <a:ext cx="3347743" cy="10466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35C45-1974-4BAC-BEEC-3609BDB13747}" type="datetimeFigureOut">
              <a:rPr lang="en-CA" smtClean="0"/>
              <a:t>2022-12-09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60441-2D62-47F7-B091-4ECDBD688AF2}" type="slidenum">
              <a:rPr lang="en-CA" smtClean="0"/>
              <a:t>‹#›</a:t>
            </a:fld>
            <a:endParaRPr lang="en-CA"/>
          </a:p>
        </p:txBody>
      </p:sp>
    </p:spTree>
    <p:extLst>
      <p:ext uri="{BB962C8B-B14F-4D97-AF65-F5344CB8AC3E}">
        <p14:creationId xmlns:p14="http://schemas.microsoft.com/office/powerpoint/2010/main" val="305613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160441-2D62-47F7-B091-4ECDBD688AF2}" type="slidenum">
              <a:rPr lang="en-CA" smtClean="0"/>
              <a:t>10</a:t>
            </a:fld>
            <a:endParaRPr lang="en-CA"/>
          </a:p>
        </p:txBody>
      </p:sp>
    </p:spTree>
    <p:extLst>
      <p:ext uri="{BB962C8B-B14F-4D97-AF65-F5344CB8AC3E}">
        <p14:creationId xmlns:p14="http://schemas.microsoft.com/office/powerpoint/2010/main" val="1880061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theatlantic.com/technology/archive/2019/01/apples-hypocritical-defense-data-privacy/581680/" TargetMode="External"/><Relationship Id="rId2" Type="http://schemas.openxmlformats.org/officeDocument/2006/relationships/hyperlink" Target="https://harbert.auburn.edu/binaries/documents/center-for-ethical-organizational-cultures/cases/apple.pdf" TargetMode="External"/><Relationship Id="rId1" Type="http://schemas.openxmlformats.org/officeDocument/2006/relationships/slideLayout" Target="../slideLayouts/slideLayout2.xml"/><Relationship Id="rId4" Type="http://schemas.openxmlformats.org/officeDocument/2006/relationships/hyperlink" Target="https://time.com/5665298/iphone-security-apple-goog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0" name="Picture 19">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2" name="Rectangle 21">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7">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a:extLst>
              <a:ext uri="{FF2B5EF4-FFF2-40B4-BE49-F238E27FC236}">
                <a16:creationId xmlns:a16="http://schemas.microsoft.com/office/drawing/2014/main" id="{8FCE5866-59C7-CBFD-FAC7-58420E7516B6}"/>
              </a:ext>
            </a:extLst>
          </p:cNvPr>
          <p:cNvSpPr>
            <a:spLocks noGrp="1"/>
          </p:cNvSpPr>
          <p:nvPr>
            <p:ph type="title"/>
          </p:nvPr>
        </p:nvSpPr>
        <p:spPr>
          <a:xfrm>
            <a:off x="643467" y="643467"/>
            <a:ext cx="10905066" cy="3251878"/>
          </a:xfrm>
          <a:effectLst>
            <a:outerShdw blurRad="88900" dist="38100" dir="2700000" algn="tl" rotWithShape="0">
              <a:prstClr val="black">
                <a:alpha val="30000"/>
              </a:prstClr>
            </a:outerShdw>
          </a:effectLst>
        </p:spPr>
        <p:txBody>
          <a:bodyPr vert="horz" lIns="91440" tIns="45720" rIns="91440" bIns="45720" rtlCol="0" anchor="b">
            <a:normAutofit/>
          </a:bodyPr>
          <a:lstStyle/>
          <a:p>
            <a:pPr algn="ctr"/>
            <a:r>
              <a:rPr lang="en-US" sz="7200" dirty="0"/>
              <a:t>Ethics And Law in Data Analytics(ISEC3050)</a:t>
            </a:r>
          </a:p>
        </p:txBody>
      </p:sp>
      <p:sp>
        <p:nvSpPr>
          <p:cNvPr id="11" name="Text Placeholder 10">
            <a:extLst>
              <a:ext uri="{FF2B5EF4-FFF2-40B4-BE49-F238E27FC236}">
                <a16:creationId xmlns:a16="http://schemas.microsoft.com/office/drawing/2014/main" id="{C96DE4D0-AD27-EDB7-C359-B4EB1F43BD70}"/>
              </a:ext>
            </a:extLst>
          </p:cNvPr>
          <p:cNvSpPr>
            <a:spLocks noGrp="1"/>
          </p:cNvSpPr>
          <p:nvPr>
            <p:ph type="body" idx="1"/>
          </p:nvPr>
        </p:nvSpPr>
        <p:spPr>
          <a:xfrm>
            <a:off x="2023933" y="4233672"/>
            <a:ext cx="8144134" cy="1145829"/>
          </a:xfrm>
          <a:effectLst>
            <a:outerShdw blurRad="88900" dist="38100" dir="2700000" algn="tl" rotWithShape="0">
              <a:prstClr val="black">
                <a:alpha val="30000"/>
              </a:prstClr>
            </a:outerShdw>
          </a:effectLst>
        </p:spPr>
        <p:txBody>
          <a:bodyPr vert="horz" lIns="91440" tIns="45720" rIns="91440" bIns="45720" rtlCol="0">
            <a:normAutofit/>
          </a:bodyPr>
          <a:lstStyle/>
          <a:p>
            <a:pPr algn="ctr"/>
            <a:endParaRPr lang="en-US" sz="1600" dirty="0">
              <a:solidFill>
                <a:schemeClr val="tx1"/>
              </a:solidFill>
            </a:endParaRPr>
          </a:p>
        </p:txBody>
      </p:sp>
    </p:spTree>
    <p:extLst>
      <p:ext uri="{BB962C8B-B14F-4D97-AF65-F5344CB8AC3E}">
        <p14:creationId xmlns:p14="http://schemas.microsoft.com/office/powerpoint/2010/main" val="22065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DC6D-BF5E-E318-ED4A-4F0C9800B4C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breaches in Apple </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6C9796-8303-23BD-FEDA-769EB9D9A520}"/>
              </a:ext>
            </a:extLst>
          </p:cNvPr>
          <p:cNvSpPr>
            <a:spLocks noGrp="1"/>
          </p:cNvSpPr>
          <p:nvPr>
            <p:ph idx="1"/>
          </p:nvPr>
        </p:nvSpPr>
        <p:spPr>
          <a:xfrm>
            <a:off x="680320" y="2299551"/>
            <a:ext cx="9613861" cy="3599316"/>
          </a:xfrm>
        </p:spPr>
        <p:txBody>
          <a:bodyPr/>
          <a:lstStyle/>
          <a:p>
            <a:r>
              <a:rPr lang="en-CA" sz="2000" dirty="0">
                <a:latin typeface="Times New Roman" panose="02020603050405020304" pitchFamily="18" charset="0"/>
                <a:ea typeface="Calibri" panose="020F0502020204030204" pitchFamily="34" charset="0"/>
                <a:cs typeface="Times New Roman" panose="02020603050405020304" pitchFamily="18" charset="0"/>
              </a:rPr>
              <a:t>The </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Pegasus spyware attack(2021)</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 Google discovers an exploit on iPhones(2019)</a:t>
            </a: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Data Breach at  Apple’s dev App Center(2013)</a:t>
            </a:r>
          </a:p>
          <a:p>
            <a:endParaRPr lang="en-CA" dirty="0"/>
          </a:p>
        </p:txBody>
      </p:sp>
    </p:spTree>
    <p:extLst>
      <p:ext uri="{BB962C8B-B14F-4D97-AF65-F5344CB8AC3E}">
        <p14:creationId xmlns:p14="http://schemas.microsoft.com/office/powerpoint/2010/main" val="77252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CCBA-943A-3DE8-BF8B-63961D88EEE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Pegasus Spyware attack</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77EEB-6AE6-8381-5CF0-92807F5C7C0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It happened in Sep 2021.</a:t>
            </a:r>
          </a:p>
          <a:p>
            <a:endParaRPr lang="en-US"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Citizen lab discovered this exploit</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NSO group from Israel exploited Apple’s security Vulnerability </a:t>
            </a:r>
          </a:p>
          <a:p>
            <a:pPr marL="0" indent="0">
              <a:buNone/>
            </a:pPr>
            <a:endParaRPr lang="en-CA" sz="2000" dirty="0">
              <a:latin typeface="Times New Roman" panose="02020603050405020304" pitchFamily="18" charset="0"/>
              <a:cs typeface="Times New Roman" panose="02020603050405020304" pitchFamily="18" charset="0"/>
            </a:endParaRPr>
          </a:p>
          <a:p>
            <a:pPr marL="0" indent="0">
              <a:buNone/>
            </a:pPr>
            <a:r>
              <a:rPr lang="en-CA" sz="2000" dirty="0">
                <a:latin typeface="Times New Roman" panose="02020603050405020304" pitchFamily="18" charset="0"/>
                <a:cs typeface="Times New Roman" panose="02020603050405020304" pitchFamily="18" charset="0"/>
              </a:rPr>
              <a:t>. Apple quickly updated their operating system.</a:t>
            </a:r>
          </a:p>
        </p:txBody>
      </p:sp>
    </p:spTree>
    <p:extLst>
      <p:ext uri="{BB962C8B-B14F-4D97-AF65-F5344CB8AC3E}">
        <p14:creationId xmlns:p14="http://schemas.microsoft.com/office/powerpoint/2010/main" val="113037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7E13-90DD-E7EA-D052-CF003E71D662}"/>
              </a:ext>
            </a:extLst>
          </p:cNvPr>
          <p:cNvSpPr>
            <a:spLocks noGrp="1"/>
          </p:cNvSpPr>
          <p:nvPr>
            <p:ph type="title"/>
          </p:nvPr>
        </p:nvSpPr>
        <p:spPr/>
        <p:txBody>
          <a:bodyPr/>
          <a:lstStyle/>
          <a:p>
            <a:r>
              <a:rPr lang="en-CA" sz="3600" dirty="0">
                <a:latin typeface="Times New Roman" panose="02020603050405020304" pitchFamily="18" charset="0"/>
                <a:cs typeface="Times New Roman" panose="02020603050405020304" pitchFamily="18" charset="0"/>
              </a:rPr>
              <a:t>Google discovers an exploit on iPhones</a:t>
            </a:r>
            <a:endParaRPr lang="en-CA" dirty="0"/>
          </a:p>
        </p:txBody>
      </p:sp>
      <p:sp>
        <p:nvSpPr>
          <p:cNvPr id="3" name="Content Placeholder 2">
            <a:extLst>
              <a:ext uri="{FF2B5EF4-FFF2-40B4-BE49-F238E27FC236}">
                <a16:creationId xmlns:a16="http://schemas.microsoft.com/office/drawing/2014/main" id="{427B4721-974B-9BAF-BB42-4AEA77D224A7}"/>
              </a:ext>
            </a:extLst>
          </p:cNvPr>
          <p:cNvSpPr>
            <a:spLocks noGrp="1"/>
          </p:cNvSpPr>
          <p:nvPr>
            <p:ph idx="1"/>
          </p:nvPr>
        </p:nvSpPr>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Google reported a security vulnerability in apple’s software</a:t>
            </a:r>
            <a:r>
              <a:rPr lang="en-CA" sz="2000" dirty="0">
                <a:latin typeface="Times New Roman" panose="02020603050405020304" pitchFamily="18" charset="0"/>
                <a:cs typeface="Times New Roman" panose="02020603050405020304" pitchFamily="18" charset="0"/>
              </a:rPr>
              <a:t>(</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Ingersoll, 2019) </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This bug targeted a few websites.</a:t>
            </a: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a:cs typeface="Times New Roman"/>
              </a:rPr>
              <a:t>Apple responded and quickly updated their OS(</a:t>
            </a:r>
            <a:r>
              <a:rPr lang="en-CA" sz="2000" dirty="0">
                <a:effectLst/>
                <a:latin typeface="Times New Roman"/>
                <a:ea typeface="Calibri" panose="020F0502020204030204" pitchFamily="34" charset="0"/>
                <a:cs typeface="Times New Roman"/>
              </a:rPr>
              <a:t>A Message about IOS Security, 2019</a:t>
            </a:r>
            <a:r>
              <a:rPr lang="en-CA" sz="2000" dirty="0">
                <a:latin typeface="Times New Roman"/>
                <a:ea typeface="Calibri" panose="020F0502020204030204" pitchFamily="34" charset="0"/>
                <a:cs typeface="Times New Roman"/>
              </a:rPr>
              <a:t>).</a:t>
            </a:r>
            <a:endParaRPr lang="en-CA"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r>
              <a:rPr lang="en-CA" sz="2000" dirty="0">
                <a:latin typeface="Times New Roman"/>
                <a:cs typeface="Times New Roman"/>
              </a:rPr>
              <a:t>Apple </a:t>
            </a:r>
            <a:r>
              <a:rPr lang="en-CA" sz="2000" dirty="0" err="1">
                <a:latin typeface="Times New Roman"/>
                <a:cs typeface="Times New Roman"/>
              </a:rPr>
              <a:t>clamied</a:t>
            </a:r>
            <a:r>
              <a:rPr lang="en-CA" sz="2000" dirty="0">
                <a:latin typeface="Times New Roman"/>
                <a:cs typeface="Times New Roman"/>
              </a:rPr>
              <a:t> that this attack is targeted Uighur Community.</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36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A1B5-8DE4-CF63-60F6-FA7F5D32E1AC}"/>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Attack on Apple’s Dev center</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CBB21D-8883-9B15-A4C2-FD6A418B9A5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Reportedly exposed Apple developer’s data.</a:t>
            </a:r>
          </a:p>
          <a:p>
            <a:endParaRPr lang="en-US"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Notified the developers by Email</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It didn’t affect users</a:t>
            </a:r>
          </a:p>
          <a:p>
            <a:endParaRPr lang="en-CA" dirty="0"/>
          </a:p>
          <a:p>
            <a:endParaRPr lang="en-CA" dirty="0"/>
          </a:p>
        </p:txBody>
      </p:sp>
    </p:spTree>
    <p:extLst>
      <p:ext uri="{BB962C8B-B14F-4D97-AF65-F5344CB8AC3E}">
        <p14:creationId xmlns:p14="http://schemas.microsoft.com/office/powerpoint/2010/main" val="20633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445B5D-B694-6160-3CB1-91A93F7A8442}"/>
              </a:ext>
            </a:extLst>
          </p:cNvPr>
          <p:cNvSpPr>
            <a:spLocks noGrp="1"/>
          </p:cNvSpPr>
          <p:nvPr>
            <p:ph type="title"/>
          </p:nvPr>
        </p:nvSpPr>
        <p:spPr/>
        <p:txBody>
          <a:bodyPr>
            <a:normAutofit fontScale="90000"/>
          </a:bodyPr>
          <a:lstStyle/>
          <a:p>
            <a:r>
              <a:rPr lang="en-US" sz="5400" dirty="0">
                <a:latin typeface="Times New Roman" panose="02020603050405020304" pitchFamily="18" charset="0"/>
                <a:cs typeface="Times New Roman" panose="02020603050405020304" pitchFamily="18" charset="0"/>
              </a:rPr>
              <a:t>Ethical practices or protection, treatment on sharing of data</a:t>
            </a:r>
            <a:endParaRPr lang="en-CA" dirty="0"/>
          </a:p>
        </p:txBody>
      </p:sp>
    </p:spTree>
    <p:extLst>
      <p:ext uri="{BB962C8B-B14F-4D97-AF65-F5344CB8AC3E}">
        <p14:creationId xmlns:p14="http://schemas.microsoft.com/office/powerpoint/2010/main" val="18129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1A0479-FD76-32DC-AAF6-95554B053586}"/>
              </a:ext>
            </a:extLst>
          </p:cNvPr>
          <p:cNvSpPr>
            <a:spLocks noGrp="1"/>
          </p:cNvSpPr>
          <p:nvPr>
            <p:ph type="title"/>
          </p:nvPr>
        </p:nvSpPr>
        <p:spPr/>
        <p:txBody>
          <a:bodyPr/>
          <a:lstStyle/>
          <a:p>
            <a:r>
              <a:rPr lang="en-US" dirty="0"/>
              <a:t>Apple Ethical  principles</a:t>
            </a:r>
            <a:endParaRPr lang="en-CA" dirty="0"/>
          </a:p>
        </p:txBody>
      </p:sp>
      <p:sp>
        <p:nvSpPr>
          <p:cNvPr id="4" name="Content Placeholder 3">
            <a:extLst>
              <a:ext uri="{FF2B5EF4-FFF2-40B4-BE49-F238E27FC236}">
                <a16:creationId xmlns:a16="http://schemas.microsoft.com/office/drawing/2014/main" id="{533472BE-4F83-8C72-E83F-F172DA06A6FD}"/>
              </a:ext>
            </a:extLst>
          </p:cNvPr>
          <p:cNvSpPr>
            <a:spLocks noGrp="1"/>
          </p:cNvSpPr>
          <p:nvPr>
            <p:ph idx="1"/>
          </p:nvPr>
        </p:nvSpPr>
        <p:spPr/>
        <p:txBody>
          <a:bodyPr/>
          <a:lstStyle/>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Honesty </a:t>
            </a:r>
          </a:p>
          <a:p>
            <a:pPr marL="0" indent="0">
              <a:buNone/>
            </a:pP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CA" sz="2000" dirty="0">
                <a:latin typeface="Times New Roman" panose="02020603050405020304" pitchFamily="18" charset="0"/>
                <a:ea typeface="Calibri" panose="020F0502020204030204" pitchFamily="34" charset="0"/>
                <a:cs typeface="Times New Roman" panose="02020603050405020304" pitchFamily="18" charset="0"/>
              </a:rPr>
              <a:t>I</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ntegrity</a:t>
            </a:r>
          </a:p>
          <a:p>
            <a:endParaRPr lang="en-CA" sz="2000" dirty="0">
              <a:latin typeface="Times New Roman" panose="02020603050405020304" pitchFamily="18" charset="0"/>
              <a:ea typeface="Calibri" panose="020F0502020204030204" pitchFamily="34" charset="0"/>
              <a:cs typeface="Times New Roman" panose="02020603050405020304" pitchFamily="18" charset="0"/>
            </a:endParaRPr>
          </a:p>
          <a:p>
            <a:r>
              <a:rPr lang="en-CA" sz="2000" dirty="0">
                <a:latin typeface="Times New Roman" panose="02020603050405020304" pitchFamily="18" charset="0"/>
                <a:ea typeface="Calibri" panose="020F0502020204030204" pitchFamily="34" charset="0"/>
                <a:cs typeface="Times New Roman" panose="02020603050405020304" pitchFamily="18" charset="0"/>
              </a:rPr>
              <a:t>R</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espect </a:t>
            </a:r>
          </a:p>
          <a:p>
            <a:pPr marL="0" indent="0">
              <a:buNone/>
            </a:pP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CA" sz="2000" dirty="0">
                <a:latin typeface="Times New Roman" panose="02020603050405020304" pitchFamily="18" charset="0"/>
                <a:ea typeface="Calibri" panose="020F0502020204030204" pitchFamily="34" charset="0"/>
                <a:cs typeface="Times New Roman" panose="02020603050405020304" pitchFamily="18" charset="0"/>
              </a:rPr>
              <a:t>C</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onfidentiality</a:t>
            </a:r>
          </a:p>
          <a:p>
            <a:pPr marL="0" indent="0">
              <a:buNone/>
            </a:pPr>
            <a:endParaRPr lang="en-CA" dirty="0"/>
          </a:p>
        </p:txBody>
      </p:sp>
    </p:spTree>
    <p:extLst>
      <p:ext uri="{BB962C8B-B14F-4D97-AF65-F5344CB8AC3E}">
        <p14:creationId xmlns:p14="http://schemas.microsoft.com/office/powerpoint/2010/main" val="157312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34F6-5A44-D203-5BA9-76F3BE27B07C}"/>
              </a:ext>
            </a:extLst>
          </p:cNvPr>
          <p:cNvSpPr>
            <a:spLocks noGrp="1"/>
          </p:cNvSpPr>
          <p:nvPr>
            <p:ph type="title"/>
          </p:nvPr>
        </p:nvSpPr>
        <p:spPr/>
        <p:txBody>
          <a:bodyPr/>
          <a:lstStyle/>
          <a:p>
            <a:r>
              <a:rPr lang="en-US" dirty="0"/>
              <a:t>Incidents to explain Apple’s ethical policy </a:t>
            </a:r>
            <a:endParaRPr lang="en-CA" dirty="0"/>
          </a:p>
        </p:txBody>
      </p:sp>
      <p:sp>
        <p:nvSpPr>
          <p:cNvPr id="3" name="Content Placeholder 2">
            <a:extLst>
              <a:ext uri="{FF2B5EF4-FFF2-40B4-BE49-F238E27FC236}">
                <a16:creationId xmlns:a16="http://schemas.microsoft.com/office/drawing/2014/main" id="{6785DC69-6382-C816-B867-998C1EE750DE}"/>
              </a:ext>
            </a:extLst>
          </p:cNvPr>
          <p:cNvSpPr>
            <a:spLocks noGrp="1"/>
          </p:cNvSpPr>
          <p:nvPr>
            <p:ph idx="1"/>
          </p:nvPr>
        </p:nvSpPr>
        <p:spPr/>
        <p:txBody>
          <a:bodyPr/>
          <a:lstStyle/>
          <a:p>
            <a:r>
              <a:rPr lang="en-US" dirty="0"/>
              <a:t>Firing Incident in California</a:t>
            </a:r>
          </a:p>
          <a:p>
            <a:endParaRPr lang="en-US" dirty="0"/>
          </a:p>
          <a:p>
            <a:r>
              <a:rPr lang="en-US" dirty="0"/>
              <a:t>Apple Pay issues </a:t>
            </a:r>
          </a:p>
          <a:p>
            <a:endParaRPr lang="en-US" dirty="0"/>
          </a:p>
          <a:p>
            <a:r>
              <a:rPr lang="en-US" dirty="0"/>
              <a:t>GPS controversy in 2011</a:t>
            </a:r>
            <a:endParaRPr lang="en-CA" dirty="0"/>
          </a:p>
        </p:txBody>
      </p:sp>
    </p:spTree>
    <p:extLst>
      <p:ext uri="{BB962C8B-B14F-4D97-AF65-F5344CB8AC3E}">
        <p14:creationId xmlns:p14="http://schemas.microsoft.com/office/powerpoint/2010/main" val="20949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4A61-BDAD-10A2-D6A0-5BDE51B261F8}"/>
              </a:ext>
            </a:extLst>
          </p:cNvPr>
          <p:cNvSpPr>
            <a:spLocks noGrp="1"/>
          </p:cNvSpPr>
          <p:nvPr>
            <p:ph type="title"/>
          </p:nvPr>
        </p:nvSpPr>
        <p:spPr/>
        <p:txBody>
          <a:bodyPr/>
          <a:lstStyle/>
          <a:p>
            <a:r>
              <a:rPr lang="en-US" dirty="0"/>
              <a:t>Criticism on Apple’s policy </a:t>
            </a:r>
            <a:endParaRPr lang="en-CA" dirty="0"/>
          </a:p>
        </p:txBody>
      </p:sp>
      <p:sp>
        <p:nvSpPr>
          <p:cNvPr id="3" name="Content Placeholder 2">
            <a:extLst>
              <a:ext uri="{FF2B5EF4-FFF2-40B4-BE49-F238E27FC236}">
                <a16:creationId xmlns:a16="http://schemas.microsoft.com/office/drawing/2014/main" id="{6E06FCAF-A27E-FC3D-2745-7B3053CF429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Allowing Data-driven apps</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CA" sz="2000" dirty="0" err="1">
                <a:effectLst/>
                <a:latin typeface="Times New Roman" panose="02020603050405020304" pitchFamily="18" charset="0"/>
                <a:ea typeface="Calibri" panose="020F0502020204030204" pitchFamily="34" charset="0"/>
                <a:cs typeface="Times New Roman" panose="02020603050405020304" pitchFamily="18" charset="0"/>
              </a:rPr>
              <a:t>Bogost</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 2019). </a:t>
            </a:r>
            <a:r>
              <a:rPr lang="en-CA"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CA"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CA"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18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033B-7A7C-3077-8E42-6943BD06C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867CA87-3965-6556-CB04-E25B6F1F48F6}"/>
              </a:ext>
            </a:extLst>
          </p:cNvPr>
          <p:cNvSpPr>
            <a:spLocks noGrp="1"/>
          </p:cNvSpPr>
          <p:nvPr>
            <p:ph idx="1"/>
          </p:nvPr>
        </p:nvSpPr>
        <p:spPr/>
        <p:txBody>
          <a:bodyPr/>
          <a:lstStyle/>
          <a:p>
            <a:r>
              <a:rPr lang="en-US" dirty="0"/>
              <a:t>Even the apple has scandal on ethic issue</a:t>
            </a:r>
          </a:p>
          <a:p>
            <a:r>
              <a:rPr lang="en-US" dirty="0"/>
              <a:t>No matter how strictly the policies are, the ethic issue can always be revealed.</a:t>
            </a:r>
          </a:p>
          <a:p>
            <a:r>
              <a:rPr lang="en-US" dirty="0"/>
              <a:t>The policy should be developed after issue happened in the real work</a:t>
            </a:r>
          </a:p>
          <a:p>
            <a:r>
              <a:rPr lang="en-US" dirty="0"/>
              <a:t>Apple as a big company which could have many breach by attacking </a:t>
            </a:r>
          </a:p>
          <a:p>
            <a:r>
              <a:rPr lang="en-US" dirty="0"/>
              <a:t>Apple have many issue on breach and point to its policy</a:t>
            </a:r>
          </a:p>
        </p:txBody>
      </p:sp>
    </p:spTree>
    <p:extLst>
      <p:ext uri="{BB962C8B-B14F-4D97-AF65-F5344CB8AC3E}">
        <p14:creationId xmlns:p14="http://schemas.microsoft.com/office/powerpoint/2010/main" val="209962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2F6-671B-881E-9CC9-C24547AC003E}"/>
              </a:ext>
            </a:extLst>
          </p:cNvPr>
          <p:cNvSpPr>
            <a:spLocks noGrp="1"/>
          </p:cNvSpPr>
          <p:nvPr>
            <p:ph type="title"/>
          </p:nvPr>
        </p:nvSpPr>
        <p:spPr/>
        <p:txBody>
          <a:bodyPr/>
          <a:lstStyle/>
          <a:p>
            <a:r>
              <a:rPr lang="en-US" dirty="0"/>
              <a:t>Question Time</a:t>
            </a:r>
          </a:p>
        </p:txBody>
      </p:sp>
      <p:sp>
        <p:nvSpPr>
          <p:cNvPr id="3" name="Content Placeholder 2">
            <a:extLst>
              <a:ext uri="{FF2B5EF4-FFF2-40B4-BE49-F238E27FC236}">
                <a16:creationId xmlns:a16="http://schemas.microsoft.com/office/drawing/2014/main" id="{B4C55368-2E34-178F-AC24-5DCAAF7AA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30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2" name="Picture 32">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34">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4" name="Picture 36">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5" name="Rectangle 38">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0">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7" name="Rectangle 42">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4">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9" name="Rectangle 46">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48">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51" name="Rectangle 50">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A573C3-6836-1565-A139-AA46A76891E9}"/>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4600">
                <a:solidFill>
                  <a:srgbClr val="FFFFFF"/>
                </a:solidFill>
              </a:rPr>
              <a:t>Group Project  Presentation(Apple Analysis)</a:t>
            </a:r>
          </a:p>
        </p:txBody>
      </p:sp>
      <p:sp>
        <p:nvSpPr>
          <p:cNvPr id="3" name="Subtitle 2">
            <a:extLst>
              <a:ext uri="{FF2B5EF4-FFF2-40B4-BE49-F238E27FC236}">
                <a16:creationId xmlns:a16="http://schemas.microsoft.com/office/drawing/2014/main" id="{3808E11D-C6A1-A4F0-6A8E-E8ABD5524971}"/>
              </a:ext>
            </a:extLst>
          </p:cNvPr>
          <p:cNvSpPr>
            <a:spLocks noGrp="1"/>
          </p:cNvSpPr>
          <p:nvPr>
            <p:ph type="body" sz="half" idx="2"/>
          </p:nvPr>
        </p:nvSpPr>
        <p:spPr>
          <a:xfrm>
            <a:off x="1194149" y="4394039"/>
            <a:ext cx="7304152" cy="1117687"/>
          </a:xfrm>
        </p:spPr>
        <p:txBody>
          <a:bodyPr vert="horz" lIns="91440" tIns="45720" rIns="91440" bIns="45720" rtlCol="0">
            <a:normAutofit/>
          </a:bodyPr>
          <a:lstStyle/>
          <a:p>
            <a:pPr algn="r"/>
            <a:r>
              <a:rPr lang="en-US" sz="2000"/>
              <a:t>Trinath Kandula, Jin Su</a:t>
            </a:r>
          </a:p>
        </p:txBody>
      </p:sp>
    </p:spTree>
    <p:extLst>
      <p:ext uri="{BB962C8B-B14F-4D97-AF65-F5344CB8AC3E}">
        <p14:creationId xmlns:p14="http://schemas.microsoft.com/office/powerpoint/2010/main" val="294070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69B6-9810-7E16-84F4-5C57D43C3D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3CF0045-D8FE-66E5-0974-40F993248E36}"/>
              </a:ext>
            </a:extLst>
          </p:cNvPr>
          <p:cNvSpPr>
            <a:spLocks noGrp="1"/>
          </p:cNvSpPr>
          <p:nvPr>
            <p:ph idx="1"/>
          </p:nvPr>
        </p:nvSpPr>
        <p:spPr>
          <a:xfrm>
            <a:off x="410547" y="2336872"/>
            <a:ext cx="9883635" cy="4213217"/>
          </a:xfrm>
        </p:spPr>
        <p:txBody>
          <a:bodyPr>
            <a:normAutofit lnSpcReduction="10000"/>
          </a:bodyPr>
          <a:lstStyle/>
          <a:p>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Apple. (n.d.). </a:t>
            </a:r>
            <a:r>
              <a:rPr lang="en-CA" sz="1800" i="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Ethics and compliance - apple</a:t>
            </a:r>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Apple Compliance. Retrieved November 30, 2022, from https://</a:t>
            </a:r>
            <a:r>
              <a:rPr lang="en-CA"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www.apple.com</a:t>
            </a:r>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/compliance/ </a:t>
            </a:r>
            <a:r>
              <a:rPr lang="en-CA" dirty="0">
                <a:effectLst/>
              </a:rPr>
              <a:t> </a:t>
            </a:r>
          </a:p>
          <a:p>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Business News Daily. (n.d.). </a:t>
            </a:r>
            <a:r>
              <a:rPr lang="en-CA" sz="1800" i="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Is owning an </a:t>
            </a:r>
            <a:r>
              <a:rPr lang="en-CA" sz="1800" i="1"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iphone</a:t>
            </a:r>
            <a:r>
              <a:rPr lang="en-CA" sz="1800" i="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ethical?</a:t>
            </a:r>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Business News Daily. Retrieved November 30, 2022, from https://</a:t>
            </a:r>
            <a:r>
              <a:rPr lang="en-CA"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www.businessnewsdaily.com</a:t>
            </a:r>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/1979-owning-iphone-ethical.html </a:t>
            </a:r>
            <a:r>
              <a:rPr lang="en-CA" dirty="0">
                <a:effectLst/>
              </a:rPr>
              <a:t> </a:t>
            </a:r>
          </a:p>
          <a:p>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Hamilton, I. A. (n.d.). </a:t>
            </a:r>
            <a:r>
              <a:rPr lang="en-CA" sz="1800" i="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OSHA is investigating Apple over its treatment of employees</a:t>
            </a:r>
            <a:r>
              <a:rPr lang="en-CA"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Business Insider. Retrieved November 30, 2022, from https://www.businessinsider.com/osha-investigating-apple-over-employees-nyt-ft-reports-2021-12 </a:t>
            </a:r>
            <a:r>
              <a:rPr lang="en-CA" dirty="0">
                <a:effectLst/>
              </a:rPr>
              <a:t> </a:t>
            </a:r>
          </a:p>
          <a:p>
            <a:r>
              <a:rPr lang="en-CA" sz="1800" dirty="0">
                <a:solidFill>
                  <a:srgbClr val="000000"/>
                </a:solidFill>
                <a:effectLst/>
                <a:latin typeface="Calibri" panose="020F0502020204030204" pitchFamily="34" charset="0"/>
                <a:ea typeface="Times New Roman" panose="02020603050405020304" pitchFamily="18" charset="0"/>
              </a:rPr>
              <a:t>An Apple a Day: Ethics at Apple Inc. (n.d.). </a:t>
            </a:r>
            <a:r>
              <a:rPr lang="en-CA" sz="1800" u="none" strike="noStrike" dirty="0">
                <a:solidFill>
                  <a:srgbClr val="0563C1"/>
                </a:solidFill>
                <a:effectLst/>
                <a:latin typeface="Calibri" panose="020F0502020204030204" pitchFamily="34" charset="0"/>
                <a:ea typeface="Times New Roman" panose="02020603050405020304" pitchFamily="18" charset="0"/>
                <a:hlinkClick r:id="rId2"/>
              </a:rPr>
              <a:t>https://harbert.auburn.edu/binaries/documents/center-for-ethical-organizational-cultures/cases/apple.pdf</a:t>
            </a:r>
            <a:endParaRPr lang="en-CA" sz="1800" u="none" strike="noStrike" dirty="0">
              <a:solidFill>
                <a:srgbClr val="0563C1"/>
              </a:solidFill>
              <a:effectLst/>
              <a:latin typeface="Calibri" panose="020F0502020204030204" pitchFamily="34" charset="0"/>
              <a:ea typeface="Times New Roman" panose="02020603050405020304" pitchFamily="18" charset="0"/>
            </a:endParaRPr>
          </a:p>
          <a:p>
            <a:r>
              <a:rPr lang="en-CA"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Bogost</a:t>
            </a:r>
            <a:r>
              <a:rPr lang="en-C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 (2019, January 31). Apple Is a Hypocrite on Data Privacy. The Atlantic; The Atlantic. </a:t>
            </a:r>
            <a:r>
              <a:rPr lang="en-CA"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https://www.theatlantic.com/technology/archive/2019/01/apples-hypocritical-defense-data-privacy/581680/</a:t>
            </a:r>
            <a:endParaRPr lang="en-CA"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endParaRPr>
          </a:p>
          <a:p>
            <a:r>
              <a:rPr lang="en-CA" sz="1800" dirty="0">
                <a:solidFill>
                  <a:srgbClr val="000000"/>
                </a:solidFill>
                <a:effectLst/>
                <a:latin typeface="Calibri" panose="020F0502020204030204" pitchFamily="34" charset="0"/>
                <a:ea typeface="Times New Roman" panose="02020603050405020304" pitchFamily="18" charset="0"/>
              </a:rPr>
              <a:t>Ingersoll, A. (2019, August 30). Google Researchers Found an Extremely Nasty iPhone Security Flaw. Time; Time.  </a:t>
            </a:r>
            <a:r>
              <a:rPr lang="en-CA" sz="1800" u="none" strike="noStrike" dirty="0">
                <a:solidFill>
                  <a:srgbClr val="0563C1"/>
                </a:solidFill>
                <a:effectLst/>
                <a:latin typeface="Calibri" panose="020F0502020204030204" pitchFamily="34" charset="0"/>
                <a:ea typeface="Times New Roman" panose="02020603050405020304" pitchFamily="18" charset="0"/>
                <a:hlinkClick r:id="rId4"/>
              </a:rPr>
              <a:t>https://time.com/5665298/iphone-security-apple-google</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dirty="0">
              <a:effectLst/>
              <a:latin typeface="Times New Roman" panose="02020603050405020304" pitchFamily="18" charset="0"/>
              <a:ea typeface="Times New Roman" panose="02020603050405020304" pitchFamily="18" charset="0"/>
            </a:endParaRPr>
          </a:p>
          <a:p>
            <a:endParaRPr lang="en-CA"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055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533C-B120-5FFF-823D-C7D64914C18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26D7C81-FDDD-A3F0-6F33-425C69556E62}"/>
              </a:ext>
            </a:extLst>
          </p:cNvPr>
          <p:cNvSpPr>
            <a:spLocks noGrp="1"/>
          </p:cNvSpPr>
          <p:nvPr>
            <p:ph idx="1"/>
          </p:nvPr>
        </p:nvSpPr>
        <p:spPr/>
        <p:txBody>
          <a:bodyPr vert="horz" lIns="91440" tIns="45720" rIns="91440" bIns="45720" rtlCol="0" anchor="t">
            <a:normAutofit fontScale="77500" lnSpcReduction="20000"/>
          </a:bodyPr>
          <a:lstStyle/>
          <a:p>
            <a:r>
              <a:rPr lang="en-US" dirty="0"/>
              <a:t>Introduction(</a:t>
            </a:r>
            <a:r>
              <a:rPr lang="en-US" dirty="0" err="1"/>
              <a:t>Jin</a:t>
            </a:r>
            <a:r>
              <a:rPr lang="en-US" dirty="0"/>
              <a:t>)</a:t>
            </a:r>
          </a:p>
          <a:p>
            <a:pPr marL="0" indent="0">
              <a:buNone/>
            </a:pPr>
            <a:endParaRPr lang="en-US" dirty="0"/>
          </a:p>
          <a:p>
            <a:r>
              <a:rPr lang="en-US" dirty="0"/>
              <a:t>Treatment of employees from an ethical perspective (</a:t>
            </a:r>
            <a:r>
              <a:rPr lang="en-US" dirty="0" err="1"/>
              <a:t>Jin</a:t>
            </a:r>
            <a:r>
              <a:rPr lang="en-US" dirty="0"/>
              <a:t>)</a:t>
            </a:r>
          </a:p>
          <a:p>
            <a:pPr marL="0" indent="0">
              <a:buNone/>
            </a:pPr>
            <a:endParaRPr lang="en-US" dirty="0"/>
          </a:p>
          <a:p>
            <a:r>
              <a:rPr lang="en-US" dirty="0"/>
              <a:t>Apple Data Breaches and how the company responded  (Trinath)</a:t>
            </a:r>
          </a:p>
          <a:p>
            <a:pPr marL="0" indent="0">
              <a:buNone/>
            </a:pPr>
            <a:endParaRPr lang="en-US" dirty="0"/>
          </a:p>
          <a:p>
            <a:r>
              <a:rPr lang="en-US" dirty="0"/>
              <a:t>Ethical practices or protection, treatment on sharing of data (Trinath)</a:t>
            </a:r>
          </a:p>
          <a:p>
            <a:endParaRPr lang="en-US" dirty="0"/>
          </a:p>
          <a:p>
            <a:r>
              <a:rPr lang="en-US" dirty="0"/>
              <a:t>Summary(</a:t>
            </a:r>
            <a:r>
              <a:rPr lang="en-US" dirty="0" err="1"/>
              <a:t>Jin</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59732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E296-0988-1C21-D2C3-D0426576A611}"/>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D69A9A6D-6198-857E-68FF-3EC9FF717BFC}"/>
              </a:ext>
            </a:extLst>
          </p:cNvPr>
          <p:cNvSpPr>
            <a:spLocks noGrp="1"/>
          </p:cNvSpPr>
          <p:nvPr>
            <p:ph idx="1"/>
          </p:nvPr>
        </p:nvSpPr>
        <p:spPr/>
        <p:txBody>
          <a:bodyPr/>
          <a:lstStyle/>
          <a:p>
            <a:r>
              <a:rPr lang="en-US" dirty="0"/>
              <a:t>Problem of ethic issue inside or outside a big company</a:t>
            </a:r>
          </a:p>
          <a:p>
            <a:r>
              <a:rPr lang="en-US" dirty="0"/>
              <a:t>What happen of Apple when they were face an </a:t>
            </a:r>
            <a:r>
              <a:rPr lang="en-US" dirty="0" err="1"/>
              <a:t>inssue</a:t>
            </a:r>
            <a:r>
              <a:rPr lang="en-US" dirty="0"/>
              <a:t> relate to the treatment of employee</a:t>
            </a:r>
          </a:p>
          <a:p>
            <a:r>
              <a:rPr lang="en-US" dirty="0"/>
              <a:t>The key point of apple in ethic on their business relate to the employee</a:t>
            </a:r>
          </a:p>
          <a:p>
            <a:r>
              <a:rPr lang="en-US" dirty="0"/>
              <a:t>The thought on big company about treatment of employee</a:t>
            </a:r>
          </a:p>
        </p:txBody>
      </p:sp>
    </p:spTree>
    <p:extLst>
      <p:ext uri="{BB962C8B-B14F-4D97-AF65-F5344CB8AC3E}">
        <p14:creationId xmlns:p14="http://schemas.microsoft.com/office/powerpoint/2010/main" val="316748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8D73-C4CB-39C5-E603-73A82AB28B86}"/>
              </a:ext>
            </a:extLst>
          </p:cNvPr>
          <p:cNvSpPr>
            <a:spLocks noGrp="1"/>
          </p:cNvSpPr>
          <p:nvPr>
            <p:ph type="title"/>
          </p:nvPr>
        </p:nvSpPr>
        <p:spPr/>
        <p:txBody>
          <a:bodyPr/>
          <a:lstStyle/>
          <a:p>
            <a:r>
              <a:rPr lang="en-US" dirty="0"/>
              <a:t>What do you think about the treatment of employee in Apple?</a:t>
            </a:r>
          </a:p>
        </p:txBody>
      </p:sp>
      <p:graphicFrame>
        <p:nvGraphicFramePr>
          <p:cNvPr id="4" name="Content Placeholder 3">
            <a:extLst>
              <a:ext uri="{FF2B5EF4-FFF2-40B4-BE49-F238E27FC236}">
                <a16:creationId xmlns:a16="http://schemas.microsoft.com/office/drawing/2014/main" id="{A1C40FFD-7875-308F-2CA1-B46CE938130A}"/>
              </a:ext>
            </a:extLst>
          </p:cNvPr>
          <p:cNvGraphicFramePr>
            <a:graphicFrameLocks noGrp="1"/>
          </p:cNvGraphicFramePr>
          <p:nvPr>
            <p:ph idx="1"/>
            <p:extLst>
              <p:ext uri="{D42A27DB-BD31-4B8C-83A1-F6EECF244321}">
                <p14:modId xmlns:p14="http://schemas.microsoft.com/office/powerpoint/2010/main" val="3719522354"/>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30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822F-D9A2-1D61-7B41-F8078242F8D2}"/>
              </a:ext>
            </a:extLst>
          </p:cNvPr>
          <p:cNvSpPr>
            <a:spLocks noGrp="1"/>
          </p:cNvSpPr>
          <p:nvPr>
            <p:ph type="title"/>
          </p:nvPr>
        </p:nvSpPr>
        <p:spPr/>
        <p:txBody>
          <a:bodyPr/>
          <a:lstStyle/>
          <a:p>
            <a:r>
              <a:rPr lang="en-US" dirty="0"/>
              <a:t>Policy inside Apple</a:t>
            </a:r>
          </a:p>
        </p:txBody>
      </p:sp>
      <p:sp>
        <p:nvSpPr>
          <p:cNvPr id="3" name="Content Placeholder 2">
            <a:extLst>
              <a:ext uri="{FF2B5EF4-FFF2-40B4-BE49-F238E27FC236}">
                <a16:creationId xmlns:a16="http://schemas.microsoft.com/office/drawing/2014/main" id="{C4D2FEA1-2E31-6E64-EBBB-99103B5D7C47}"/>
              </a:ext>
            </a:extLst>
          </p:cNvPr>
          <p:cNvSpPr>
            <a:spLocks noGrp="1"/>
          </p:cNvSpPr>
          <p:nvPr>
            <p:ph idx="1"/>
          </p:nvPr>
        </p:nvSpPr>
        <p:spPr/>
        <p:txBody>
          <a:bodyPr/>
          <a:lstStyle/>
          <a:p>
            <a:r>
              <a:rPr lang="en-US" dirty="0"/>
              <a:t>“</a:t>
            </a:r>
            <a:r>
              <a:rPr lang="en-CA" sz="1800" dirty="0">
                <a:effectLst/>
                <a:latin typeface="SFHello"/>
              </a:rPr>
              <a:t>speak freely about your wages, hours, and working conditions, including information about harassment, discrimination, or any other conduct you have reason to believe is unlawful, and nothing in this Policy, or any Apple policy, should be interpreted as being restrictive of your right to do so “ (Apple 2022)</a:t>
            </a:r>
          </a:p>
          <a:p>
            <a:r>
              <a:rPr lang="en-CA" sz="1800" dirty="0">
                <a:latin typeface="SFHello"/>
              </a:rPr>
              <a:t>Human Right</a:t>
            </a:r>
          </a:p>
          <a:p>
            <a:r>
              <a:rPr lang="en-CA" sz="1800" dirty="0">
                <a:latin typeface="SFHello"/>
              </a:rPr>
              <a:t>Harassment and discrimination</a:t>
            </a:r>
            <a:endParaRPr lang="en-CA" dirty="0"/>
          </a:p>
          <a:p>
            <a:endParaRPr lang="en-US" dirty="0"/>
          </a:p>
        </p:txBody>
      </p:sp>
    </p:spTree>
    <p:extLst>
      <p:ext uri="{BB962C8B-B14F-4D97-AF65-F5344CB8AC3E}">
        <p14:creationId xmlns:p14="http://schemas.microsoft.com/office/powerpoint/2010/main" val="331292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493E-FF1B-778F-024D-103EE5079D69}"/>
              </a:ext>
            </a:extLst>
          </p:cNvPr>
          <p:cNvSpPr>
            <a:spLocks noGrp="1"/>
          </p:cNvSpPr>
          <p:nvPr>
            <p:ph type="title"/>
          </p:nvPr>
        </p:nvSpPr>
        <p:spPr/>
        <p:txBody>
          <a:bodyPr/>
          <a:lstStyle/>
          <a:p>
            <a:r>
              <a:rPr lang="en-US" dirty="0"/>
              <a:t>Supply chain Question</a:t>
            </a:r>
          </a:p>
        </p:txBody>
      </p:sp>
      <p:sp>
        <p:nvSpPr>
          <p:cNvPr id="3" name="Content Placeholder 2">
            <a:extLst>
              <a:ext uri="{FF2B5EF4-FFF2-40B4-BE49-F238E27FC236}">
                <a16:creationId xmlns:a16="http://schemas.microsoft.com/office/drawing/2014/main" id="{EA4ED790-1B18-7449-5059-D30A754C3C11}"/>
              </a:ext>
            </a:extLst>
          </p:cNvPr>
          <p:cNvSpPr>
            <a:spLocks noGrp="1"/>
          </p:cNvSpPr>
          <p:nvPr>
            <p:ph idx="1"/>
          </p:nvPr>
        </p:nvSpPr>
        <p:spPr/>
        <p:txBody>
          <a:bodyPr/>
          <a:lstStyle/>
          <a:p>
            <a:r>
              <a:rPr lang="en-US" dirty="0"/>
              <a:t>Do apple consider the ethic among his supply chain?</a:t>
            </a:r>
          </a:p>
          <a:p>
            <a:r>
              <a:rPr lang="en-US" dirty="0"/>
              <a:t>Do apple need to consider employee belongs to supplier?</a:t>
            </a:r>
          </a:p>
          <a:p>
            <a:r>
              <a:rPr lang="en-US" dirty="0"/>
              <a:t>Do apple have responsibility of ethic to his supply chain?</a:t>
            </a:r>
          </a:p>
        </p:txBody>
      </p:sp>
    </p:spTree>
    <p:extLst>
      <p:ext uri="{BB962C8B-B14F-4D97-AF65-F5344CB8AC3E}">
        <p14:creationId xmlns:p14="http://schemas.microsoft.com/office/powerpoint/2010/main" val="365080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6D97-2FFE-21A4-0731-0BE2D70D3098}"/>
              </a:ext>
            </a:extLst>
          </p:cNvPr>
          <p:cNvSpPr>
            <a:spLocks noGrp="1"/>
          </p:cNvSpPr>
          <p:nvPr>
            <p:ph type="title"/>
          </p:nvPr>
        </p:nvSpPr>
        <p:spPr/>
        <p:txBody>
          <a:bodyPr/>
          <a:lstStyle/>
          <a:p>
            <a:r>
              <a:rPr lang="en-US" dirty="0"/>
              <a:t>Dark side inside the supply chain</a:t>
            </a:r>
          </a:p>
        </p:txBody>
      </p:sp>
      <p:sp>
        <p:nvSpPr>
          <p:cNvPr id="3" name="Content Placeholder 2">
            <a:extLst>
              <a:ext uri="{FF2B5EF4-FFF2-40B4-BE49-F238E27FC236}">
                <a16:creationId xmlns:a16="http://schemas.microsoft.com/office/drawing/2014/main" id="{60067F7E-0B0E-859C-C984-A1C3C0BA388E}"/>
              </a:ext>
            </a:extLst>
          </p:cNvPr>
          <p:cNvSpPr>
            <a:spLocks noGrp="1"/>
          </p:cNvSpPr>
          <p:nvPr>
            <p:ph idx="1"/>
          </p:nvPr>
        </p:nvSpPr>
        <p:spPr/>
        <p:txBody>
          <a:bodyPr/>
          <a:lstStyle/>
          <a:p>
            <a:r>
              <a:rPr lang="en-US" dirty="0"/>
              <a:t>Suspect issue by purpose</a:t>
            </a:r>
          </a:p>
          <a:p>
            <a:r>
              <a:rPr lang="en-US" dirty="0"/>
              <a:t>Ethic on products</a:t>
            </a:r>
          </a:p>
          <a:p>
            <a:r>
              <a:rPr lang="en-US" dirty="0"/>
              <a:t>Brain Strom on ethic in Apple’s product</a:t>
            </a:r>
          </a:p>
          <a:p>
            <a:r>
              <a:rPr lang="en-US" dirty="0"/>
              <a:t>Shadow of human right</a:t>
            </a:r>
          </a:p>
        </p:txBody>
      </p:sp>
    </p:spTree>
    <p:extLst>
      <p:ext uri="{BB962C8B-B14F-4D97-AF65-F5344CB8AC3E}">
        <p14:creationId xmlns:p14="http://schemas.microsoft.com/office/powerpoint/2010/main" val="422114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107E-3D38-444F-71AA-FEFA279A96C6}"/>
              </a:ext>
            </a:extLst>
          </p:cNvPr>
          <p:cNvSpPr>
            <a:spLocks noGrp="1"/>
          </p:cNvSpPr>
          <p:nvPr>
            <p:ph type="title"/>
          </p:nvPr>
        </p:nvSpPr>
        <p:spPr/>
        <p:txBody>
          <a:bodyPr/>
          <a:lstStyle/>
          <a:p>
            <a:r>
              <a:rPr lang="en-US" dirty="0"/>
              <a:t>Compare Apple’s internal and external</a:t>
            </a:r>
          </a:p>
        </p:txBody>
      </p:sp>
      <p:sp>
        <p:nvSpPr>
          <p:cNvPr id="3" name="Content Placeholder 2">
            <a:extLst>
              <a:ext uri="{FF2B5EF4-FFF2-40B4-BE49-F238E27FC236}">
                <a16:creationId xmlns:a16="http://schemas.microsoft.com/office/drawing/2014/main" id="{DCB0B1EC-18BC-18ED-1FD0-94AA4F45938D}"/>
              </a:ext>
            </a:extLst>
          </p:cNvPr>
          <p:cNvSpPr>
            <a:spLocks noGrp="1"/>
          </p:cNvSpPr>
          <p:nvPr>
            <p:ph idx="1"/>
          </p:nvPr>
        </p:nvSpPr>
        <p:spPr/>
        <p:txBody>
          <a:bodyPr/>
          <a:lstStyle/>
          <a:p>
            <a:r>
              <a:rPr lang="en-US" dirty="0"/>
              <a:t>The treatment of policy in apple is almost the same on both internal and external employee</a:t>
            </a:r>
          </a:p>
          <a:p>
            <a:r>
              <a:rPr lang="en-US" dirty="0"/>
              <a:t>Apple has many scandal which they treat employee is different (Business News Daily, 2022)</a:t>
            </a:r>
          </a:p>
          <a:p>
            <a:r>
              <a:rPr lang="en-US" dirty="0"/>
              <a:t>Apple also have internal </a:t>
            </a:r>
            <a:r>
              <a:rPr lang="en-US" dirty="0" err="1"/>
              <a:t>sacandal</a:t>
            </a:r>
            <a:r>
              <a:rPr lang="en-US" dirty="0"/>
              <a:t> but it could be consider small issue compare with what happen in their supply chain (Hamilton, 2022)</a:t>
            </a:r>
          </a:p>
        </p:txBody>
      </p:sp>
    </p:spTree>
    <p:extLst>
      <p:ext uri="{BB962C8B-B14F-4D97-AF65-F5344CB8AC3E}">
        <p14:creationId xmlns:p14="http://schemas.microsoft.com/office/powerpoint/2010/main" val="1628554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1072</TotalTime>
  <Words>815</Words>
  <Application>Microsoft Office PowerPoint</Application>
  <PresentationFormat>Widescreen</PresentationFormat>
  <Paragraphs>110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SFHello</vt:lpstr>
      <vt:lpstr>Times New Roman</vt:lpstr>
      <vt:lpstr>Trebuchet MS</vt:lpstr>
      <vt:lpstr>Berlin</vt:lpstr>
      <vt:lpstr>Ethics And Law in Data Analytics(ISEC3050)</vt:lpstr>
      <vt:lpstr>Group Project  Presentation(Apple Analysis)</vt:lpstr>
      <vt:lpstr>Contents</vt:lpstr>
      <vt:lpstr>Introductions</vt:lpstr>
      <vt:lpstr>What do you think about the treatment of employee in Apple?</vt:lpstr>
      <vt:lpstr>Policy inside Apple</vt:lpstr>
      <vt:lpstr>Supply chain Question</vt:lpstr>
      <vt:lpstr>Dark side inside the supply chain</vt:lpstr>
      <vt:lpstr>Compare Apple’s internal and external</vt:lpstr>
      <vt:lpstr>Data breaches in Apple </vt:lpstr>
      <vt:lpstr>Pegasus Spyware attack</vt:lpstr>
      <vt:lpstr>Google discovers an exploit on iPhones</vt:lpstr>
      <vt:lpstr>Attack on Apple’s Dev center</vt:lpstr>
      <vt:lpstr>Ethical practices or protection, treatment on sharing of data</vt:lpstr>
      <vt:lpstr>Apple Ethical  principles</vt:lpstr>
      <vt:lpstr>Incidents to explain Apple’s ethical policy </vt:lpstr>
      <vt:lpstr>Criticism on Apple’s policy </vt:lpstr>
      <vt:lpstr>Summary</vt:lpstr>
      <vt:lpstr>Question Time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dc:title>
  <dc:creator>Su,Jin</dc:creator>
  <cp:lastModifiedBy>Kandula,Trinath Reddy</cp:lastModifiedBy>
  <cp:revision>28</cp:revision>
  <dcterms:created xsi:type="dcterms:W3CDTF">2022-11-30T14:46:48Z</dcterms:created>
  <dcterms:modified xsi:type="dcterms:W3CDTF">2022-12-09T19:34:51Z</dcterms:modified>
</cp:coreProperties>
</file>