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94" r:id="rId3"/>
    <p:sldId id="292" r:id="rId4"/>
    <p:sldId id="296" r:id="rId5"/>
    <p:sldId id="297" r:id="rId6"/>
    <p:sldId id="295" r:id="rId7"/>
    <p:sldId id="298" r:id="rId8"/>
    <p:sldId id="312" r:id="rId9"/>
    <p:sldId id="299" r:id="rId10"/>
    <p:sldId id="314" r:id="rId11"/>
    <p:sldId id="293" r:id="rId12"/>
    <p:sldId id="260" r:id="rId13"/>
    <p:sldId id="301" r:id="rId14"/>
    <p:sldId id="302" r:id="rId15"/>
    <p:sldId id="305" r:id="rId16"/>
    <p:sldId id="304" r:id="rId17"/>
    <p:sldId id="308" r:id="rId18"/>
    <p:sldId id="309" r:id="rId19"/>
    <p:sldId id="310" r:id="rId20"/>
    <p:sldId id="31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Montserrat" panose="00000500000000000000" pitchFamily="2" charset="-93"/>
      <p:regular r:id="rId35"/>
      <p:bold r:id="rId36"/>
      <p: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81342A-B96E-467B-83F6-4648186AF1B9}">
  <a:tblStyle styleId="{8E81342A-B96E-467B-83F6-4648186AF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5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83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89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87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96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7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5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817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01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727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16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78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9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22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93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58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64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3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74fc/832dd6c77253595cf3c1c852045c8da93c13.pdf" TargetMode="External"/><Relationship Id="rId3" Type="http://schemas.openxmlformats.org/officeDocument/2006/relationships/hyperlink" Target="https://www.miai.vn/2020/12/14/bert-series-chuong-1-bert-la-cai-chi-chi/" TargetMode="External"/><Relationship Id="rId7" Type="http://schemas.openxmlformats.org/officeDocument/2006/relationships/hyperlink" Target="https://www.miai.vn/2020/12/01/mi-transformer-tim-hieu-transformer-theo-cach-de-hieu-de-nh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iblo.asia/p/bert-roberta-phobert-bertweet-ung-dung-state-of-the-art-pre-trained-model-cho-bai-toan-phan-loai-van-ban-4P856PEWZY3" TargetMode="External"/><Relationship Id="rId5" Type="http://schemas.openxmlformats.org/officeDocument/2006/relationships/hyperlink" Target="https://www.miai.vn/2020/12/22/bert-series-chuong-2-nghich-mot-chut-voi-hugging-face/" TargetMode="External"/><Relationship Id="rId4" Type="http://schemas.openxmlformats.org/officeDocument/2006/relationships/hyperlink" Target="https://www.miai.vn/2020/12/29/bert-series-chuong-3-thu-nhan-dien-cam-xuc-van-ban-tieng-viet-voi-phobert-cach-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60830" y="1640849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PhoBERT</a:t>
            </a:r>
            <a:endParaRPr lang="en-US" sz="40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481141" y="2413777"/>
            <a:ext cx="3243622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Pre-trained language models for Vietnamese</a:t>
            </a:r>
            <a:endParaRPr lang="en-US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rt">
            <a:extLst>
              <a:ext uri="{FF2B5EF4-FFF2-40B4-BE49-F238E27FC236}">
                <a16:creationId xmlns:a16="http://schemas.microsoft.com/office/drawing/2014/main" id="{856E3CCE-5FFD-F782-0510-826653AF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56" y="601811"/>
            <a:ext cx="3779874" cy="41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5;p16">
            <a:extLst>
              <a:ext uri="{FF2B5EF4-FFF2-40B4-BE49-F238E27FC236}">
                <a16:creationId xmlns:a16="http://schemas.microsoft.com/office/drawing/2014/main" id="{5EF104C0-3313-F477-FE66-695B3BDAF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Output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D51671F-EC06-CBCF-6647-348D964A12F8}"/>
              </a:ext>
            </a:extLst>
          </p:cNvPr>
          <p:cNvSpPr txBox="1"/>
          <p:nvPr/>
        </p:nvSpPr>
        <p:spPr>
          <a:xfrm>
            <a:off x="457200" y="1243019"/>
            <a:ext cx="4215809" cy="189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905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1905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encoder output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token [CLS]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transform sang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[c1 c2].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1905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(0, 1)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3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PhoBERT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987499"/>
            <a:ext cx="7829778" cy="316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PhoBERT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được phát triển bởi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VinAI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Research</a:t>
            </a:r>
            <a:endParaRPr lang="en-US" kern="1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PhoBERT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được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trên khoảng 20GB dữ liệu bao gồm khoảng 1GB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Vietnamese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Wikipedia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corpus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và 19GB còn lại lấy từ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Vietnamese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news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corpus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Được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t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hực hiện tách từ cho tiếng Việt trước khi tiền huấn luyện. Tập dữ liệu tiền huấn luyện gồm 145 triệu câu đã được tách từ (3 tỷ từ đơn).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PhoBERT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sử dụng quy trình tiền huấn luyện dựa trên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RoBERTa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PhoBERT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có thể được sử dụng với các thư viện mã nguồn mở phổ biến như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transformers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và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fairseq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70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Các phiên bản PhoBERT</a:t>
            </a:r>
            <a:endParaRPr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85" name="Google Shape;485;p19"/>
          <p:cNvGrpSpPr/>
          <p:nvPr/>
        </p:nvGrpSpPr>
        <p:grpSpPr>
          <a:xfrm>
            <a:off x="886030" y="1211750"/>
            <a:ext cx="1986839" cy="2608797"/>
            <a:chOff x="886030" y="1211750"/>
            <a:chExt cx="1986839" cy="2517876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891669" y="2757398"/>
              <a:ext cx="1981200" cy="458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PhoBERT</a:t>
              </a:r>
              <a:r>
                <a:rPr lang="en-US" sz="1800" kern="100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base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886030" y="339782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12 transformers block</a:t>
              </a:r>
              <a:endParaRPr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0" cy="2613808"/>
            <a:chOff x="6374785" y="1211750"/>
            <a:chExt cx="1981200" cy="2486470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85" y="2706837"/>
              <a:ext cx="1981200" cy="508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PhoBERT</a:t>
              </a:r>
              <a:r>
                <a:rPr lang="en-US" sz="1800" kern="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large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336642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rgbClr val="1B1B1B"/>
                  </a:solidFill>
                  <a:effectLst/>
                  <a:latin typeface="+mj-lt"/>
                </a:rPr>
                <a:t>24 transformers block</a:t>
              </a:r>
              <a:endParaRPr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 flipV="1">
            <a:off x="2171035" y="1604150"/>
            <a:ext cx="1934240" cy="141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flipH="1" flipV="1">
            <a:off x="4567200" y="1604150"/>
            <a:ext cx="2405785" cy="200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cxnSpLocks/>
            <a:stCxn id="488" idx="4"/>
          </p:cNvCxnSpPr>
          <p:nvPr/>
        </p:nvCxnSpPr>
        <p:spPr>
          <a:xfrm>
            <a:off x="1778635" y="2024889"/>
            <a:ext cx="0" cy="6764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cxnSpLocks/>
            <a:stCxn id="492" idx="4"/>
            <a:endCxn id="490" idx="0"/>
          </p:cNvCxnSpPr>
          <p:nvPr/>
        </p:nvCxnSpPr>
        <p:spPr>
          <a:xfrm>
            <a:off x="7365385" y="2036741"/>
            <a:ext cx="0" cy="7466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487;p19">
            <a:extLst>
              <a:ext uri="{FF2B5EF4-FFF2-40B4-BE49-F238E27FC236}">
                <a16:creationId xmlns:a16="http://schemas.microsoft.com/office/drawing/2014/main" id="{3971090D-99E2-AD89-1F95-EAA293E5ACC4}"/>
              </a:ext>
            </a:extLst>
          </p:cNvPr>
          <p:cNvSpPr txBox="1"/>
          <p:nvPr/>
        </p:nvSpPr>
        <p:spPr>
          <a:xfrm>
            <a:off x="881018" y="3837036"/>
            <a:ext cx="1981200" cy="34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150 triệu tham số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87;p19">
            <a:extLst>
              <a:ext uri="{FF2B5EF4-FFF2-40B4-BE49-F238E27FC236}">
                <a16:creationId xmlns:a16="http://schemas.microsoft.com/office/drawing/2014/main" id="{530F0DD1-2691-4C18-F889-31ECD96375F6}"/>
              </a:ext>
            </a:extLst>
          </p:cNvPr>
          <p:cNvSpPr txBox="1"/>
          <p:nvPr/>
        </p:nvSpPr>
        <p:spPr>
          <a:xfrm>
            <a:off x="6374785" y="3825048"/>
            <a:ext cx="1981200" cy="34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3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50 triệu tham số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Tiền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xử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lý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dữ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liệu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929019"/>
            <a:ext cx="3216349" cy="58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Đọc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file: train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test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8BE6C85-3382-B340-0AAC-F7BD0967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5" y="1385760"/>
            <a:ext cx="7982360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Tiền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xử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lý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dữ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liệu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867245"/>
            <a:ext cx="7829778" cy="53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Convert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dữ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liệu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vào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thư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viện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pandas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19272E2-E35B-E56A-B0E3-158F9964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4" y="1650650"/>
            <a:ext cx="5208027" cy="882695"/>
          </a:xfrm>
          <a:prstGeom prst="rect">
            <a:avLst/>
          </a:prstGeom>
        </p:spPr>
      </p:pic>
      <p:sp>
        <p:nvSpPr>
          <p:cNvPr id="2" name="Google Shape;302;p16">
            <a:extLst>
              <a:ext uri="{FF2B5EF4-FFF2-40B4-BE49-F238E27FC236}">
                <a16:creationId xmlns:a16="http://schemas.microsoft.com/office/drawing/2014/main" id="{FE3F6E84-BEB0-A91B-4500-6A8C100D6851}"/>
              </a:ext>
            </a:extLst>
          </p:cNvPr>
          <p:cNvSpPr txBox="1"/>
          <p:nvPr/>
        </p:nvSpPr>
        <p:spPr>
          <a:xfrm>
            <a:off x="5719250" y="877213"/>
            <a:ext cx="3323741" cy="47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Encoder label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thành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kiểu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521A30C-B2CC-6536-9BFC-CF6CED3B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92" y="1456661"/>
            <a:ext cx="3440699" cy="35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7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Tiền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xử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lý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dữ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liệu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891806"/>
            <a:ext cx="7829778" cy="76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Tách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thành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input_ids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thêm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token [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cls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]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token [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]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cuối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đã được mã hóa thành </a:t>
            </a:r>
            <a:r>
              <a:rPr lang="vi-VN" dirty="0" err="1">
                <a:solidFill>
                  <a:schemeClr val="tx1"/>
                </a:solidFill>
                <a:latin typeface="+mn-lt"/>
              </a:rPr>
              <a:t>input_ids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tạo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attention mask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sau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đó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đưa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model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training.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ED08F3B-BF2D-3488-B455-ECEB46D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256" y="1842642"/>
            <a:ext cx="4529020" cy="32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4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Kết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quả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thực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nghiệm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7BFD135-73EA-3DC9-EAD2-AAF53B32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646274"/>
            <a:ext cx="5581650" cy="3390900"/>
          </a:xfrm>
          <a:prstGeom prst="rect">
            <a:avLst/>
          </a:prstGeom>
        </p:spPr>
      </p:pic>
      <p:sp>
        <p:nvSpPr>
          <p:cNvPr id="4" name="Google Shape;302;p16">
            <a:extLst>
              <a:ext uri="{FF2B5EF4-FFF2-40B4-BE49-F238E27FC236}">
                <a16:creationId xmlns:a16="http://schemas.microsoft.com/office/drawing/2014/main" id="{680C689D-F072-B996-3700-32A126C95ECE}"/>
              </a:ext>
            </a:extLst>
          </p:cNvPr>
          <p:cNvSpPr txBox="1"/>
          <p:nvPr/>
        </p:nvSpPr>
        <p:spPr>
          <a:xfrm>
            <a:off x="457200" y="849646"/>
            <a:ext cx="5310963" cy="6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Với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EPOCHS = 1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N_SPLITS = 5</a:t>
            </a:r>
          </a:p>
        </p:txBody>
      </p:sp>
    </p:spTree>
    <p:extLst>
      <p:ext uri="{BB962C8B-B14F-4D97-AF65-F5344CB8AC3E}">
        <p14:creationId xmlns:p14="http://schemas.microsoft.com/office/powerpoint/2010/main" val="300136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Kết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quả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thực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nghiệm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Google Shape;302;p16">
            <a:extLst>
              <a:ext uri="{FF2B5EF4-FFF2-40B4-BE49-F238E27FC236}">
                <a16:creationId xmlns:a16="http://schemas.microsoft.com/office/drawing/2014/main" id="{680C689D-F072-B996-3700-32A126C95ECE}"/>
              </a:ext>
            </a:extLst>
          </p:cNvPr>
          <p:cNvSpPr txBox="1"/>
          <p:nvPr/>
        </p:nvSpPr>
        <p:spPr>
          <a:xfrm>
            <a:off x="457200" y="849646"/>
            <a:ext cx="5310963" cy="6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Với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EPOCHS = 6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N_SPLITS = 5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8EA679E-6F51-8496-3FB7-CC4EB454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418" y="1804871"/>
            <a:ext cx="5397777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Kết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quả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thực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nghiệm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Google Shape;302;p16">
            <a:extLst>
              <a:ext uri="{FF2B5EF4-FFF2-40B4-BE49-F238E27FC236}">
                <a16:creationId xmlns:a16="http://schemas.microsoft.com/office/drawing/2014/main" id="{680C689D-F072-B996-3700-32A126C95ECE}"/>
              </a:ext>
            </a:extLst>
          </p:cNvPr>
          <p:cNvSpPr txBox="1"/>
          <p:nvPr/>
        </p:nvSpPr>
        <p:spPr>
          <a:xfrm>
            <a:off x="457200" y="777559"/>
            <a:ext cx="5310963" cy="46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Test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câu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hỏi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dự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đoán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ới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EPOCHS = 6,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N_SPLITS = 5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ADBE228-F15B-0B00-46F3-BD80CE7C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4" y="1398182"/>
            <a:ext cx="8527312" cy="182874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BFBE2E3-C174-EDC4-ECAC-0FF89F3C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44" y="3385030"/>
            <a:ext cx="8492160" cy="16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Kết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quả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thực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nghiệm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Google Shape;302;p16">
            <a:extLst>
              <a:ext uri="{FF2B5EF4-FFF2-40B4-BE49-F238E27FC236}">
                <a16:creationId xmlns:a16="http://schemas.microsoft.com/office/drawing/2014/main" id="{680C689D-F072-B996-3700-32A126C95ECE}"/>
              </a:ext>
            </a:extLst>
          </p:cNvPr>
          <p:cNvSpPr txBox="1"/>
          <p:nvPr/>
        </p:nvSpPr>
        <p:spPr>
          <a:xfrm>
            <a:off x="457200" y="777559"/>
            <a:ext cx="5310963" cy="46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Một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số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dự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đoán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sai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Google Shape;302;p16">
            <a:extLst>
              <a:ext uri="{FF2B5EF4-FFF2-40B4-BE49-F238E27FC236}">
                <a16:creationId xmlns:a16="http://schemas.microsoft.com/office/drawing/2014/main" id="{7C5E5A9E-30DF-53D7-8B2F-B1CA720E73F9}"/>
              </a:ext>
            </a:extLst>
          </p:cNvPr>
          <p:cNvSpPr txBox="1"/>
          <p:nvPr/>
        </p:nvSpPr>
        <p:spPr>
          <a:xfrm>
            <a:off x="531627" y="1424373"/>
            <a:ext cx="8229600" cy="34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'Fahrenheit 9/11'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bị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loại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khỏi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Quả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cầu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vàng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Hai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bộ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phim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từng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thu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hút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lượng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khán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khổng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lồ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"Fahrenheit 9/11"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"The Passion of the Christ"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đã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bị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rút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bỏ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khỏi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danh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sách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các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tác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phẩm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điện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ảnh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tranh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Quả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cầu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năm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2004.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Lý do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đưa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là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"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đứa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con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tinh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thần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"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của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Michael Moore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là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phim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tài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liệu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ban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tổ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chức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không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trao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cho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thể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loại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này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Còn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bộ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phim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truyền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hình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dùng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tiếng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Latin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AramaicThe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Passion of the Christ do Mel Gibson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đạo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diễn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thì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không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hợp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lệ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vì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Phim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xuất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sắc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chỉ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giới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hạn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cho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các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phim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dùng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tiếng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Anh.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Trong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Fahrenheit 9/11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hết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hy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vọng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giành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thưởng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danh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tiếng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thì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tác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phẩm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điện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ảnh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về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chúa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Jesus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của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Mel Gibson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thể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sẽ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được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xét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để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tranh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Phim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nước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ngoài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xuất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sắc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Lễ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trao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giải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Quả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cầu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vàng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dự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kiến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sẽ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diễn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ra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vào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ngày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16/1/2005.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Predicted: (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Suc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khoe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) --vs-- Real label: (Doi song)</a:t>
            </a:r>
          </a:p>
        </p:txBody>
      </p:sp>
    </p:spTree>
    <p:extLst>
      <p:ext uri="{BB962C8B-B14F-4D97-AF65-F5344CB8AC3E}">
        <p14:creationId xmlns:p14="http://schemas.microsoft.com/office/powerpoint/2010/main" val="19515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Đặt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vấn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đề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2F8840C-E974-9836-7A42-D928ED451395}"/>
              </a:ext>
            </a:extLst>
          </p:cNvPr>
          <p:cNvSpPr txBox="1"/>
          <p:nvPr/>
        </p:nvSpPr>
        <p:spPr>
          <a:xfrm>
            <a:off x="2270050" y="1941930"/>
            <a:ext cx="4042480" cy="31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Hôm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nay Nam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đưa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bạn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gái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đi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chơi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endParaRPr lang="en-US" sz="12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52A9F7F-2697-2FB9-58DD-062999AFD18C}"/>
              </a:ext>
            </a:extLst>
          </p:cNvPr>
          <p:cNvSpPr txBox="1"/>
          <p:nvPr/>
        </p:nvSpPr>
        <p:spPr>
          <a:xfrm>
            <a:off x="2439118" y="1495641"/>
            <a:ext cx="4042480" cy="31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Hôm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nay Nam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đưa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___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đi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chơi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endParaRPr lang="en-US" sz="12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Google Shape;302;p16">
            <a:extLst>
              <a:ext uri="{FF2B5EF4-FFF2-40B4-BE49-F238E27FC236}">
                <a16:creationId xmlns:a16="http://schemas.microsoft.com/office/drawing/2014/main" id="{02A0B826-539F-A5D9-E954-F73DD2007873}"/>
              </a:ext>
            </a:extLst>
          </p:cNvPr>
          <p:cNvSpPr txBox="1"/>
          <p:nvPr/>
        </p:nvSpPr>
        <p:spPr>
          <a:xfrm>
            <a:off x="1120681" y="2571750"/>
            <a:ext cx="6902638" cy="128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Với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các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embedding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không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ngữ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cảnh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như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Word2Vec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hoặc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embedding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ngữ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cảnh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một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chiều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như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các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kiến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trúc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mạng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của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RNN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thì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câu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trên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thể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dự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đoán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từ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còn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trống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“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tiền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”, “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hàng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”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tùy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vào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kho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văn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bản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của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chúng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22085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Tham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khảo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Google Shape;302;p16">
            <a:extLst>
              <a:ext uri="{FF2B5EF4-FFF2-40B4-BE49-F238E27FC236}">
                <a16:creationId xmlns:a16="http://schemas.microsoft.com/office/drawing/2014/main" id="{7C5E5A9E-30DF-53D7-8B2F-B1CA720E73F9}"/>
              </a:ext>
            </a:extLst>
          </p:cNvPr>
          <p:cNvSpPr txBox="1"/>
          <p:nvPr/>
        </p:nvSpPr>
        <p:spPr>
          <a:xfrm>
            <a:off x="552892" y="1105787"/>
            <a:ext cx="8229600" cy="344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https://www.miai.vn/2020/12/14/bert-series-chuong-1-bert-la-cai-chi-chi/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https://www.miai.vn/2020/12/29/bert-series-chuong-3-thu-nhan-dien-cam-xuc-van-ban-tieng-viet-voi-phobert-cach-1/</a:t>
            </a:r>
            <a:endParaRPr lang="en-US" kern="100" dirty="0"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https://www.miai.vn/2020/12/22/bert-series-chuong-2-nghich-mot-chut-voi-hugging-face/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https://viblo.asia/p/bert-roberta-phobert-bertweet-ung-dung-state-of-the-art-pre-trained-model-cho-bai-toan-phan-loai-van-ban-4P856PEWZY3</a:t>
            </a:r>
            <a:endParaRPr lang="en-US" kern="100" dirty="0"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7"/>
              </a:rPr>
              <a:t>https://www.miai.vn/2020/12/01/mi-transformer-tim-hieu-transformer-theo-cach-de-hieu-de-nho/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8"/>
              </a:rPr>
              <a:t>https://pdfs.semanticscholar.org/74fc/832dd6c77253595cf3c1c852045c8da93c13.pdf</a:t>
            </a:r>
            <a:endParaRPr lang="en-US" kern="100" dirty="0"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494414" y="1084547"/>
            <a:ext cx="7829778" cy="232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BERT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(Bidirectional Encoder Representation from Transformer)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là một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model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biểu diễn ngôn ngữ được </a:t>
            </a:r>
            <a:r>
              <a:rPr lang="vi-VN" i="0" dirty="0" err="1">
                <a:solidFill>
                  <a:schemeClr val="tx1"/>
                </a:solidFill>
                <a:effectLst/>
                <a:latin typeface="+mn-lt"/>
              </a:rPr>
              <a:t>google</a:t>
            </a: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 giới thiệu vào năm 2018.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Lý do BERT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BERT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được nhúng thêm ngữ cảnh (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Context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) vào trong các 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vector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embedding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Điểm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đặc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biệt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ở BERT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đó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là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nó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thể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điều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hòa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cân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bằng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ngữ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cảnh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theo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cả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2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chiều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trái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và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phải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để</a:t>
            </a:r>
            <a:r>
              <a:rPr lang="en-US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đưa</a:t>
            </a:r>
            <a:r>
              <a:rPr lang="en-US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ra</a:t>
            </a:r>
            <a:r>
              <a:rPr lang="en-US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dự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đoán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B155BDF-A045-1B6F-4328-0B9666F6CC10}"/>
              </a:ext>
            </a:extLst>
          </p:cNvPr>
          <p:cNvSpPr txBox="1"/>
          <p:nvPr/>
        </p:nvSpPr>
        <p:spPr>
          <a:xfrm>
            <a:off x="2164780" y="3414406"/>
            <a:ext cx="4042480" cy="31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Hôm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nay Nam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đưa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[</a:t>
            </a:r>
            <a:r>
              <a:rPr lang="en-US" i="1" kern="100" dirty="0">
                <a:solidFill>
                  <a:srgbClr val="3B3D3F"/>
                </a:solidFill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mask]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đi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i="1" kern="100" dirty="0" err="1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chơi</a:t>
            </a:r>
            <a:r>
              <a:rPr lang="en-US" sz="1400" i="1" kern="100" dirty="0">
                <a:solidFill>
                  <a:srgbClr val="3B3D3F"/>
                </a:solidFill>
                <a:effectLst/>
                <a:latin typeface="Montserrat" panose="00000500000000000000" pitchFamily="2" charset="-93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endParaRPr lang="en-US" sz="12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83A42A26-85F8-3188-FD08-6C3CDD21B46A}"/>
              </a:ext>
            </a:extLst>
          </p:cNvPr>
          <p:cNvCxnSpPr/>
          <p:nvPr/>
        </p:nvCxnSpPr>
        <p:spPr>
          <a:xfrm flipH="1">
            <a:off x="2781174" y="3824140"/>
            <a:ext cx="170905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BA50D128-45D1-8359-7749-C8AC1C5DFDC3}"/>
              </a:ext>
            </a:extLst>
          </p:cNvPr>
          <p:cNvCxnSpPr>
            <a:cxnSpLocks/>
          </p:cNvCxnSpPr>
          <p:nvPr/>
        </p:nvCxnSpPr>
        <p:spPr>
          <a:xfrm>
            <a:off x="5190208" y="3824140"/>
            <a:ext cx="6470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Google Shape;235;p16">
            <a:extLst>
              <a:ext uri="{FF2B5EF4-FFF2-40B4-BE49-F238E27FC236}">
                <a16:creationId xmlns:a16="http://schemas.microsoft.com/office/drawing/2014/main" id="{CC4EF224-998D-5A09-6D58-AC0EA9D680E8}"/>
              </a:ext>
            </a:extLst>
          </p:cNvPr>
          <p:cNvSpPr txBox="1">
            <a:spLocks/>
          </p:cNvSpPr>
          <p:nvPr/>
        </p:nvSpPr>
        <p:spPr>
          <a:xfrm>
            <a:off x="457200" y="40615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27751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Kiến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trúc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BERT</a:t>
            </a:r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1068572"/>
            <a:ext cx="4114800" cy="354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chemeClr val="tx1"/>
                </a:solidFill>
                <a:effectLst/>
                <a:latin typeface="+mn-lt"/>
              </a:rPr>
              <a:t>BERT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tách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phần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encoder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của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model transformer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và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sử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dụng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để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tạo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ra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vector embedding output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cho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mỗi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BERT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đồng thời 2 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Masked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LM (để dự đoán từ thiếu trong câu)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Next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Sentence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Prediction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(NSP – dự đoán câu tiếp theo câu hiện tại).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Loss: </a:t>
            </a:r>
            <a:r>
              <a:rPr lang="vi-VN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Masked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LM 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+ NSP, model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sẽ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cố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gắng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minimize.</a:t>
            </a:r>
          </a:p>
        </p:txBody>
      </p:sp>
      <p:pic>
        <p:nvPicPr>
          <p:cNvPr id="1026" name="Picture 2" descr="The Transformer encoder structure. | Download Scientific Diagram">
            <a:extLst>
              <a:ext uri="{FF2B5EF4-FFF2-40B4-BE49-F238E27FC236}">
                <a16:creationId xmlns:a16="http://schemas.microsoft.com/office/drawing/2014/main" id="{31AEA4A0-738A-24A5-E176-3FC15EF7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11" y="406159"/>
            <a:ext cx="2310088" cy="420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735BE06F-9794-ED03-F434-B60EF691F4A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842591" y="2299680"/>
            <a:ext cx="733646" cy="8209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5707B45-D180-1B94-F0B0-1197E0DD5691}"/>
              </a:ext>
            </a:extLst>
          </p:cNvPr>
          <p:cNvCxnSpPr>
            <a:cxnSpLocks/>
          </p:cNvCxnSpPr>
          <p:nvPr/>
        </p:nvCxnSpPr>
        <p:spPr>
          <a:xfrm flipH="1">
            <a:off x="5656521" y="1004777"/>
            <a:ext cx="919716" cy="473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8F3B012-E899-6AD8-65B3-D5DBFC75E2A6}"/>
              </a:ext>
            </a:extLst>
          </p:cNvPr>
          <p:cNvSpPr/>
          <p:nvPr/>
        </p:nvSpPr>
        <p:spPr>
          <a:xfrm>
            <a:off x="6576237" y="308344"/>
            <a:ext cx="2355112" cy="1270591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CD27C89-2BA1-1DB4-4D60-E40E8D278433}"/>
              </a:ext>
            </a:extLst>
          </p:cNvPr>
          <p:cNvSpPr/>
          <p:nvPr/>
        </p:nvSpPr>
        <p:spPr>
          <a:xfrm>
            <a:off x="6576237" y="1664384"/>
            <a:ext cx="2355112" cy="1270591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302;p16">
            <a:extLst>
              <a:ext uri="{FF2B5EF4-FFF2-40B4-BE49-F238E27FC236}">
                <a16:creationId xmlns:a16="http://schemas.microsoft.com/office/drawing/2014/main" id="{0ACC8041-E24E-515A-570D-501E5DA1FF51}"/>
              </a:ext>
            </a:extLst>
          </p:cNvPr>
          <p:cNvSpPr txBox="1"/>
          <p:nvPr/>
        </p:nvSpPr>
        <p:spPr>
          <a:xfrm>
            <a:off x="4572000" y="1505742"/>
            <a:ext cx="1844749" cy="10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Feed forward Neural Network</a:t>
            </a:r>
          </a:p>
        </p:txBody>
      </p:sp>
      <p:sp>
        <p:nvSpPr>
          <p:cNvPr id="16" name="Google Shape;302;p16">
            <a:extLst>
              <a:ext uri="{FF2B5EF4-FFF2-40B4-BE49-F238E27FC236}">
                <a16:creationId xmlns:a16="http://schemas.microsoft.com/office/drawing/2014/main" id="{03427C68-F186-58D0-6868-01245B7EC6B0}"/>
              </a:ext>
            </a:extLst>
          </p:cNvPr>
          <p:cNvSpPr txBox="1"/>
          <p:nvPr/>
        </p:nvSpPr>
        <p:spPr>
          <a:xfrm>
            <a:off x="4821865" y="2838893"/>
            <a:ext cx="1313913" cy="10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7128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Masked LM</a:t>
            </a:r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1169582"/>
            <a:ext cx="8080745" cy="351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Ngẫu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nhiên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he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giấu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15% token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trong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mỗi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chuỗi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. 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Bởi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vì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nếu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chúng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ta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chỉ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thay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thế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token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ẩn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[MASK],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thì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token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đặc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biệt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này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sẽ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không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bao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giờ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gặp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phải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trong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quá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trình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tinh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chỉnh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. Do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đó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, BERT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đã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sử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dụng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một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số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thủ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thuật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heuristic: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80%,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[MASK];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10%,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10%,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Mô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hình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chỉ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dự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đoán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những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còn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thiếu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nhưng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không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có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thông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tin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về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những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nào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đã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được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thay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thế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hoặc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những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từ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nào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cần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được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dự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đoán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. 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Kích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thước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đầu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ra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chỉ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bằng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15%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kích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thước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đầu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vào</a:t>
            </a:r>
            <a:r>
              <a:rPr lang="en-US" kern="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lang="en-US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55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628E90FB-3BBE-C71A-B5A6-074E2A21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27" y="267143"/>
            <a:ext cx="7802046" cy="48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Next Sentence Prediction (NSP)</a:t>
            </a:r>
          </a:p>
        </p:txBody>
      </p:sp>
      <p:sp>
        <p:nvSpPr>
          <p:cNvPr id="302" name="Google Shape;302;p16"/>
          <p:cNvSpPr txBox="1"/>
          <p:nvPr/>
        </p:nvSpPr>
        <p:spPr>
          <a:xfrm>
            <a:off x="531627" y="919715"/>
            <a:ext cx="8080745" cy="26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(A, B)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rial (Đầu đề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50%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mẫu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B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là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tiếp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theo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của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A.</a:t>
            </a:r>
            <a:endParaRPr lang="en-US" kern="100" dirty="0">
              <a:effectLst/>
              <a:latin typeface="Arial (Đầu đề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50%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mẫu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B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là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ngẫu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nhiên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từ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bộ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văn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bản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và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không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có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mối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liên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hệ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gì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với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Mangal" panose="02040503050203030202" pitchFamily="18" charset="0"/>
              </a:rPr>
              <a:t> A.</a:t>
            </a:r>
            <a:endParaRPr lang="en-US" kern="100" dirty="0">
              <a:effectLst/>
              <a:latin typeface="Arial (Đầu đề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Mô hình xử lý cả hai câu và đưa ra một nhãn nhị phân</a:t>
            </a:r>
            <a:r>
              <a:rPr lang="en-US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(0, 1)</a:t>
            </a:r>
            <a:r>
              <a:rPr lang="vi-VN" kern="0" dirty="0">
                <a:solidFill>
                  <a:srgbClr val="1F1F1F"/>
                </a:solidFill>
                <a:effectLst/>
                <a:latin typeface="Arial (Đầu đề)"/>
                <a:ea typeface="Times New Roman" panose="02020603050405020304" pitchFamily="18" charset="0"/>
                <a:cs typeface="Times New Roman" panose="02020603050405020304" pitchFamily="18" charset="0"/>
              </a:rPr>
              <a:t> cho biết liệu B có phải là câu tiếp theo của A hay không.</a:t>
            </a:r>
            <a:endParaRPr lang="en-US" kern="100" dirty="0">
              <a:effectLst/>
              <a:latin typeface="Arial (Đầu đề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0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061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Input Embedding</a:t>
            </a:r>
          </a:p>
        </p:txBody>
      </p:sp>
      <p:sp>
        <p:nvSpPr>
          <p:cNvPr id="2" name="Google Shape;302;p16">
            <a:extLst>
              <a:ext uri="{FF2B5EF4-FFF2-40B4-BE49-F238E27FC236}">
                <a16:creationId xmlns:a16="http://schemas.microsoft.com/office/drawing/2014/main" id="{990737B4-03D7-BE64-1F72-98105A4C8CB2}"/>
              </a:ext>
            </a:extLst>
          </p:cNvPr>
          <p:cNvSpPr txBox="1"/>
          <p:nvPr/>
        </p:nvSpPr>
        <p:spPr>
          <a:xfrm>
            <a:off x="457200" y="1254643"/>
            <a:ext cx="8080745" cy="251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WordPiece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tokenization embeddings: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WordPiece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token embeddings.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Segment embeddings: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embeddings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embeddings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[SEP];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embeddings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Position embeddings: Embeddings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kern="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4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A2B15A-B990-8215-727C-5ADF2B59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3781"/>
            <a:ext cx="9144000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9979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1141</Words>
  <Application>Microsoft Office PowerPoint</Application>
  <PresentationFormat>Trình chiếu Trên màn hình (16:9)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30" baseType="lpstr">
      <vt:lpstr>Montserrat</vt:lpstr>
      <vt:lpstr>Courier New</vt:lpstr>
      <vt:lpstr>Fira Sans Extra Condensed</vt:lpstr>
      <vt:lpstr>Arial (Đầu đề)</vt:lpstr>
      <vt:lpstr>Calibri</vt:lpstr>
      <vt:lpstr>Roboto</vt:lpstr>
      <vt:lpstr>Fira Sans Extra Condensed SemiBold</vt:lpstr>
      <vt:lpstr>Arial</vt:lpstr>
      <vt:lpstr>Symbol</vt:lpstr>
      <vt:lpstr>Machine Learning Infographics by Slidesgo</vt:lpstr>
      <vt:lpstr>PhoBERT</vt:lpstr>
      <vt:lpstr>Đặt vấn đề</vt:lpstr>
      <vt:lpstr>Bản trình bày PowerPoint</vt:lpstr>
      <vt:lpstr>Kiến trúc BERT</vt:lpstr>
      <vt:lpstr>Masked LM</vt:lpstr>
      <vt:lpstr>Bản trình bày PowerPoint</vt:lpstr>
      <vt:lpstr>Next Sentence Prediction (NSP)</vt:lpstr>
      <vt:lpstr>Input Embedding</vt:lpstr>
      <vt:lpstr>Bản trình bày PowerPoint</vt:lpstr>
      <vt:lpstr>Output</vt:lpstr>
      <vt:lpstr>PhoBERT</vt:lpstr>
      <vt:lpstr>Các phiên bản PhoBERT</vt:lpstr>
      <vt:lpstr>Tiền xử lý dữ liệu</vt:lpstr>
      <vt:lpstr>Tiền xử lý dữ liệu</vt:lpstr>
      <vt:lpstr>Tiền xử lý dữ liệu</vt:lpstr>
      <vt:lpstr>Kết quả thực nghiệm</vt:lpstr>
      <vt:lpstr>Kết quả thực nghiệm</vt:lpstr>
      <vt:lpstr>Kết quả thực nghiệm</vt:lpstr>
      <vt:lpstr>Kết quả thực nghiệm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cp:lastModifiedBy>NGUYỄN ĐĂNG TRÍ</cp:lastModifiedBy>
  <cp:revision>11</cp:revision>
  <dcterms:modified xsi:type="dcterms:W3CDTF">2023-05-02T00:34:01Z</dcterms:modified>
</cp:coreProperties>
</file>