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1" autoAdjust="0"/>
    <p:restoredTop sz="95213"/>
  </p:normalViewPr>
  <p:slideViewPr>
    <p:cSldViewPr snapToGrid="0">
      <p:cViewPr>
        <p:scale>
          <a:sx n="46" d="100"/>
          <a:sy n="46" d="100"/>
        </p:scale>
        <p:origin x="3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295DF-307A-8D46-B290-42A85CEB59CD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D4EB6-61BB-EF4F-B864-96CBF93E6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57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D4EB6-61BB-EF4F-B864-96CBF93E62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0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1537-8091-400F-8437-6FCEBAEF422E}" type="datetimeFigureOut">
              <a:rPr lang="en-US" smtClean="0"/>
              <a:t>12/2/22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0C6-7BA1-4637-9DAC-CF093CEF40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9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1537-8091-400F-8437-6FCEBAEF422E}" type="datetimeFigureOut">
              <a:rPr lang="en-US" smtClean="0"/>
              <a:t>12/2/22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0C6-7BA1-4637-9DAC-CF093CEF40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2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1537-8091-400F-8437-6FCEBAEF422E}" type="datetimeFigureOut">
              <a:rPr lang="en-US" smtClean="0"/>
              <a:t>12/2/22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0C6-7BA1-4637-9DAC-CF093CEF40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2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1537-8091-400F-8437-6FCEBAEF422E}" type="datetimeFigureOut">
              <a:rPr lang="en-US" smtClean="0"/>
              <a:t>12/2/22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0C6-7BA1-4637-9DAC-CF093CEF40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5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1537-8091-400F-8437-6FCEBAEF422E}" type="datetimeFigureOut">
              <a:rPr lang="en-US" smtClean="0"/>
              <a:t>12/2/22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0C6-7BA1-4637-9DAC-CF093CEF40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0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1537-8091-400F-8437-6FCEBAEF422E}" type="datetimeFigureOut">
              <a:rPr lang="en-US" smtClean="0"/>
              <a:t>12/2/22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0C6-7BA1-4637-9DAC-CF093CEF40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5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1537-8091-400F-8437-6FCEBAEF422E}" type="datetimeFigureOut">
              <a:rPr lang="en-US" smtClean="0"/>
              <a:t>12/2/22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0C6-7BA1-4637-9DAC-CF093CEF40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6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1537-8091-400F-8437-6FCEBAEF422E}" type="datetimeFigureOut">
              <a:rPr lang="en-US" smtClean="0"/>
              <a:t>12/2/22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0C6-7BA1-4637-9DAC-CF093CEF40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4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1537-8091-400F-8437-6FCEBAEF422E}" type="datetimeFigureOut">
              <a:rPr lang="en-US" smtClean="0"/>
              <a:t>12/2/22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0C6-7BA1-4637-9DAC-CF093CEF40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3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1537-8091-400F-8437-6FCEBAEF422E}" type="datetimeFigureOut">
              <a:rPr lang="en-US" smtClean="0"/>
              <a:t>12/2/22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0C6-7BA1-4637-9DAC-CF093CEF40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9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1537-8091-400F-8437-6FCEBAEF422E}" type="datetimeFigureOut">
              <a:rPr lang="en-US" smtClean="0"/>
              <a:t>12/2/22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0C6-7BA1-4637-9DAC-CF093CEF40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8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11537-8091-400F-8437-6FCEBAEF422E}" type="datetimeFigureOut">
              <a:rPr lang="en-US" smtClean="0"/>
              <a:t>12/2/22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460C6-7BA1-4637-9DAC-CF093CEF40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1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2E65E5-044A-4B49-919B-BB8E31114EDE}"/>
              </a:ext>
            </a:extLst>
          </p:cNvPr>
          <p:cNvSpPr txBox="1"/>
          <p:nvPr/>
        </p:nvSpPr>
        <p:spPr>
          <a:xfrm>
            <a:off x="381435" y="842254"/>
            <a:ext cx="43232832" cy="1015663"/>
          </a:xfrm>
          <a:prstGeom prst="rect">
            <a:avLst/>
          </a:prstGeom>
          <a:solidFill>
            <a:srgbClr val="750000"/>
          </a:solidFill>
          <a:ln>
            <a:solidFill>
              <a:srgbClr val="75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j-lt"/>
              </a:rPr>
              <a:t>EVALUATION OF BIOINFORMATICS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CA129-4894-4A82-8FD8-6DCABF35AD75}"/>
              </a:ext>
            </a:extLst>
          </p:cNvPr>
          <p:cNvSpPr txBox="1"/>
          <p:nvPr/>
        </p:nvSpPr>
        <p:spPr>
          <a:xfrm>
            <a:off x="329184" y="3776472"/>
            <a:ext cx="14191488" cy="769441"/>
          </a:xfrm>
          <a:prstGeom prst="rect">
            <a:avLst/>
          </a:prstGeom>
          <a:solidFill>
            <a:srgbClr val="750000"/>
          </a:solidFill>
          <a:ln>
            <a:solidFill>
              <a:srgbClr val="75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Abstract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4A0099-9C1C-4D37-9B79-5E5E732816C5}"/>
              </a:ext>
            </a:extLst>
          </p:cNvPr>
          <p:cNvSpPr txBox="1"/>
          <p:nvPr/>
        </p:nvSpPr>
        <p:spPr>
          <a:xfrm>
            <a:off x="329184" y="1699683"/>
            <a:ext cx="43232832" cy="1446550"/>
          </a:xfrm>
          <a:prstGeom prst="rect">
            <a:avLst/>
          </a:prstGeom>
          <a:solidFill>
            <a:srgbClr val="750000"/>
          </a:solidFill>
          <a:ln>
            <a:solidFill>
              <a:srgbClr val="75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Tri Nguyen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</a:rPr>
              <a:t>Mentor: Jamie </a:t>
            </a:r>
            <a:r>
              <a:rPr lang="en-US" sz="4400" dirty="0" err="1">
                <a:solidFill>
                  <a:schemeClr val="bg1"/>
                </a:solidFill>
              </a:rPr>
              <a:t>Canderan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16BC96-EDEC-43C4-8A82-F976B9D31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772" y="693031"/>
            <a:ext cx="2283023" cy="22830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7CFAC9-1403-4BE5-8885-A7C711C91FC9}"/>
              </a:ext>
            </a:extLst>
          </p:cNvPr>
          <p:cNvSpPr txBox="1"/>
          <p:nvPr/>
        </p:nvSpPr>
        <p:spPr>
          <a:xfrm>
            <a:off x="29370528" y="25256761"/>
            <a:ext cx="14191488" cy="769441"/>
          </a:xfrm>
          <a:prstGeom prst="rect">
            <a:avLst/>
          </a:prstGeom>
          <a:solidFill>
            <a:srgbClr val="750000"/>
          </a:solidFill>
          <a:ln>
            <a:solidFill>
              <a:srgbClr val="75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Acknowledgements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DC861D4-A163-41B5-8493-C4D421EFE104}"/>
              </a:ext>
            </a:extLst>
          </p:cNvPr>
          <p:cNvSpPr/>
          <p:nvPr/>
        </p:nvSpPr>
        <p:spPr>
          <a:xfrm>
            <a:off x="372134" y="14001040"/>
            <a:ext cx="14191488" cy="18588175"/>
          </a:xfrm>
          <a:prstGeom prst="rect">
            <a:avLst/>
          </a:prstGeom>
          <a:noFill/>
          <a:ln>
            <a:solidFill>
              <a:srgbClr val="75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8666BD2-42E4-4934-86F0-F390B8768513}"/>
              </a:ext>
            </a:extLst>
          </p:cNvPr>
          <p:cNvSpPr/>
          <p:nvPr/>
        </p:nvSpPr>
        <p:spPr>
          <a:xfrm>
            <a:off x="14849856" y="3832609"/>
            <a:ext cx="14191488" cy="12014613"/>
          </a:xfrm>
          <a:prstGeom prst="rect">
            <a:avLst/>
          </a:prstGeom>
          <a:noFill/>
          <a:ln>
            <a:solidFill>
              <a:srgbClr val="75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43D6B9-892F-4856-BDC0-38801A4249C3}"/>
              </a:ext>
            </a:extLst>
          </p:cNvPr>
          <p:cNvSpPr/>
          <p:nvPr/>
        </p:nvSpPr>
        <p:spPr>
          <a:xfrm>
            <a:off x="14828381" y="16797914"/>
            <a:ext cx="14191488" cy="15818050"/>
          </a:xfrm>
          <a:prstGeom prst="rect">
            <a:avLst/>
          </a:prstGeom>
          <a:noFill/>
          <a:ln>
            <a:solidFill>
              <a:srgbClr val="75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1803B3-202C-41C1-B217-B778E72D285F}"/>
              </a:ext>
            </a:extLst>
          </p:cNvPr>
          <p:cNvSpPr txBox="1"/>
          <p:nvPr/>
        </p:nvSpPr>
        <p:spPr>
          <a:xfrm>
            <a:off x="29370528" y="26121048"/>
            <a:ext cx="14191488" cy="1854023"/>
          </a:xfrm>
          <a:prstGeom prst="rect">
            <a:avLst/>
          </a:prstGeom>
          <a:noFill/>
          <a:ln>
            <a:solidFill>
              <a:srgbClr val="750000"/>
            </a:solidFill>
          </a:ln>
        </p:spPr>
        <p:txBody>
          <a:bodyPr wrap="square" lIns="182880" tIns="182880" rIns="182880" bIns="182880" rtlCol="0"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4400" dirty="0">
                <a:effectLst/>
                <a:latin typeface="Quattrocento Sans" panose="020B0502050000020003" pitchFamily="34" charset="0"/>
                <a:cs typeface="Arial" pitchFamily="34" charset="0"/>
              </a:rPr>
              <a:t>Thanks to PhD student Jamie </a:t>
            </a:r>
            <a:r>
              <a:rPr lang="en-US" sz="4400" dirty="0" err="1">
                <a:effectLst/>
                <a:latin typeface="Quattrocento Sans" panose="020B0502050000020003" pitchFamily="34" charset="0"/>
                <a:cs typeface="Arial" pitchFamily="34" charset="0"/>
              </a:rPr>
              <a:t>Canderan</a:t>
            </a:r>
            <a:r>
              <a:rPr lang="en-US" sz="4400" dirty="0">
                <a:effectLst/>
                <a:latin typeface="Quattrocento Sans" panose="020B0502050000020003" pitchFamily="34" charset="0"/>
                <a:cs typeface="Arial" pitchFamily="34" charset="0"/>
              </a:rPr>
              <a:t> for helping and guiding my first undergraduate research.</a:t>
            </a:r>
          </a:p>
          <a:p>
            <a:pPr algn="just">
              <a:lnSpc>
                <a:spcPct val="110000"/>
              </a:lnSpc>
            </a:pPr>
            <a:endParaRPr lang="en-US" sz="44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4400" dirty="0">
                <a:effectLst/>
                <a:latin typeface="Quattrocento Sans" panose="020B0502050000020003" pitchFamily="34" charset="0"/>
                <a:cs typeface="Arial" pitchFamily="34" charset="0"/>
              </a:rPr>
              <a:t>Indiana University Carbonate Supercomputer</a:t>
            </a:r>
          </a:p>
          <a:p>
            <a:pPr algn="just">
              <a:lnSpc>
                <a:spcPct val="110000"/>
              </a:lnSpc>
            </a:pPr>
            <a:endParaRPr lang="en-US" sz="4400" b="0" i="1" u="none" strike="noStrike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110000"/>
              </a:lnSpc>
            </a:pPr>
            <a:r>
              <a:rPr lang="en-US" sz="4400" b="0" i="1" u="none" strike="noStrike" dirty="0" err="1">
                <a:solidFill>
                  <a:srgbClr val="000000"/>
                </a:solidFill>
                <a:effectLst/>
              </a:rPr>
              <a:t>PepNet</a:t>
            </a:r>
            <a:r>
              <a:rPr lang="en-US" sz="4400" b="0" i="1" u="none" strike="noStrike" dirty="0">
                <a:solidFill>
                  <a:srgbClr val="000000"/>
                </a:solidFill>
                <a:effectLst/>
              </a:rPr>
              <a:t>: A Fully Convolutional Neural Network for De Novo Peptide Sequencing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</a:rPr>
              <a:t>. Indiana University, https://</a:t>
            </a:r>
            <a:r>
              <a:rPr lang="en-US" sz="4400" b="0" i="0" u="none" strike="noStrike" dirty="0" err="1">
                <a:solidFill>
                  <a:srgbClr val="000000"/>
                </a:solidFill>
                <a:effectLst/>
              </a:rPr>
              <a:t>assets.researchsquare.com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</a:rPr>
              <a:t>/files/rs-1341615/v1_covered.pdf?c=1645108424. </a:t>
            </a:r>
          </a:p>
          <a:p>
            <a:endParaRPr lang="en-US" sz="4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5C4B1D-2202-44EA-BDE6-675A876D5FCD}"/>
              </a:ext>
            </a:extLst>
          </p:cNvPr>
          <p:cNvSpPr/>
          <p:nvPr/>
        </p:nvSpPr>
        <p:spPr>
          <a:xfrm>
            <a:off x="29370528" y="4585560"/>
            <a:ext cx="14191488" cy="15334488"/>
          </a:xfrm>
          <a:prstGeom prst="rect">
            <a:avLst/>
          </a:prstGeom>
          <a:noFill/>
          <a:ln>
            <a:solidFill>
              <a:srgbClr val="75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AC8E7E-598A-4FF6-960F-478460B3540B}"/>
              </a:ext>
            </a:extLst>
          </p:cNvPr>
          <p:cNvSpPr txBox="1"/>
          <p:nvPr/>
        </p:nvSpPr>
        <p:spPr>
          <a:xfrm>
            <a:off x="329184" y="13057945"/>
            <a:ext cx="14191488" cy="769441"/>
          </a:xfrm>
          <a:prstGeom prst="rect">
            <a:avLst/>
          </a:prstGeom>
          <a:solidFill>
            <a:srgbClr val="750000"/>
          </a:solidFill>
          <a:ln>
            <a:solidFill>
              <a:srgbClr val="75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A64219-A714-4819-90ED-03432EBE654D}"/>
              </a:ext>
            </a:extLst>
          </p:cNvPr>
          <p:cNvSpPr txBox="1"/>
          <p:nvPr/>
        </p:nvSpPr>
        <p:spPr>
          <a:xfrm>
            <a:off x="29327578" y="20282262"/>
            <a:ext cx="14191488" cy="769441"/>
          </a:xfrm>
          <a:prstGeom prst="rect">
            <a:avLst/>
          </a:prstGeom>
          <a:solidFill>
            <a:srgbClr val="750000"/>
          </a:solidFill>
          <a:ln>
            <a:solidFill>
              <a:srgbClr val="75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Future Improvements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A5699-112F-4EC7-9DB2-1801FB9E8C95}"/>
              </a:ext>
            </a:extLst>
          </p:cNvPr>
          <p:cNvSpPr txBox="1"/>
          <p:nvPr/>
        </p:nvSpPr>
        <p:spPr>
          <a:xfrm>
            <a:off x="29422779" y="21180526"/>
            <a:ext cx="14191488" cy="3876709"/>
          </a:xfrm>
          <a:prstGeom prst="rect">
            <a:avLst/>
          </a:prstGeom>
          <a:noFill/>
          <a:ln>
            <a:solidFill>
              <a:srgbClr val="750000"/>
            </a:solidFill>
          </a:ln>
        </p:spPr>
        <p:txBody>
          <a:bodyPr wrap="square" lIns="182880" tIns="182880" rIns="182880" bIns="182880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Increasing the </a:t>
            </a:r>
            <a:r>
              <a:rPr lang="en-US" sz="4400" dirty="0" err="1"/>
              <a:t>PepNet</a:t>
            </a:r>
            <a:r>
              <a:rPr lang="en-US" sz="4400" dirty="0"/>
              <a:t> accuracy since the confidence level are still low.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Comparing more datasets and improve the results.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A17AA1-33D8-461C-ACE3-59BABCFCDBDD}"/>
              </a:ext>
            </a:extLst>
          </p:cNvPr>
          <p:cNvSpPr txBox="1"/>
          <p:nvPr/>
        </p:nvSpPr>
        <p:spPr>
          <a:xfrm>
            <a:off x="1055741" y="4602691"/>
            <a:ext cx="9167078" cy="90486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80" tIns="182880" rIns="182880" bIns="182880" rtlCol="0" anchor="t" anchorCtr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PepNet</a:t>
            </a:r>
            <a:r>
              <a:rPr lang="en-US" sz="4000" dirty="0"/>
              <a:t> is the software tool utilizing CNN to extract the peptides from spectra and much faster comparing to the conventional database.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Project is designed to find out how </a:t>
            </a:r>
            <a:r>
              <a:rPr lang="en-US" sz="4000" dirty="0" err="1"/>
              <a:t>PepNet</a:t>
            </a:r>
            <a:r>
              <a:rPr lang="en-US" sz="4000" dirty="0"/>
              <a:t> compares to the ordinary tools in terms of accuracy using a synthetic database of 8 bacterial species.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	Project using Python to extract the data and using algorithms to count the values of 2 datasets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	R programming to visualize the Venn diagram of matching proteins</a:t>
            </a:r>
          </a:p>
          <a:p>
            <a:r>
              <a:rPr lang="en-US" sz="4400" dirty="0"/>
              <a:t>	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298697-DA36-4F25-BC5C-98615A3D89D0}"/>
              </a:ext>
            </a:extLst>
          </p:cNvPr>
          <p:cNvSpPr txBox="1"/>
          <p:nvPr/>
        </p:nvSpPr>
        <p:spPr>
          <a:xfrm>
            <a:off x="14828381" y="16055418"/>
            <a:ext cx="14191488" cy="769441"/>
          </a:xfrm>
          <a:prstGeom prst="rect">
            <a:avLst/>
          </a:prstGeom>
          <a:solidFill>
            <a:srgbClr val="750000"/>
          </a:solidFill>
          <a:ln>
            <a:solidFill>
              <a:srgbClr val="75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Methodology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19D2C8A4-AC93-40C3-BE9B-72A4C1914C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13" t="31225" r="37805" b="55916"/>
          <a:stretch/>
        </p:blipFill>
        <p:spPr>
          <a:xfrm>
            <a:off x="11458627" y="14522989"/>
            <a:ext cx="162444" cy="21222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83923D6-C7D3-43F9-AD8F-ED4310BFF448}"/>
              </a:ext>
            </a:extLst>
          </p:cNvPr>
          <p:cNvSpPr txBox="1"/>
          <p:nvPr/>
        </p:nvSpPr>
        <p:spPr>
          <a:xfrm>
            <a:off x="329185" y="30739725"/>
            <a:ext cx="14182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AE7EC3-3D02-4B91-BA22-B304189A7BFD}"/>
              </a:ext>
            </a:extLst>
          </p:cNvPr>
          <p:cNvSpPr txBox="1"/>
          <p:nvPr/>
        </p:nvSpPr>
        <p:spPr>
          <a:xfrm>
            <a:off x="14849856" y="3776472"/>
            <a:ext cx="14191488" cy="769441"/>
          </a:xfrm>
          <a:prstGeom prst="rect">
            <a:avLst/>
          </a:prstGeom>
          <a:solidFill>
            <a:srgbClr val="750000"/>
          </a:solidFill>
          <a:ln>
            <a:solidFill>
              <a:srgbClr val="75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Mass spectrometry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42FC8C5-D950-405B-8651-917DF909EEFB}"/>
              </a:ext>
            </a:extLst>
          </p:cNvPr>
          <p:cNvSpPr/>
          <p:nvPr/>
        </p:nvSpPr>
        <p:spPr>
          <a:xfrm>
            <a:off x="329184" y="4399736"/>
            <a:ext cx="14191488" cy="8330184"/>
          </a:xfrm>
          <a:prstGeom prst="rect">
            <a:avLst/>
          </a:prstGeom>
          <a:noFill/>
          <a:ln>
            <a:solidFill>
              <a:srgbClr val="75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964585-A3B8-4C49-90DE-055AA8CC0352}"/>
              </a:ext>
            </a:extLst>
          </p:cNvPr>
          <p:cNvSpPr txBox="1"/>
          <p:nvPr/>
        </p:nvSpPr>
        <p:spPr>
          <a:xfrm>
            <a:off x="29370528" y="3776472"/>
            <a:ext cx="14191488" cy="769441"/>
          </a:xfrm>
          <a:prstGeom prst="rect">
            <a:avLst/>
          </a:prstGeom>
          <a:solidFill>
            <a:srgbClr val="750000"/>
          </a:solidFill>
          <a:ln>
            <a:solidFill>
              <a:srgbClr val="75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254FBD-4F8E-4494-86B2-04506418D52F}"/>
              </a:ext>
            </a:extLst>
          </p:cNvPr>
          <p:cNvSpPr txBox="1"/>
          <p:nvPr/>
        </p:nvSpPr>
        <p:spPr>
          <a:xfrm>
            <a:off x="15583310" y="22218184"/>
            <a:ext cx="31675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PepNet</a:t>
            </a:r>
            <a:r>
              <a:rPr lang="en-US" sz="4400" dirty="0"/>
              <a:t> </a:t>
            </a:r>
            <a:r>
              <a:rPr lang="en-US" sz="4400" dirty="0" err="1"/>
              <a:t>Denovo</a:t>
            </a:r>
            <a:endParaRPr lang="en-US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C373-EE24-4586-8555-4FD5F4B57A0B}"/>
              </a:ext>
            </a:extLst>
          </p:cNvPr>
          <p:cNvSpPr txBox="1"/>
          <p:nvPr/>
        </p:nvSpPr>
        <p:spPr>
          <a:xfrm>
            <a:off x="19010903" y="17324367"/>
            <a:ext cx="95209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Carbonate is IU supercomputer allowing to access the </a:t>
            </a:r>
            <a:r>
              <a:rPr lang="en-US" sz="4400" dirty="0" err="1"/>
              <a:t>PepNet</a:t>
            </a:r>
            <a:r>
              <a:rPr lang="en-US" sz="4400" dirty="0"/>
              <a:t> tool and downloading files of peptides. Using </a:t>
            </a:r>
            <a:r>
              <a:rPr lang="en-US" sz="4400" dirty="0" err="1"/>
              <a:t>slurm</a:t>
            </a:r>
            <a:r>
              <a:rPr lang="en-US" sz="4400" dirty="0"/>
              <a:t> to queue the dataset in the system.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F9B6C-F422-47E5-900F-4E0218B5F061}"/>
              </a:ext>
            </a:extLst>
          </p:cNvPr>
          <p:cNvSpPr txBox="1"/>
          <p:nvPr/>
        </p:nvSpPr>
        <p:spPr>
          <a:xfrm>
            <a:off x="18864930" y="25256761"/>
            <a:ext cx="957614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Using Python to analyze the dataset and put them in dictionary. Then utilizing counting algorithm to find matching peptides from two datasets SEARCHGUI and </a:t>
            </a:r>
            <a:r>
              <a:rPr lang="en-US" sz="4400" dirty="0" err="1"/>
              <a:t>PeptideShaker</a:t>
            </a:r>
            <a:r>
              <a:rPr lang="en-US" sz="44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14887D-4BF1-4200-8080-494B1FE62E9F}"/>
              </a:ext>
            </a:extLst>
          </p:cNvPr>
          <p:cNvSpPr txBox="1"/>
          <p:nvPr/>
        </p:nvSpPr>
        <p:spPr>
          <a:xfrm>
            <a:off x="18982128" y="29811790"/>
            <a:ext cx="95761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 Programming to visualize the Venn diagram of matching proteins from 2 datasets.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7222111-7034-4D30-8119-FE6447F37F68}"/>
              </a:ext>
            </a:extLst>
          </p:cNvPr>
          <p:cNvSpPr/>
          <p:nvPr/>
        </p:nvSpPr>
        <p:spPr>
          <a:xfrm>
            <a:off x="16480728" y="20863548"/>
            <a:ext cx="609600" cy="601832"/>
          </a:xfrm>
          <a:prstGeom prst="downArrow">
            <a:avLst/>
          </a:prstGeom>
          <a:solidFill>
            <a:srgbClr val="750000"/>
          </a:solidFill>
          <a:ln>
            <a:solidFill>
              <a:srgbClr val="75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04" name="Arrow: Down 103">
            <a:extLst>
              <a:ext uri="{FF2B5EF4-FFF2-40B4-BE49-F238E27FC236}">
                <a16:creationId xmlns:a16="http://schemas.microsoft.com/office/drawing/2014/main" id="{02067DC7-69BF-47EE-A039-AAE147A9ECCA}"/>
              </a:ext>
            </a:extLst>
          </p:cNvPr>
          <p:cNvSpPr/>
          <p:nvPr/>
        </p:nvSpPr>
        <p:spPr>
          <a:xfrm>
            <a:off x="16333362" y="24816824"/>
            <a:ext cx="609600" cy="601832"/>
          </a:xfrm>
          <a:prstGeom prst="downArrow">
            <a:avLst/>
          </a:prstGeom>
          <a:solidFill>
            <a:srgbClr val="750000"/>
          </a:solidFill>
          <a:ln>
            <a:solidFill>
              <a:srgbClr val="75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05" name="Arrow: Down 104">
            <a:extLst>
              <a:ext uri="{FF2B5EF4-FFF2-40B4-BE49-F238E27FC236}">
                <a16:creationId xmlns:a16="http://schemas.microsoft.com/office/drawing/2014/main" id="{EA3B18CF-6E5A-4218-B0B8-C9011586B89D}"/>
              </a:ext>
            </a:extLst>
          </p:cNvPr>
          <p:cNvSpPr/>
          <p:nvPr/>
        </p:nvSpPr>
        <p:spPr>
          <a:xfrm>
            <a:off x="16287424" y="28841012"/>
            <a:ext cx="609600" cy="601832"/>
          </a:xfrm>
          <a:prstGeom prst="downArrow">
            <a:avLst/>
          </a:prstGeom>
          <a:solidFill>
            <a:srgbClr val="750000"/>
          </a:solidFill>
          <a:ln>
            <a:solidFill>
              <a:srgbClr val="75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pic>
        <p:nvPicPr>
          <p:cNvPr id="6" name="Picture 2" descr="Peptides vs Proteins - Peptide Information">
            <a:extLst>
              <a:ext uri="{FF2B5EF4-FFF2-40B4-BE49-F238E27FC236}">
                <a16:creationId xmlns:a16="http://schemas.microsoft.com/office/drawing/2014/main" id="{374D8059-447A-F17D-A358-588C018D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16" y="19063305"/>
            <a:ext cx="12379009" cy="664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1A8D58-AD90-6BFE-32DC-4DC1523AF014}"/>
              </a:ext>
            </a:extLst>
          </p:cNvPr>
          <p:cNvSpPr txBox="1"/>
          <p:nvPr/>
        </p:nvSpPr>
        <p:spPr>
          <a:xfrm>
            <a:off x="1650844" y="15056382"/>
            <a:ext cx="1106036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Amino acid </a:t>
            </a:r>
            <a:r>
              <a:rPr lang="en-US" sz="4400" dirty="0"/>
              <a:t>are organic compounds that use to produce the proteins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Peptide </a:t>
            </a:r>
            <a:r>
              <a:rPr lang="en-US" sz="4400" dirty="0"/>
              <a:t>are amino acids connected to each other by the chemical bonds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Protein</a:t>
            </a:r>
            <a:r>
              <a:rPr lang="en-US" sz="4400" dirty="0"/>
              <a:t> are 3D structure and consist of 20 different amino acids to form up. Proteins have many functions in body from transport, enzyme and antibodies. </a:t>
            </a:r>
          </a:p>
          <a:p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78A602-F7D9-7D9E-D472-8053A3437D89}"/>
              </a:ext>
            </a:extLst>
          </p:cNvPr>
          <p:cNvSpPr txBox="1"/>
          <p:nvPr/>
        </p:nvSpPr>
        <p:spPr>
          <a:xfrm>
            <a:off x="1794040" y="24608058"/>
            <a:ext cx="122722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Mass spectrometry </a:t>
            </a:r>
            <a:r>
              <a:rPr lang="en-US" sz="4400" dirty="0"/>
              <a:t>is an analytical tool to gauge the mass-to-charge(m/z) the molecules. It can be used to measure exact weight of molecule.</a:t>
            </a:r>
          </a:p>
        </p:txBody>
      </p:sp>
      <p:pic>
        <p:nvPicPr>
          <p:cNvPr id="1026" name="Picture 2" descr="Isotopes and mass spectrometry (article) | Khan Academy">
            <a:extLst>
              <a:ext uri="{FF2B5EF4-FFF2-40B4-BE49-F238E27FC236}">
                <a16:creationId xmlns:a16="http://schemas.microsoft.com/office/drawing/2014/main" id="{B3B9380F-14F6-FD4E-3A2D-BEE5BAB2E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460" y="26788494"/>
            <a:ext cx="9765792" cy="558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3.8 What's New and How to Use It? | by Quantum | DataDrivenInvestor">
            <a:extLst>
              <a:ext uri="{FF2B5EF4-FFF2-40B4-BE49-F238E27FC236}">
                <a16:creationId xmlns:a16="http://schemas.microsoft.com/office/drawing/2014/main" id="{DEF1934C-3EA1-BF17-9862-C4883912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1721" y="25720600"/>
            <a:ext cx="3210606" cy="180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 (programming language) - Wikipedia">
            <a:extLst>
              <a:ext uri="{FF2B5EF4-FFF2-40B4-BE49-F238E27FC236}">
                <a16:creationId xmlns:a16="http://schemas.microsoft.com/office/drawing/2014/main" id="{949F0A7C-4069-BA1D-4834-E591D301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310" y="29905776"/>
            <a:ext cx="1919747" cy="149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DAEC61-EE1E-35B7-B9C7-6E23B6095639}"/>
              </a:ext>
            </a:extLst>
          </p:cNvPr>
          <p:cNvSpPr txBox="1"/>
          <p:nvPr/>
        </p:nvSpPr>
        <p:spPr>
          <a:xfrm>
            <a:off x="14972236" y="18050216"/>
            <a:ext cx="3941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Carbonate (IU Supercomputer)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66DAEF-1F60-1863-27EA-A5688028F277}"/>
              </a:ext>
            </a:extLst>
          </p:cNvPr>
          <p:cNvSpPr txBox="1"/>
          <p:nvPr/>
        </p:nvSpPr>
        <p:spPr>
          <a:xfrm>
            <a:off x="19058582" y="21016261"/>
            <a:ext cx="91888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PepNet</a:t>
            </a:r>
            <a:r>
              <a:rPr lang="en-US" sz="4400" dirty="0"/>
              <a:t> is the Convolutional Neural Network for creating accurate the peptide sequence with the confidence level. Using </a:t>
            </a:r>
            <a:r>
              <a:rPr lang="en-US" sz="4400" dirty="0" err="1"/>
              <a:t>PepNet</a:t>
            </a:r>
            <a:r>
              <a:rPr lang="en-US" sz="4400" dirty="0"/>
              <a:t> </a:t>
            </a:r>
            <a:r>
              <a:rPr lang="en-US" sz="4400" dirty="0" err="1"/>
              <a:t>denovo</a:t>
            </a:r>
            <a:r>
              <a:rPr lang="en-US" sz="4400" dirty="0"/>
              <a:t> tool to creating a new dataset of Peptide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4582F7-EACB-6B3A-7898-52FA6E0EBF95}"/>
              </a:ext>
            </a:extLst>
          </p:cNvPr>
          <p:cNvSpPr txBox="1"/>
          <p:nvPr/>
        </p:nvSpPr>
        <p:spPr>
          <a:xfrm>
            <a:off x="30632400" y="5623560"/>
            <a:ext cx="11887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Compare the theoretical sequence and SEARCHGUI to evaluate the scores.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err="1"/>
              <a:t>PepNet</a:t>
            </a:r>
            <a:r>
              <a:rPr lang="en-US" sz="4400" dirty="0"/>
              <a:t> has programmed to find </a:t>
            </a:r>
            <a:r>
              <a:rPr lang="en-US" sz="4400" dirty="0" err="1"/>
              <a:t>Denovo</a:t>
            </a:r>
            <a:r>
              <a:rPr lang="en-US" sz="4400" dirty="0"/>
              <a:t> datasets to have more peptides than the conventional SEARCHGUI datasets.</a:t>
            </a:r>
          </a:p>
        </p:txBody>
      </p:sp>
      <p:pic>
        <p:nvPicPr>
          <p:cNvPr id="30" name="Picture 6" descr="Peptide bond - Wikipedia">
            <a:extLst>
              <a:ext uri="{FF2B5EF4-FFF2-40B4-BE49-F238E27FC236}">
                <a16:creationId xmlns:a16="http://schemas.microsoft.com/office/drawing/2014/main" id="{8B69D7F3-CFD6-B730-986D-012C6A02D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782" y="7346923"/>
            <a:ext cx="4077890" cy="37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Diagram, venn diagram&#10;&#10;Description automatically generated">
            <a:extLst>
              <a:ext uri="{FF2B5EF4-FFF2-40B4-BE49-F238E27FC236}">
                <a16:creationId xmlns:a16="http://schemas.microsoft.com/office/drawing/2014/main" id="{3F9D9452-AE92-6EAA-F799-C2A558A7A0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4270" y="10233923"/>
            <a:ext cx="13703460" cy="8231847"/>
          </a:xfrm>
          <a:prstGeom prst="rect">
            <a:avLst/>
          </a:prstGeom>
        </p:spPr>
      </p:pic>
      <p:pic>
        <p:nvPicPr>
          <p:cNvPr id="2" name="Picture 2" descr="MS2 Spectra - Dynamic Sampling - Metrics - MassQC Help">
            <a:extLst>
              <a:ext uri="{FF2B5EF4-FFF2-40B4-BE49-F238E27FC236}">
                <a16:creationId xmlns:a16="http://schemas.microsoft.com/office/drawing/2014/main" id="{D5E35242-AAD1-5630-6ECD-9492EAC8A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6379" y="4668790"/>
            <a:ext cx="13191894" cy="440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69F5BE-7712-D868-6B3F-B6D05C9652A3}"/>
              </a:ext>
            </a:extLst>
          </p:cNvPr>
          <p:cNvSpPr txBox="1"/>
          <p:nvPr/>
        </p:nvSpPr>
        <p:spPr>
          <a:xfrm>
            <a:off x="16480728" y="9423421"/>
            <a:ext cx="11655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Mass spectrometry is a two-step software tool to extract the sample by using 2 or more spectrometers.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MS/MS compare the mass-to-charge (m/z) to the of different ions are y and 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y9 to y10 is the range for detecting the amino acids.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MS/MS created the peptide sequence tag to determine the peptide in the protein database</a:t>
            </a:r>
          </a:p>
        </p:txBody>
      </p:sp>
    </p:spTree>
    <p:extLst>
      <p:ext uri="{BB962C8B-B14F-4D97-AF65-F5344CB8AC3E}">
        <p14:creationId xmlns:p14="http://schemas.microsoft.com/office/powerpoint/2010/main" val="3885790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4526</TotalTime>
  <Words>452</Words>
  <Application>Microsoft Macintosh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Quattrocento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Canderan</dc:creator>
  <cp:lastModifiedBy>Nguyen, Tri Huu Minh</cp:lastModifiedBy>
  <cp:revision>17</cp:revision>
  <dcterms:created xsi:type="dcterms:W3CDTF">2017-11-18T01:29:53Z</dcterms:created>
  <dcterms:modified xsi:type="dcterms:W3CDTF">2022-12-03T02:25:59Z</dcterms:modified>
</cp:coreProperties>
</file>