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2" r:id="rId5"/>
    <p:sldId id="261" r:id="rId6"/>
    <p:sldId id="266" r:id="rId7"/>
    <p:sldId id="282" r:id="rId8"/>
    <p:sldId id="276" r:id="rId9"/>
    <p:sldId id="272" r:id="rId10"/>
    <p:sldId id="287" r:id="rId11"/>
    <p:sldId id="288" r:id="rId12"/>
    <p:sldId id="29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155"/>
    <a:srgbClr val="59595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78" y="53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F628-FB36-4656-BF60-EE237A7A6DC6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CC7BC-096C-4D6C-A12C-04FE8A203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FFC000"/>
                </a:solidFill>
                <a:cs typeface="Arial" pitchFamily="34" charset="0"/>
              </a:rPr>
              <a:t>Fostering a Positive Work Culture</a:t>
            </a:r>
            <a:endParaRPr lang="ko-KR" altLang="en-US" sz="1200" b="1" dirty="0">
              <a:solidFill>
                <a:srgbClr val="FFC00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Autonomy cultivates an environment where employees feel trusted and valued.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Teams thrive when they are given the freedom to explore and implement their ideas, leading to a more positive and collaborative workplace.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FFC000"/>
                </a:solidFill>
                <a:cs typeface="Arial" pitchFamily="34" charset="0"/>
              </a:rPr>
              <a:t>Contributing to Organizational Success</a:t>
            </a:r>
            <a:endParaRPr lang="ko-KR" altLang="en-US" sz="1200" b="1" dirty="0">
              <a:solidFill>
                <a:srgbClr val="FFC00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Organizations that embrace autonomy often experience increased productivity and efficiency.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Empowered individuals are more likely to take ownership of their roles, leading to higher levels of commitment and dedication to achieving shared goals.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FFC000"/>
                </a:solidFill>
                <a:cs typeface="Arial" pitchFamily="34" charset="0"/>
              </a:rPr>
              <a:t>Encouraging Innovation and Adaptability</a:t>
            </a:r>
            <a:endParaRPr lang="ko-KR" altLang="en-US" sz="1200" b="1" dirty="0">
              <a:solidFill>
                <a:srgbClr val="FFC00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Autonomy encourages a mindset of innovation and adaptability.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When individuals have the freedom to experiment and take calculated risks, it sparks creativity and helps organizations stay agile in rapidly changing environments.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FFC000"/>
                </a:solidFill>
                <a:cs typeface="Arial" pitchFamily="34" charset="0"/>
              </a:rPr>
              <a:t>Building Employee Engagement</a:t>
            </a:r>
            <a:endParaRPr lang="ko-KR" altLang="en-US" sz="1200" b="1" dirty="0">
              <a:solidFill>
                <a:srgbClr val="FFC00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Autonomy plays a crucial role in building and sustaining employee engagement.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- When individuals have the authority to make decisions that impact their work, they are more invested in their tasks, leading to increased satisfaction and dedication.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CC7BC-096C-4D6C-A12C-04FE8A2033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svg"/><Relationship Id="rId7" Type="http://schemas.openxmlformats.org/officeDocument/2006/relationships/image" Target="../media/image2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AUTONOMY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Nguyen Dinh Ngoc Tri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28088" y="47033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Tips for Employers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C3D45-5724-4DC1-940D-711C8F57618E}"/>
              </a:ext>
            </a:extLst>
          </p:cNvPr>
          <p:cNvSpPr/>
          <p:nvPr/>
        </p:nvSpPr>
        <p:spPr>
          <a:xfrm>
            <a:off x="5095402" y="2472302"/>
            <a:ext cx="4829982" cy="670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i="0" dirty="0">
                <a:solidFill>
                  <a:srgbClr val="7030A0"/>
                </a:solidFill>
                <a:effectLst/>
                <a:latin typeface="+mj-lt"/>
              </a:rPr>
              <a:t>Offer Flexibility in Work Structures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4EB99-5C94-412E-B0B5-64BA4E8417C8}"/>
              </a:ext>
            </a:extLst>
          </p:cNvPr>
          <p:cNvSpPr/>
          <p:nvPr/>
        </p:nvSpPr>
        <p:spPr>
          <a:xfrm>
            <a:off x="3251200" y="4492026"/>
            <a:ext cx="6850550" cy="670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Recognize and Celebrate Individual and Team Achievements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F7DD1-0498-4141-B65B-FACA7F98FF6A}"/>
              </a:ext>
            </a:extLst>
          </p:cNvPr>
          <p:cNvSpPr/>
          <p:nvPr/>
        </p:nvSpPr>
        <p:spPr>
          <a:xfrm>
            <a:off x="2233138" y="3454449"/>
            <a:ext cx="6528091" cy="670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Provide Resources and Training for Skill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501B6-2FE2-7E44-60D4-7BF6D4EB2D61}"/>
              </a:ext>
            </a:extLst>
          </p:cNvPr>
          <p:cNvSpPr/>
          <p:nvPr/>
        </p:nvSpPr>
        <p:spPr>
          <a:xfrm>
            <a:off x="2233138" y="1766923"/>
            <a:ext cx="6077742" cy="6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</a:rPr>
              <a:t>Foster a Culture of Trust and Open Communication</a:t>
            </a: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585B4AE-72A0-3AF9-C595-80C82C88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6030" y="4324135"/>
            <a:ext cx="1005840" cy="1005840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4896BDE6-ACD5-795E-4F79-C86AB52AF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130" y="3333582"/>
            <a:ext cx="1005840" cy="1005840"/>
          </a:xfrm>
          <a:prstGeom prst="rect">
            <a:avLst/>
          </a:prstGeom>
        </p:spPr>
      </p:pic>
      <p:pic>
        <p:nvPicPr>
          <p:cNvPr id="19" name="Graphic 18" descr="Handshake">
            <a:extLst>
              <a:ext uri="{FF2B5EF4-FFF2-40B4-BE49-F238E27FC236}">
                <a16:creationId xmlns:a16="http://schemas.microsoft.com/office/drawing/2014/main" id="{D631FC4B-6DCF-0DB0-C3E8-50CEDCDCD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5850" y="1614294"/>
            <a:ext cx="914400" cy="914400"/>
          </a:xfrm>
          <a:prstGeom prst="rect">
            <a:avLst/>
          </a:prstGeom>
        </p:spPr>
      </p:pic>
      <p:pic>
        <p:nvPicPr>
          <p:cNvPr id="9" name="Graphic 8" descr="Hierarchy">
            <a:extLst>
              <a:ext uri="{FF2B5EF4-FFF2-40B4-BE49-F238E27FC236}">
                <a16:creationId xmlns:a16="http://schemas.microsoft.com/office/drawing/2014/main" id="{4F9DB133-A628-E49E-F7F1-6F38FED051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1750" y="235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2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199" y="306674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Table of 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800700" y="1536037"/>
            <a:ext cx="5464912" cy="830997"/>
            <a:chOff x="5776287" y="1615577"/>
            <a:chExt cx="546491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6733507" y="177715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5886247" y="2202532"/>
            <a:ext cx="6224738" cy="830997"/>
            <a:chOff x="5776287" y="1615577"/>
            <a:chExt cx="6224738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15911" y="1778080"/>
              <a:ext cx="528511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The Significance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1799824" y="3033186"/>
            <a:ext cx="5465788" cy="830997"/>
            <a:chOff x="5776287" y="1615577"/>
            <a:chExt cx="5465788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DE9DD4-9B53-4681-95FD-81AD463B2625}"/>
                </a:ext>
              </a:extLst>
            </p:cNvPr>
            <p:cNvSpPr txBox="1"/>
            <p:nvPr/>
          </p:nvSpPr>
          <p:spPr>
            <a:xfrm>
              <a:off x="6734383" y="17780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Benefits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5886247" y="3780047"/>
            <a:ext cx="5493976" cy="830997"/>
            <a:chOff x="5776287" y="1615577"/>
            <a:chExt cx="5493976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FFC5C-85C1-4ABD-85BC-2489AF1C6166}"/>
                </a:ext>
              </a:extLst>
            </p:cNvPr>
            <p:cNvSpPr txBox="1"/>
            <p:nvPr/>
          </p:nvSpPr>
          <p:spPr>
            <a:xfrm>
              <a:off x="6762571" y="177715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Types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6D001-C02D-8A7A-5B8F-527E8B1C5B15}"/>
              </a:ext>
            </a:extLst>
          </p:cNvPr>
          <p:cNvGrpSpPr/>
          <p:nvPr/>
        </p:nvGrpSpPr>
        <p:grpSpPr>
          <a:xfrm>
            <a:off x="1782228" y="4530335"/>
            <a:ext cx="6078882" cy="830997"/>
            <a:chOff x="5776287" y="1615577"/>
            <a:chExt cx="6078882" cy="8309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232F5B-AA67-6477-6D37-103090F9235E}"/>
                </a:ext>
              </a:extLst>
            </p:cNvPr>
            <p:cNvSpPr txBox="1"/>
            <p:nvPr/>
          </p:nvSpPr>
          <p:spPr>
            <a:xfrm>
              <a:off x="6751979" y="1777159"/>
              <a:ext cx="510319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Create a Culture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525F91-A37C-7B5C-61A7-E3135F4EAC9E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39C24A-1950-2EBD-CB71-D6E3524FE002}"/>
              </a:ext>
            </a:extLst>
          </p:cNvPr>
          <p:cNvGrpSpPr/>
          <p:nvPr/>
        </p:nvGrpSpPr>
        <p:grpSpPr>
          <a:xfrm>
            <a:off x="5886247" y="5331525"/>
            <a:ext cx="6078882" cy="830997"/>
            <a:chOff x="5776287" y="1615577"/>
            <a:chExt cx="6078882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929620-6A99-579E-5679-3456736C7E47}"/>
                </a:ext>
              </a:extLst>
            </p:cNvPr>
            <p:cNvSpPr txBox="1"/>
            <p:nvPr/>
          </p:nvSpPr>
          <p:spPr>
            <a:xfrm>
              <a:off x="6751979" y="1777159"/>
              <a:ext cx="510319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Challenges and Solutions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DBF5FC-3F8B-CAC2-4DD2-16441C31879A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579CBC-96C2-0F6E-1650-8F785139054D}"/>
              </a:ext>
            </a:extLst>
          </p:cNvPr>
          <p:cNvGrpSpPr/>
          <p:nvPr/>
        </p:nvGrpSpPr>
        <p:grpSpPr>
          <a:xfrm>
            <a:off x="1799824" y="5957481"/>
            <a:ext cx="6078882" cy="830997"/>
            <a:chOff x="5776287" y="1615577"/>
            <a:chExt cx="6078882" cy="8309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7EE68F-5BD3-BE60-21C5-A2C7FCD9BD29}"/>
                </a:ext>
              </a:extLst>
            </p:cNvPr>
            <p:cNvSpPr txBox="1"/>
            <p:nvPr/>
          </p:nvSpPr>
          <p:spPr>
            <a:xfrm>
              <a:off x="6751979" y="1777159"/>
              <a:ext cx="510319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Tips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DE67A9-8A6B-8E96-32B6-274B92A79D0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92963"/>
            <a:ext cx="6383511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Autonomy refers to the freedom and independence individuals have in making decisions related to their tasks and responsibilities.(self-rule)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268941" y="951734"/>
            <a:ext cx="4867130" cy="4688542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79" y="447851"/>
            <a:ext cx="102365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rgbClr val="C00000"/>
                </a:solidFill>
                <a:cs typeface="Arial" pitchFamily="34" charset="0"/>
              </a:rPr>
              <a:t>The Significance of Autonomy</a:t>
            </a:r>
            <a:endParaRPr lang="ko-KR" altLang="en-US" sz="5400" b="1" dirty="0">
              <a:solidFill>
                <a:srgbClr val="C00000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10033247" y="778988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235657" y="6318857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40E8916-3C93-49EF-B655-827777ED684E}"/>
              </a:ext>
            </a:extLst>
          </p:cNvPr>
          <p:cNvSpPr txBox="1"/>
          <p:nvPr/>
        </p:nvSpPr>
        <p:spPr>
          <a:xfrm>
            <a:off x="2877976" y="2886886"/>
            <a:ext cx="451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Contributing to Organizational Success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2832D-39EB-46F2-B863-C58D8FB073E3}"/>
              </a:ext>
            </a:extLst>
          </p:cNvPr>
          <p:cNvSpPr txBox="1"/>
          <p:nvPr/>
        </p:nvSpPr>
        <p:spPr>
          <a:xfrm>
            <a:off x="2474218" y="1963981"/>
            <a:ext cx="392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Fostering a Positive Work Culture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FB35F-918B-14B6-5767-513749F555B5}"/>
              </a:ext>
            </a:extLst>
          </p:cNvPr>
          <p:cNvSpPr txBox="1"/>
          <p:nvPr/>
        </p:nvSpPr>
        <p:spPr>
          <a:xfrm>
            <a:off x="3621630" y="4749144"/>
            <a:ext cx="476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Encouraging Innovation and Adaptability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5A640-BF8A-0291-4C99-5AF3B079F7AB}"/>
              </a:ext>
            </a:extLst>
          </p:cNvPr>
          <p:cNvSpPr txBox="1"/>
          <p:nvPr/>
        </p:nvSpPr>
        <p:spPr>
          <a:xfrm>
            <a:off x="3291765" y="3822463"/>
            <a:ext cx="451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cs typeface="Arial" pitchFamily="34" charset="0"/>
              </a:rPr>
              <a:t>Building Employee Engagement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pic>
        <p:nvPicPr>
          <p:cNvPr id="14" name="Graphic 13" descr="World">
            <a:extLst>
              <a:ext uri="{FF2B5EF4-FFF2-40B4-BE49-F238E27FC236}">
                <a16:creationId xmlns:a16="http://schemas.microsoft.com/office/drawing/2014/main" id="{D967733B-6217-CF7A-EFA0-86B84366B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698" y="1691447"/>
            <a:ext cx="914400" cy="914400"/>
          </a:xfrm>
          <a:prstGeom prst="rect">
            <a:avLst/>
          </a:prstGeom>
        </p:spPr>
      </p:pic>
      <p:pic>
        <p:nvPicPr>
          <p:cNvPr id="28" name="Graphic 27" descr="Group success">
            <a:extLst>
              <a:ext uri="{FF2B5EF4-FFF2-40B4-BE49-F238E27FC236}">
                <a16:creationId xmlns:a16="http://schemas.microsoft.com/office/drawing/2014/main" id="{51A643B5-CA9D-2BD2-06CD-9FE5702F2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6763" y="2652719"/>
            <a:ext cx="914400" cy="914400"/>
          </a:xfrm>
          <a:prstGeom prst="rect">
            <a:avLst/>
          </a:prstGeom>
        </p:spPr>
      </p:pic>
      <p:pic>
        <p:nvPicPr>
          <p:cNvPr id="30" name="Graphic 29" descr="Target">
            <a:extLst>
              <a:ext uri="{FF2B5EF4-FFF2-40B4-BE49-F238E27FC236}">
                <a16:creationId xmlns:a16="http://schemas.microsoft.com/office/drawing/2014/main" id="{2BFEA676-61E6-C466-BC2D-09BA764EBF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8895" y="3614851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">
            <a:extLst>
              <a:ext uri="{FF2B5EF4-FFF2-40B4-BE49-F238E27FC236}">
                <a16:creationId xmlns:a16="http://schemas.microsoft.com/office/drawing/2014/main" id="{164B703C-4D67-D4E2-630C-C5F1A27ED3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6574" y="45667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 rot="16200000">
            <a:off x="4964608" y="297479"/>
            <a:ext cx="1524592" cy="5120312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3176786" y="364572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5256896" y="1077074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rgbClr val="79D155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rgbClr val="79D155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320129" y="3686359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6330965" y="1093679"/>
            <a:ext cx="3361942" cy="920864"/>
            <a:chOff x="803640" y="3362835"/>
            <a:chExt cx="2059657" cy="920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Autonomy fosters a sense of ownership and encourages individuals to think creatively, contributing to innovative solutions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itchFamily="34" charset="0"/>
                </a:rPr>
                <a:t>Enhanced Creativity and Innovation</a:t>
              </a:r>
              <a:endParaRPr lang="ko-KR" altLang="en-US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-32634" y="3632049"/>
            <a:ext cx="3361942" cy="1272704"/>
            <a:chOff x="803640" y="3362835"/>
            <a:chExt cx="2059657" cy="127270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80454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Employees who have autonomy over their work experience higher job satisfaction and morale, leading to a more positive workplace environment.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65371" y="3362835"/>
              <a:ext cx="1997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itchFamily="34" charset="0"/>
                </a:rPr>
                <a:t>Increased Job Satisfaction and Morale</a:t>
              </a:r>
              <a:endParaRPr lang="ko-KR" altLang="en-US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091737" y="3672689"/>
            <a:ext cx="3778135" cy="1154373"/>
            <a:chOff x="803640" y="3362835"/>
            <a:chExt cx="2059657" cy="11543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870877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Empowered individuals are better equipped to solve problems and make decisions autonomously, leading to increased efficiency and effectiveness.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itchFamily="34" charset="0"/>
                </a:rPr>
                <a:t>Improved Problem-Solving and Decision-Making</a:t>
              </a:r>
              <a:endParaRPr lang="ko-KR" altLang="en-US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37019" y="339509"/>
            <a:ext cx="3877831" cy="1508341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rgbClr val="FF0000"/>
                </a:solidFill>
              </a:rPr>
              <a:t>Benefits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93D3CC9-316B-E1FF-548F-E0640BCC429D}"/>
              </a:ext>
            </a:extLst>
          </p:cNvPr>
          <p:cNvSpPr/>
          <p:nvPr/>
        </p:nvSpPr>
        <p:spPr>
          <a:xfrm>
            <a:off x="3373687" y="6135380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rgbClr val="79D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FF2392-D196-FFFD-2C54-ECA1ACA74956}"/>
              </a:ext>
            </a:extLst>
          </p:cNvPr>
          <p:cNvGrpSpPr/>
          <p:nvPr/>
        </p:nvGrpSpPr>
        <p:grpSpPr>
          <a:xfrm>
            <a:off x="3723408" y="6438900"/>
            <a:ext cx="4330890" cy="419100"/>
            <a:chOff x="8086725" y="476250"/>
            <a:chExt cx="4105275" cy="419100"/>
          </a:xfrm>
          <a:solidFill>
            <a:srgbClr val="79D155">
              <a:alpha val="76000"/>
            </a:srgb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AF0D4B-353B-829F-80ED-35F5AE4C87DA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CB0B7-5248-120C-B989-CC345527BB7B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3FF2BF-18A0-D0B1-7B52-D27C7B4763EC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111F23-19F2-8D2B-0F84-F64B1909B167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2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of Autonomy</a:t>
            </a: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5785694" y="2219276"/>
            <a:ext cx="6406306" cy="3185360"/>
            <a:chOff x="6381304" y="1717346"/>
            <a:chExt cx="6509338" cy="34072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dirty="0">
                  <a:effectLst/>
                  <a:latin typeface="+mj-lt"/>
                </a:rPr>
                <a:t>Task Autonomy</a:t>
              </a:r>
              <a:endParaRPr lang="ko-KR" altLang="en-US" sz="2700" dirty="0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dirty="0">
                  <a:effectLst/>
                  <a:latin typeface="+mj-lt"/>
                </a:rPr>
                <a:t>Time Autonomy</a:t>
              </a:r>
              <a:endParaRPr lang="ko-KR" altLang="en-US" sz="2700" dirty="0">
                <a:latin typeface="+mj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dirty="0">
                  <a:effectLst/>
                  <a:latin typeface="+mj-lt"/>
                </a:rPr>
                <a:t>Team Autonomy</a:t>
              </a:r>
              <a:endParaRPr lang="ko-KR" altLang="en-US" sz="2700" dirty="0">
                <a:latin typeface="+mj-lt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616764" y="2335456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30528-D6EC-4778-A903-E5F97EC4F7CF}"/>
              </a:ext>
            </a:extLst>
          </p:cNvPr>
          <p:cNvSpPr/>
          <p:nvPr/>
        </p:nvSpPr>
        <p:spPr>
          <a:xfrm>
            <a:off x="616764" y="345420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2D612-5A3F-46F7-915D-F238C2CF3136}"/>
              </a:ext>
            </a:extLst>
          </p:cNvPr>
          <p:cNvSpPr/>
          <p:nvPr/>
        </p:nvSpPr>
        <p:spPr>
          <a:xfrm>
            <a:off x="616764" y="4572960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24515-5465-44E2-86C0-1C0F3A08CFC2}"/>
              </a:ext>
            </a:extLst>
          </p:cNvPr>
          <p:cNvSpPr txBox="1"/>
          <p:nvPr/>
        </p:nvSpPr>
        <p:spPr>
          <a:xfrm>
            <a:off x="1578418" y="2349554"/>
            <a:ext cx="40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Empowers individuals to manage and complete tasks on their own, providing a sense of ownership and responsibility.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22719-A4B3-4BB1-B21A-31A076569354}"/>
              </a:ext>
            </a:extLst>
          </p:cNvPr>
          <p:cNvSpPr txBox="1"/>
          <p:nvPr/>
        </p:nvSpPr>
        <p:spPr>
          <a:xfrm>
            <a:off x="1546802" y="3505182"/>
            <a:ext cx="40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Allows flexibility in managing work hours and schedules, recognizing that individuals may have different peak productivity times.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54B96-FF79-47C4-806C-442F54C65FA1}"/>
              </a:ext>
            </a:extLst>
          </p:cNvPr>
          <p:cNvSpPr txBox="1"/>
          <p:nvPr/>
        </p:nvSpPr>
        <p:spPr>
          <a:xfrm>
            <a:off x="1546802" y="4572960"/>
            <a:ext cx="40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Grants teams the authority to make collective decisions, promoting collaboration and shared responsibility.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6674622" y="220418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6398423" y="329698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122224" y="4389775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D69E0-85DC-CE6C-27C5-569CA7F5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39" y="2428072"/>
            <a:ext cx="590765" cy="590765"/>
          </a:xfrm>
          <a:prstGeom prst="rect">
            <a:avLst/>
          </a:prstGeom>
        </p:spPr>
      </p:pic>
      <p:pic>
        <p:nvPicPr>
          <p:cNvPr id="39" name="Graphic 38" descr="Hourglass">
            <a:extLst>
              <a:ext uri="{FF2B5EF4-FFF2-40B4-BE49-F238E27FC236}">
                <a16:creationId xmlns:a16="http://schemas.microsoft.com/office/drawing/2014/main" id="{18527716-F7D5-7B52-0733-64006E16A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547" y="3536315"/>
            <a:ext cx="588548" cy="588548"/>
          </a:xfrm>
          <a:prstGeom prst="rect">
            <a:avLst/>
          </a:prstGeom>
        </p:spPr>
      </p:pic>
      <p:pic>
        <p:nvPicPr>
          <p:cNvPr id="41" name="Graphic 40" descr="Users">
            <a:extLst>
              <a:ext uri="{FF2B5EF4-FFF2-40B4-BE49-F238E27FC236}">
                <a16:creationId xmlns:a16="http://schemas.microsoft.com/office/drawing/2014/main" id="{90E4811B-B8AE-723C-1D17-8B60936E5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276" y="4636669"/>
            <a:ext cx="603738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Creating a Culture of Autonomy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4650050" y="1781986"/>
            <a:ext cx="6693108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4650049" y="4625230"/>
            <a:ext cx="6693107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848842" y="1366356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5148539">
            <a:off x="3853676" y="2111073"/>
            <a:ext cx="326225" cy="143117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4129900" y="3086085"/>
            <a:ext cx="271069" cy="146298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7939398">
            <a:off x="3888801" y="3886930"/>
            <a:ext cx="255972" cy="1350433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5596686" y="3067758"/>
            <a:ext cx="5746472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408511" y="2313752"/>
            <a:ext cx="3089012" cy="2866248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D12B85-729A-4F01-98AB-D1EE091ECDF7}"/>
              </a:ext>
            </a:extLst>
          </p:cNvPr>
          <p:cNvSpPr txBox="1"/>
          <p:nvPr/>
        </p:nvSpPr>
        <p:spPr>
          <a:xfrm>
            <a:off x="780464" y="3266495"/>
            <a:ext cx="2345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Culture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4716066" y="491191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4680751" y="235771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5151374" y="3592648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5967097" y="1919076"/>
            <a:ext cx="5182165" cy="738664"/>
            <a:chOff x="2551705" y="4283314"/>
            <a:chExt cx="3309203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5" y="4560313"/>
              <a:ext cx="3309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Establish a culture where individuals feel comfortable expressing their ideas and concerns openly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330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FF00"/>
                  </a:solidFill>
                  <a:cs typeface="Arial" pitchFamily="34" charset="0"/>
                </a:rPr>
                <a:t>Encourage Open Communication and Transparency</a:t>
              </a:r>
              <a:endParaRPr lang="ko-KR" altLang="en-US" sz="1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5967098" y="3337613"/>
            <a:ext cx="5182162" cy="738664"/>
            <a:chOff x="2551706" y="4283314"/>
            <a:chExt cx="2076660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Clearly communicate expectations and goals to ensure everyone understands their role and responsibilities.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FF00"/>
                  </a:solidFill>
                  <a:cs typeface="Arial" pitchFamily="34" charset="0"/>
                </a:rPr>
                <a:t>Establish Clear Expectations and Goals</a:t>
              </a:r>
              <a:endParaRPr lang="ko-KR" altLang="en-US" sz="1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5967098" y="4762321"/>
            <a:ext cx="5182164" cy="738664"/>
            <a:chOff x="2551706" y="4283314"/>
            <a:chExt cx="2076660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Support continuous learning to empower individuals with the skills needed to thrive independently.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FF00"/>
                  </a:solidFill>
                  <a:cs typeface="Arial" pitchFamily="34" charset="0"/>
                </a:rPr>
                <a:t>Provide Opportunities for Skill Development and Training</a:t>
              </a:r>
              <a:endParaRPr lang="ko-KR" altLang="en-US" sz="1400" b="1" dirty="0">
                <a:solidFill>
                  <a:srgbClr val="FFFF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5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662" y="339509"/>
            <a:ext cx="9048639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A9323-3787-44B4-AFB3-0031953DB2AD}"/>
              </a:ext>
            </a:extLst>
          </p:cNvPr>
          <p:cNvSpPr/>
          <p:nvPr/>
        </p:nvSpPr>
        <p:spPr>
          <a:xfrm>
            <a:off x="1047197" y="203136"/>
            <a:ext cx="1372821" cy="7242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4F0840BF-A100-4509-B534-27B239D66037}"/>
              </a:ext>
            </a:extLst>
          </p:cNvPr>
          <p:cNvGrpSpPr/>
          <p:nvPr/>
        </p:nvGrpSpPr>
        <p:grpSpPr>
          <a:xfrm>
            <a:off x="5077524" y="1275599"/>
            <a:ext cx="1236301" cy="550263"/>
            <a:chOff x="8722368" y="2593258"/>
            <a:chExt cx="1236301" cy="550263"/>
          </a:xfrm>
          <a:solidFill>
            <a:schemeClr val="accent1"/>
          </a:solidFill>
        </p:grpSpPr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B1D81573-7F6C-48FB-8FAC-B2FD6509E7C4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178BB1A1-B93D-4A3B-A20E-F377615A25F3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3DA21D5D-7595-4A9E-BC58-7FF4F7E07572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9CFCD4-846B-4CCE-8F01-5824540F91CA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B05C4515-16A2-4EA9-842E-9FD236C57B95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829DB3A2-B16E-45A0-8B70-ECD7115A2EEB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6E771-F84D-4957-A2D3-1A909CF5A394}"/>
              </a:ext>
            </a:extLst>
          </p:cNvPr>
          <p:cNvGrpSpPr/>
          <p:nvPr/>
        </p:nvGrpSpPr>
        <p:grpSpPr>
          <a:xfrm>
            <a:off x="751882" y="4926789"/>
            <a:ext cx="751653" cy="751653"/>
            <a:chOff x="5481709" y="2625984"/>
            <a:chExt cx="551606" cy="551606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98CAEAF5-13DF-458C-A414-B0E1B3331CD9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F2216D-21E0-4AC0-BEBA-042DC27275E2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5C367CD-AF8D-4B62-A8F4-738E74905652}"/>
              </a:ext>
            </a:extLst>
          </p:cNvPr>
          <p:cNvGrpSpPr/>
          <p:nvPr/>
        </p:nvGrpSpPr>
        <p:grpSpPr>
          <a:xfrm>
            <a:off x="751882" y="2986035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15276A64-2F7C-458B-A488-1F9EE966CDA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6B2BE4-061F-45F8-93B0-11D5A51EEC6C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659076D-C6EF-4D9B-B349-E34DCEA61AE5}"/>
              </a:ext>
            </a:extLst>
          </p:cNvPr>
          <p:cNvSpPr txBox="1"/>
          <p:nvPr/>
        </p:nvSpPr>
        <p:spPr>
          <a:xfrm>
            <a:off x="7905384" y="2799929"/>
            <a:ext cx="3262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</a:rPr>
              <a:t>Communicate the Benefits and Provide Support During the Transition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9EBCE-5ED4-492B-951D-F01C372C4359}"/>
              </a:ext>
            </a:extLst>
          </p:cNvPr>
          <p:cNvSpPr txBox="1"/>
          <p:nvPr/>
        </p:nvSpPr>
        <p:spPr>
          <a:xfrm>
            <a:off x="1659207" y="3154998"/>
            <a:ext cx="3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Resistance to Change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AE82EF-2F72-411E-9776-51A92792C830}"/>
              </a:ext>
            </a:extLst>
          </p:cNvPr>
          <p:cNvSpPr/>
          <p:nvPr/>
        </p:nvSpPr>
        <p:spPr>
          <a:xfrm>
            <a:off x="7026843" y="5007612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EE1450-0591-4089-B409-B964D8B83141}"/>
              </a:ext>
            </a:extLst>
          </p:cNvPr>
          <p:cNvSpPr/>
          <p:nvPr/>
        </p:nvSpPr>
        <p:spPr>
          <a:xfrm>
            <a:off x="7026843" y="2872380"/>
            <a:ext cx="571672" cy="571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F236CF4F-F235-47B5-9A64-37FE38675B31}"/>
              </a:ext>
            </a:extLst>
          </p:cNvPr>
          <p:cNvSpPr/>
          <p:nvPr/>
        </p:nvSpPr>
        <p:spPr>
          <a:xfrm rot="20700000">
            <a:off x="7134955" y="5126736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9" name="Down Arrow 1">
            <a:extLst>
              <a:ext uri="{FF2B5EF4-FFF2-40B4-BE49-F238E27FC236}">
                <a16:creationId xmlns:a16="http://schemas.microsoft.com/office/drawing/2014/main" id="{D545EEF3-1340-42CC-B17A-80631426A9C8}"/>
              </a:ext>
            </a:extLst>
          </p:cNvPr>
          <p:cNvSpPr/>
          <p:nvPr/>
        </p:nvSpPr>
        <p:spPr>
          <a:xfrm rot="10800000" flipH="1">
            <a:off x="7164379" y="3027000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1" name="Oval 21">
            <a:extLst>
              <a:ext uri="{FF2B5EF4-FFF2-40B4-BE49-F238E27FC236}">
                <a16:creationId xmlns:a16="http://schemas.microsoft.com/office/drawing/2014/main" id="{D41137DC-ED75-4B30-B131-E34B0B21B5CA}"/>
              </a:ext>
            </a:extLst>
          </p:cNvPr>
          <p:cNvSpPr/>
          <p:nvPr/>
        </p:nvSpPr>
        <p:spPr>
          <a:xfrm rot="20700000">
            <a:off x="949983" y="5146852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3" name="Down Arrow 1">
            <a:extLst>
              <a:ext uri="{FF2B5EF4-FFF2-40B4-BE49-F238E27FC236}">
                <a16:creationId xmlns:a16="http://schemas.microsoft.com/office/drawing/2014/main" id="{4079083A-330B-4F46-86C5-084C5482055A}"/>
              </a:ext>
            </a:extLst>
          </p:cNvPr>
          <p:cNvSpPr/>
          <p:nvPr/>
        </p:nvSpPr>
        <p:spPr>
          <a:xfrm rot="10800000" flipH="1">
            <a:off x="969761" y="3216131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3EBB5-AA8B-A865-57DA-6E5FC5FE014C}"/>
              </a:ext>
            </a:extLst>
          </p:cNvPr>
          <p:cNvSpPr txBox="1"/>
          <p:nvPr/>
        </p:nvSpPr>
        <p:spPr>
          <a:xfrm>
            <a:off x="1659207" y="5066556"/>
            <a:ext cx="437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Maintaining Accountability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17044-91D1-9C47-D4ED-330F0264C1FA}"/>
              </a:ext>
            </a:extLst>
          </p:cNvPr>
          <p:cNvSpPr txBox="1"/>
          <p:nvPr/>
        </p:nvSpPr>
        <p:spPr>
          <a:xfrm>
            <a:off x="7905384" y="5007612"/>
            <a:ext cx="32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</a:rPr>
              <a:t>Establish Clear Metrics and Regular Check-ins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E008D-F78D-75E3-BC44-B5934BF62472}"/>
              </a:ext>
            </a:extLst>
          </p:cNvPr>
          <p:cNvSpPr txBox="1"/>
          <p:nvPr/>
        </p:nvSpPr>
        <p:spPr>
          <a:xfrm>
            <a:off x="915723" y="1179531"/>
            <a:ext cx="3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cs typeface="Arial" pitchFamily="34" charset="0"/>
              </a:rPr>
              <a:t>Challenges:</a:t>
            </a:r>
            <a:endParaRPr lang="ko-KR" altLang="en-US" sz="3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DE10-E110-A513-51CE-5D8DB6B3BF80}"/>
              </a:ext>
            </a:extLst>
          </p:cNvPr>
          <p:cNvSpPr txBox="1"/>
          <p:nvPr/>
        </p:nvSpPr>
        <p:spPr>
          <a:xfrm>
            <a:off x="7460979" y="1202856"/>
            <a:ext cx="3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030A0"/>
                </a:solidFill>
                <a:cs typeface="Arial" pitchFamily="34" charset="0"/>
              </a:rPr>
              <a:t>Solutions:</a:t>
            </a:r>
            <a:endParaRPr lang="ko-KR" altLang="en-US" sz="3600" b="1" dirty="0">
              <a:solidFill>
                <a:srgbClr val="7030A0"/>
              </a:solidFill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02A160-6D6D-1DF7-1CF8-182AEDD6C140}"/>
              </a:ext>
            </a:extLst>
          </p:cNvPr>
          <p:cNvCxnSpPr/>
          <p:nvPr/>
        </p:nvCxnSpPr>
        <p:spPr>
          <a:xfrm>
            <a:off x="5690959" y="2191424"/>
            <a:ext cx="0" cy="384654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9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28088" y="47033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Tips for Employees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C3D45-5724-4DC1-940D-711C8F57618E}"/>
              </a:ext>
            </a:extLst>
          </p:cNvPr>
          <p:cNvSpPr/>
          <p:nvPr/>
        </p:nvSpPr>
        <p:spPr>
          <a:xfrm>
            <a:off x="5095402" y="2472302"/>
            <a:ext cx="4829982" cy="670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i="0" dirty="0">
                <a:solidFill>
                  <a:srgbClr val="7030A0"/>
                </a:solidFill>
                <a:effectLst/>
                <a:latin typeface="+mj-lt"/>
              </a:rPr>
              <a:t>Communicate Openly with Supervisors</a:t>
            </a:r>
            <a:endParaRPr lang="ko-KR" alt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4EB99-5C94-412E-B0B5-64BA4E8417C8}"/>
              </a:ext>
            </a:extLst>
          </p:cNvPr>
          <p:cNvSpPr/>
          <p:nvPr/>
        </p:nvSpPr>
        <p:spPr>
          <a:xfrm>
            <a:off x="4325368" y="4492026"/>
            <a:ext cx="5776382" cy="670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Take Initiative in Decision-Making Within Your Role</a:t>
            </a:r>
            <a:endParaRPr lang="ko-KR" altLang="en-US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F7DD1-0498-4141-B65B-FACA7F98FF6A}"/>
              </a:ext>
            </a:extLst>
          </p:cNvPr>
          <p:cNvSpPr/>
          <p:nvPr/>
        </p:nvSpPr>
        <p:spPr>
          <a:xfrm>
            <a:off x="2233138" y="3454449"/>
            <a:ext cx="6528091" cy="670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Continuously Seek Opportunities for Skill Enhancement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501B6-2FE2-7E44-60D4-7BF6D4EB2D61}"/>
              </a:ext>
            </a:extLst>
          </p:cNvPr>
          <p:cNvSpPr/>
          <p:nvPr/>
        </p:nvSpPr>
        <p:spPr>
          <a:xfrm>
            <a:off x="2233138" y="1766923"/>
            <a:ext cx="4829982" cy="609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</a:rPr>
              <a:t>Foster Collaboration</a:t>
            </a:r>
            <a:endParaRPr lang="ko-KR" altLang="en-US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A585B4AE-72A0-3AF9-C595-80C82C88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6030" y="4324135"/>
            <a:ext cx="1005840" cy="1005840"/>
          </a:xfrm>
          <a:prstGeom prst="rect">
            <a:avLst/>
          </a:prstGeom>
        </p:spPr>
      </p:pic>
      <p:pic>
        <p:nvPicPr>
          <p:cNvPr id="15" name="Graphic 14" descr="Connections">
            <a:extLst>
              <a:ext uri="{FF2B5EF4-FFF2-40B4-BE49-F238E27FC236}">
                <a16:creationId xmlns:a16="http://schemas.microsoft.com/office/drawing/2014/main" id="{4896BDE6-ACD5-795E-4F79-C86AB52AF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0130" y="3333582"/>
            <a:ext cx="1005840" cy="1005840"/>
          </a:xfrm>
          <a:prstGeom prst="rect">
            <a:avLst/>
          </a:prstGeom>
        </p:spPr>
      </p:pic>
      <p:pic>
        <p:nvPicPr>
          <p:cNvPr id="17" name="Graphic 16" descr="Chat RTL">
            <a:extLst>
              <a:ext uri="{FF2B5EF4-FFF2-40B4-BE49-F238E27FC236}">
                <a16:creationId xmlns:a16="http://schemas.microsoft.com/office/drawing/2014/main" id="{82DE7E67-9555-2EB8-AA4F-CF3A8BD5E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8837" y="2327742"/>
            <a:ext cx="1005840" cy="1005840"/>
          </a:xfrm>
          <a:prstGeom prst="rect">
            <a:avLst/>
          </a:prstGeom>
        </p:spPr>
      </p:pic>
      <p:pic>
        <p:nvPicPr>
          <p:cNvPr id="19" name="Graphic 18" descr="Handshake">
            <a:extLst>
              <a:ext uri="{FF2B5EF4-FFF2-40B4-BE49-F238E27FC236}">
                <a16:creationId xmlns:a16="http://schemas.microsoft.com/office/drawing/2014/main" id="{D631FC4B-6DCF-0DB0-C3E8-50CEDCDCD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5850" y="1614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6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533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Trí Nguyễn</cp:lastModifiedBy>
  <cp:revision>103</cp:revision>
  <dcterms:created xsi:type="dcterms:W3CDTF">2018-04-24T17:14:44Z</dcterms:created>
  <dcterms:modified xsi:type="dcterms:W3CDTF">2024-01-17T14:51:29Z</dcterms:modified>
</cp:coreProperties>
</file>