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5"/>
  </p:handoutMasterIdLst>
  <p:sldIdLst>
    <p:sldId id="256" r:id="rId4"/>
    <p:sldId id="262" r:id="rId5"/>
    <p:sldId id="261" r:id="rId6"/>
    <p:sldId id="266" r:id="rId7"/>
    <p:sldId id="282" r:id="rId8"/>
    <p:sldId id="276" r:id="rId9"/>
    <p:sldId id="272" r:id="rId10"/>
    <p:sldId id="287" r:id="rId11"/>
    <p:sldId id="288" r:id="rId12"/>
    <p:sldId id="28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D155"/>
    <a:srgbClr val="59595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>
        <p:scale>
          <a:sx n="66" d="100"/>
          <a:sy n="66" d="100"/>
        </p:scale>
        <p:origin x="1354" y="475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AUTONOMY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AT WORK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28088" y="47033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Tips for Employers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C3D45-5724-4DC1-940D-711C8F57618E}"/>
              </a:ext>
            </a:extLst>
          </p:cNvPr>
          <p:cNvSpPr/>
          <p:nvPr/>
        </p:nvSpPr>
        <p:spPr>
          <a:xfrm>
            <a:off x="1288601" y="2001977"/>
            <a:ext cx="12010710" cy="767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Foster a Culture of Trust and Open Communication</a:t>
            </a:r>
            <a:endParaRPr lang="ko-KR" altLang="en-US" sz="27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4EB99-5C94-412E-B0B5-64BA4E8417C8}"/>
              </a:ext>
            </a:extLst>
          </p:cNvPr>
          <p:cNvSpPr/>
          <p:nvPr/>
        </p:nvSpPr>
        <p:spPr>
          <a:xfrm>
            <a:off x="1018567" y="3095931"/>
            <a:ext cx="12280744" cy="767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Provide Resources and Training for Skill Development</a:t>
            </a:r>
            <a:endParaRPr lang="ko-KR" altLang="en-US" sz="27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F7DD1-0498-4141-B65B-FACA7F98FF6A}"/>
              </a:ext>
            </a:extLst>
          </p:cNvPr>
          <p:cNvSpPr/>
          <p:nvPr/>
        </p:nvSpPr>
        <p:spPr>
          <a:xfrm>
            <a:off x="766789" y="4149541"/>
            <a:ext cx="12532522" cy="7679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Recognize and Celebrate Individual and Team Achievements</a:t>
            </a:r>
            <a:endParaRPr lang="ko-KR" altLang="en-US" sz="2700" dirty="0">
              <a:latin typeface="+mj-lt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2EC10B9-2E00-4977-BD48-BF5833345F2A}"/>
              </a:ext>
            </a:extLst>
          </p:cNvPr>
          <p:cNvSpPr/>
          <p:nvPr/>
        </p:nvSpPr>
        <p:spPr>
          <a:xfrm rot="8690186">
            <a:off x="401694" y="3879904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0BFF40E-F6E3-4DE3-9D6B-C7CE9BDECB1B}"/>
              </a:ext>
            </a:extLst>
          </p:cNvPr>
          <p:cNvSpPr/>
          <p:nvPr/>
        </p:nvSpPr>
        <p:spPr>
          <a:xfrm rot="8690186">
            <a:off x="674041" y="2806026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6ED77C1-4182-46B3-ACC8-4A673E592015}"/>
              </a:ext>
            </a:extLst>
          </p:cNvPr>
          <p:cNvSpPr/>
          <p:nvPr/>
        </p:nvSpPr>
        <p:spPr>
          <a:xfrm rot="8690186">
            <a:off x="946388" y="1732148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1290622" y="1717059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1014423" y="2809853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738224" y="390264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501B6-2FE2-7E44-60D4-7BF6D4EB2D61}"/>
              </a:ext>
            </a:extLst>
          </p:cNvPr>
          <p:cNvSpPr/>
          <p:nvPr/>
        </p:nvSpPr>
        <p:spPr>
          <a:xfrm>
            <a:off x="383394" y="5276758"/>
            <a:ext cx="12915917" cy="7679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Offer Flexibility in Work Structures</a:t>
            </a:r>
            <a:endParaRPr lang="ko-KR" altLang="en-US" sz="2700" dirty="0">
              <a:latin typeface="+mj-lt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546FBC1-C0AB-8D26-7BA2-85CBEC3EB6FB}"/>
              </a:ext>
            </a:extLst>
          </p:cNvPr>
          <p:cNvSpPr/>
          <p:nvPr/>
        </p:nvSpPr>
        <p:spPr>
          <a:xfrm rot="8690186">
            <a:off x="18299" y="5007121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FC277-6333-860F-BD5F-82BE617C0B2B}"/>
              </a:ext>
            </a:extLst>
          </p:cNvPr>
          <p:cNvSpPr txBox="1"/>
          <p:nvPr/>
        </p:nvSpPr>
        <p:spPr>
          <a:xfrm rot="19588409">
            <a:off x="354829" y="5029864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199" y="306674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Table of 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1800700" y="1536037"/>
            <a:ext cx="5464912" cy="830997"/>
            <a:chOff x="5776287" y="1615577"/>
            <a:chExt cx="546491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6733507" y="177715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5886247" y="2202532"/>
            <a:ext cx="6224738" cy="830997"/>
            <a:chOff x="5776287" y="1615577"/>
            <a:chExt cx="6224738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96E1CD-75CD-452D-A4BE-E1789794770A}"/>
                </a:ext>
              </a:extLst>
            </p:cNvPr>
            <p:cNvSpPr txBox="1"/>
            <p:nvPr/>
          </p:nvSpPr>
          <p:spPr>
            <a:xfrm>
              <a:off x="6715911" y="1778080"/>
              <a:ext cx="528511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The Significance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1799824" y="3033186"/>
            <a:ext cx="5465788" cy="830997"/>
            <a:chOff x="5776287" y="1615577"/>
            <a:chExt cx="5465788" cy="8309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DE9DD4-9B53-4681-95FD-81AD463B2625}"/>
                </a:ext>
              </a:extLst>
            </p:cNvPr>
            <p:cNvSpPr txBox="1"/>
            <p:nvPr/>
          </p:nvSpPr>
          <p:spPr>
            <a:xfrm>
              <a:off x="6734383" y="17780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Benefits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5886247" y="3780047"/>
            <a:ext cx="5493976" cy="830997"/>
            <a:chOff x="5776287" y="1615577"/>
            <a:chExt cx="5493976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FFC5C-85C1-4ABD-85BC-2489AF1C6166}"/>
                </a:ext>
              </a:extLst>
            </p:cNvPr>
            <p:cNvSpPr txBox="1"/>
            <p:nvPr/>
          </p:nvSpPr>
          <p:spPr>
            <a:xfrm>
              <a:off x="6762571" y="1777159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Types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F267B17-2C67-4B78-8859-E800DA91ADD2}"/>
              </a:ext>
            </a:extLst>
          </p:cNvPr>
          <p:cNvSpPr/>
          <p:nvPr/>
        </p:nvSpPr>
        <p:spPr>
          <a:xfrm rot="5400000">
            <a:off x="-1758439" y="2725388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6D001-C02D-8A7A-5B8F-527E8B1C5B15}"/>
              </a:ext>
            </a:extLst>
          </p:cNvPr>
          <p:cNvGrpSpPr/>
          <p:nvPr/>
        </p:nvGrpSpPr>
        <p:grpSpPr>
          <a:xfrm>
            <a:off x="1782228" y="4530335"/>
            <a:ext cx="6078882" cy="830997"/>
            <a:chOff x="5776287" y="1615577"/>
            <a:chExt cx="6078882" cy="8309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232F5B-AA67-6477-6D37-103090F9235E}"/>
                </a:ext>
              </a:extLst>
            </p:cNvPr>
            <p:cNvSpPr txBox="1"/>
            <p:nvPr/>
          </p:nvSpPr>
          <p:spPr>
            <a:xfrm>
              <a:off x="6751979" y="1777159"/>
              <a:ext cx="510319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Create a Culture of Autonomy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525F91-A37C-7B5C-61A7-E3135F4EAC9E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39C24A-1950-2EBD-CB71-D6E3524FE002}"/>
              </a:ext>
            </a:extLst>
          </p:cNvPr>
          <p:cNvGrpSpPr/>
          <p:nvPr/>
        </p:nvGrpSpPr>
        <p:grpSpPr>
          <a:xfrm>
            <a:off x="5886247" y="5331525"/>
            <a:ext cx="6078882" cy="830997"/>
            <a:chOff x="5776287" y="1615577"/>
            <a:chExt cx="6078882" cy="830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929620-6A99-579E-5679-3456736C7E47}"/>
                </a:ext>
              </a:extLst>
            </p:cNvPr>
            <p:cNvSpPr txBox="1"/>
            <p:nvPr/>
          </p:nvSpPr>
          <p:spPr>
            <a:xfrm>
              <a:off x="6751979" y="1777159"/>
              <a:ext cx="510319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Challenges and Solutions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DBF5FC-3F8B-CAC2-4DD2-16441C31879A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579CBC-96C2-0F6E-1650-8F785139054D}"/>
              </a:ext>
            </a:extLst>
          </p:cNvPr>
          <p:cNvGrpSpPr/>
          <p:nvPr/>
        </p:nvGrpSpPr>
        <p:grpSpPr>
          <a:xfrm>
            <a:off x="1799824" y="5957481"/>
            <a:ext cx="6078882" cy="830997"/>
            <a:chOff x="5776287" y="1615577"/>
            <a:chExt cx="6078882" cy="8309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7EE68F-5BD3-BE60-21C5-A2C7FCD9BD29}"/>
                </a:ext>
              </a:extLst>
            </p:cNvPr>
            <p:cNvSpPr txBox="1"/>
            <p:nvPr/>
          </p:nvSpPr>
          <p:spPr>
            <a:xfrm>
              <a:off x="6751979" y="1777159"/>
              <a:ext cx="510319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Tips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DE67A9-8A6B-8E96-32B6-274B92A79D0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INTRODUCTION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70" y="3692963"/>
            <a:ext cx="6383511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Autonomy refers to the freedom and independence individuals have in making decisions related to their tasks and responsibilities.(self-rule)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79" y="447851"/>
            <a:ext cx="102365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The Significance of Autonomy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937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Autonomy is more than a workplace buzzword; it is a fundamental element that empowers individuals, fosters a positive work culture, and contributes to organizational success.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10033247" y="778988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235657" y="6318857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52439656-A17D-465A-B2AB-E21D3D113A21}"/>
              </a:ext>
            </a:extLst>
          </p:cNvPr>
          <p:cNvGrpSpPr/>
          <p:nvPr/>
        </p:nvGrpSpPr>
        <p:grpSpPr>
          <a:xfrm>
            <a:off x="5685991" y="2135792"/>
            <a:ext cx="3579934" cy="1553109"/>
            <a:chOff x="2153463" y="1817885"/>
            <a:chExt cx="7911017" cy="15531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0E8916-3C93-49EF-B655-827777ED684E}"/>
                </a:ext>
              </a:extLst>
            </p:cNvPr>
            <p:cNvSpPr txBox="1"/>
            <p:nvPr/>
          </p:nvSpPr>
          <p:spPr>
            <a:xfrm>
              <a:off x="2153463" y="1817885"/>
              <a:ext cx="7911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Contributing to Organizational Success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C40F9-CE16-43CC-A89C-D1F0869DA348}"/>
                </a:ext>
              </a:extLst>
            </p:cNvPr>
            <p:cNvSpPr txBox="1"/>
            <p:nvPr/>
          </p:nvSpPr>
          <p:spPr>
            <a:xfrm>
              <a:off x="2153463" y="2170665"/>
              <a:ext cx="7911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Organizations that embrace autonomy often experience increased productivity and efficiency.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Empowered individuals are more likely to take ownership of their roles, leading to higher levels of commitment and dedication to achieving shared goals.</a:t>
              </a:r>
            </a:p>
          </p:txBody>
        </p:sp>
      </p:grpSp>
      <p:grpSp>
        <p:nvGrpSpPr>
          <p:cNvPr id="24" name="그룹 2">
            <a:extLst>
              <a:ext uri="{FF2B5EF4-FFF2-40B4-BE49-F238E27FC236}">
                <a16:creationId xmlns:a16="http://schemas.microsoft.com/office/drawing/2014/main" id="{05FD003C-2108-4410-A4C3-ECE50459B569}"/>
              </a:ext>
            </a:extLst>
          </p:cNvPr>
          <p:cNvGrpSpPr/>
          <p:nvPr/>
        </p:nvGrpSpPr>
        <p:grpSpPr>
          <a:xfrm>
            <a:off x="1234699" y="2130193"/>
            <a:ext cx="3579934" cy="1394284"/>
            <a:chOff x="2153463" y="1916832"/>
            <a:chExt cx="7911017" cy="13942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E2832D-39EB-46F2-B863-C58D8FB073E3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Fostering a Positive Work Culture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0D2FDD-DECC-4729-B5FA-EFA6053D82D0}"/>
                </a:ext>
              </a:extLst>
            </p:cNvPr>
            <p:cNvSpPr txBox="1"/>
            <p:nvPr/>
          </p:nvSpPr>
          <p:spPr>
            <a:xfrm>
              <a:off x="2153463" y="2295453"/>
              <a:ext cx="79110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Autonomy cultivates an environment where employees feel trusted and valued.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Teams thrive when they are given the freedom to explore and implement their ideas, leading to a more positive and collaborative workplace.</a:t>
              </a:r>
            </a:p>
          </p:txBody>
        </p:sp>
      </p:grpSp>
      <p:grpSp>
        <p:nvGrpSpPr>
          <p:cNvPr id="4" name="그룹 2">
            <a:extLst>
              <a:ext uri="{FF2B5EF4-FFF2-40B4-BE49-F238E27FC236}">
                <a16:creationId xmlns:a16="http://schemas.microsoft.com/office/drawing/2014/main" id="{A45F6B1B-9E9A-A903-779A-6621CEF14EDE}"/>
              </a:ext>
            </a:extLst>
          </p:cNvPr>
          <p:cNvGrpSpPr/>
          <p:nvPr/>
        </p:nvGrpSpPr>
        <p:grpSpPr>
          <a:xfrm>
            <a:off x="1234698" y="4010100"/>
            <a:ext cx="3777139" cy="1578950"/>
            <a:chOff x="2153461" y="1916832"/>
            <a:chExt cx="8346805" cy="15789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9FB35F-918B-14B6-5767-513749F555B5}"/>
                </a:ext>
              </a:extLst>
            </p:cNvPr>
            <p:cNvSpPr txBox="1"/>
            <p:nvPr/>
          </p:nvSpPr>
          <p:spPr>
            <a:xfrm>
              <a:off x="2153461" y="1916832"/>
              <a:ext cx="8346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Encouraging Innovation and Adaptability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51E2AA-6BAA-CC46-FBEA-625DE352223A}"/>
                </a:ext>
              </a:extLst>
            </p:cNvPr>
            <p:cNvSpPr txBox="1"/>
            <p:nvPr/>
          </p:nvSpPr>
          <p:spPr>
            <a:xfrm>
              <a:off x="2153463" y="2295453"/>
              <a:ext cx="7911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Autonomy encourages a mindset of innovation and adaptability.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When individuals have the freedom to experiment and take calculated risks, it sparks creativity and helps organizations stay agile in rapidly changing environments.</a:t>
              </a: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71F28B41-7D12-7721-0952-D00120AF678E}"/>
              </a:ext>
            </a:extLst>
          </p:cNvPr>
          <p:cNvGrpSpPr/>
          <p:nvPr/>
        </p:nvGrpSpPr>
        <p:grpSpPr>
          <a:xfrm>
            <a:off x="5741671" y="4010100"/>
            <a:ext cx="3579934" cy="1553109"/>
            <a:chOff x="2153463" y="1817885"/>
            <a:chExt cx="7911017" cy="15531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65A640-BF8A-0291-4C99-5AF3B079F7AB}"/>
                </a:ext>
              </a:extLst>
            </p:cNvPr>
            <p:cNvSpPr txBox="1"/>
            <p:nvPr/>
          </p:nvSpPr>
          <p:spPr>
            <a:xfrm>
              <a:off x="2153463" y="1817885"/>
              <a:ext cx="7911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Building Employee Engagement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A5267-DAC9-18E1-A16E-312E70DE7F94}"/>
                </a:ext>
              </a:extLst>
            </p:cNvPr>
            <p:cNvSpPr txBox="1"/>
            <p:nvPr/>
          </p:nvSpPr>
          <p:spPr>
            <a:xfrm>
              <a:off x="2153463" y="2170665"/>
              <a:ext cx="79110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Autonomy plays a crucial role in building and sustaining employee engagement.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- When individuals have the authority to make decisions that impact their work, they are more invested in their tasks, leading to increased satisfaction and dedication.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14F6CF4-7930-47F7-B27D-242EB49491D1}"/>
              </a:ext>
            </a:extLst>
          </p:cNvPr>
          <p:cNvGrpSpPr/>
          <p:nvPr/>
        </p:nvGrpSpPr>
        <p:grpSpPr>
          <a:xfrm rot="16200000">
            <a:off x="4832151" y="309597"/>
            <a:ext cx="1809827" cy="5594807"/>
            <a:chOff x="5295824" y="914400"/>
            <a:chExt cx="1809827" cy="5594807"/>
          </a:xfrm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E84D7F80-12B4-43EA-A142-9AA28DF4324F}"/>
                </a:ext>
              </a:extLst>
            </p:cNvPr>
            <p:cNvSpPr/>
            <p:nvPr/>
          </p:nvSpPr>
          <p:spPr>
            <a:xfrm>
              <a:off x="5674687" y="1692745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DAD33A40-AB58-47FD-BE48-F0907667BC30}"/>
                </a:ext>
              </a:extLst>
            </p:cNvPr>
            <p:cNvSpPr/>
            <p:nvPr/>
          </p:nvSpPr>
          <p:spPr>
            <a:xfrm rot="5400000">
              <a:off x="5497744" y="723329"/>
              <a:ext cx="1045064" cy="1427206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967906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317741 w 1449013"/>
                <a:gd name="connsiteY4" fmla="*/ 1005593 h 1952472"/>
                <a:gd name="connsiteX5" fmla="*/ 1449013 w 1449013"/>
                <a:gd name="connsiteY5" fmla="*/ 972519 h 1952472"/>
                <a:gd name="connsiteX6" fmla="*/ 1449013 w 1449013"/>
                <a:gd name="connsiteY6" fmla="*/ 1444072 h 1952472"/>
                <a:gd name="connsiteX7" fmla="*/ 857954 w 1449013"/>
                <a:gd name="connsiteY7" fmla="*/ 1444072 h 1952472"/>
                <a:gd name="connsiteX8" fmla="*/ 857954 w 1449013"/>
                <a:gd name="connsiteY8" fmla="*/ 1542845 h 1952472"/>
                <a:gd name="connsiteX9" fmla="*/ 953273 w 1449013"/>
                <a:gd name="connsiteY9" fmla="*/ 1723701 h 1952472"/>
                <a:gd name="connsiteX10" fmla="*/ 724507 w 1449013"/>
                <a:gd name="connsiteY10" fmla="*/ 1952472 h 1952472"/>
                <a:gd name="connsiteX11" fmla="*/ 495741 w 1449013"/>
                <a:gd name="connsiteY11" fmla="*/ 1723701 h 1952472"/>
                <a:gd name="connsiteX12" fmla="*/ 591060 w 1449013"/>
                <a:gd name="connsiteY12" fmla="*/ 1542845 h 1952472"/>
                <a:gd name="connsiteX13" fmla="*/ 591060 w 1449013"/>
                <a:gd name="connsiteY13" fmla="*/ 1444072 h 1952472"/>
                <a:gd name="connsiteX14" fmla="*/ 0 w 1449013"/>
                <a:gd name="connsiteY14" fmla="*/ 144407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9ADD6D2C-B59C-433A-BF95-E40378A57438}"/>
                </a:ext>
              </a:extLst>
            </p:cNvPr>
            <p:cNvSpPr/>
            <p:nvPr/>
          </p:nvSpPr>
          <p:spPr>
            <a:xfrm>
              <a:off x="5667648" y="3970823"/>
              <a:ext cx="1059192" cy="1755774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F20EAF1C-3200-42F9-8F45-8D730EDB8983}"/>
                </a:ext>
              </a:extLst>
            </p:cNvPr>
            <p:cNvSpPr/>
            <p:nvPr/>
          </p:nvSpPr>
          <p:spPr>
            <a:xfrm rot="5400000">
              <a:off x="5486897" y="5273070"/>
              <a:ext cx="1045064" cy="1427209"/>
            </a:xfrm>
            <a:custGeom>
              <a:avLst/>
              <a:gdLst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031784 w 1449013"/>
                <a:gd name="connsiteY3" fmla="*/ 719630 h 1952472"/>
                <a:gd name="connsiteX4" fmla="*/ 1449013 w 1449013"/>
                <a:gd name="connsiteY4" fmla="*/ 972519 h 1952472"/>
                <a:gd name="connsiteX5" fmla="*/ 1449013 w 1449013"/>
                <a:gd name="connsiteY5" fmla="*/ 1444072 h 1952472"/>
                <a:gd name="connsiteX6" fmla="*/ 857954 w 1449013"/>
                <a:gd name="connsiteY6" fmla="*/ 1444072 h 1952472"/>
                <a:gd name="connsiteX7" fmla="*/ 857954 w 1449013"/>
                <a:gd name="connsiteY7" fmla="*/ 1542845 h 1952472"/>
                <a:gd name="connsiteX8" fmla="*/ 953273 w 1449013"/>
                <a:gd name="connsiteY8" fmla="*/ 1723701 h 1952472"/>
                <a:gd name="connsiteX9" fmla="*/ 724507 w 1449013"/>
                <a:gd name="connsiteY9" fmla="*/ 1952472 h 1952472"/>
                <a:gd name="connsiteX10" fmla="*/ 495741 w 1449013"/>
                <a:gd name="connsiteY10" fmla="*/ 1723701 h 1952472"/>
                <a:gd name="connsiteX11" fmla="*/ 591060 w 1449013"/>
                <a:gd name="connsiteY11" fmla="*/ 1542845 h 1952472"/>
                <a:gd name="connsiteX12" fmla="*/ 591060 w 1449013"/>
                <a:gd name="connsiteY12" fmla="*/ 1444072 h 1952472"/>
                <a:gd name="connsiteX13" fmla="*/ 0 w 1449013"/>
                <a:gd name="connsiteY13" fmla="*/ 1444072 h 1952472"/>
                <a:gd name="connsiteX14" fmla="*/ 0 w 1449013"/>
                <a:gd name="connsiteY14" fmla="*/ 967906 h 1952472"/>
                <a:gd name="connsiteX15" fmla="*/ 141381 w 1449013"/>
                <a:gd name="connsiteY15" fmla="*/ 1005593 h 1952472"/>
                <a:gd name="connsiteX16" fmla="*/ 427338 w 1449013"/>
                <a:gd name="connsiteY16" fmla="*/ 719630 h 1952472"/>
                <a:gd name="connsiteX17" fmla="*/ 141381 w 1449013"/>
                <a:gd name="connsiteY17" fmla="*/ 433666 h 1952472"/>
                <a:gd name="connsiteX18" fmla="*/ 0 w 1449013"/>
                <a:gd name="connsiteY18" fmla="*/ 471352 h 1952472"/>
                <a:gd name="connsiteX19" fmla="*/ 0 w 1449013"/>
                <a:gd name="connsiteY19" fmla="*/ 0 h 1952472"/>
                <a:gd name="connsiteX20" fmla="*/ 1449013 w 1449013"/>
                <a:gd name="connsiteY20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317741 w 1449013"/>
                <a:gd name="connsiteY2" fmla="*/ 433666 h 1952472"/>
                <a:gd name="connsiteX3" fmla="*/ 1449013 w 1449013"/>
                <a:gd name="connsiteY3" fmla="*/ 972519 h 1952472"/>
                <a:gd name="connsiteX4" fmla="*/ 1449013 w 1449013"/>
                <a:gd name="connsiteY4" fmla="*/ 1444072 h 1952472"/>
                <a:gd name="connsiteX5" fmla="*/ 857954 w 1449013"/>
                <a:gd name="connsiteY5" fmla="*/ 1444072 h 1952472"/>
                <a:gd name="connsiteX6" fmla="*/ 857954 w 1449013"/>
                <a:gd name="connsiteY6" fmla="*/ 1542845 h 1952472"/>
                <a:gd name="connsiteX7" fmla="*/ 953273 w 1449013"/>
                <a:gd name="connsiteY7" fmla="*/ 1723701 h 1952472"/>
                <a:gd name="connsiteX8" fmla="*/ 724507 w 1449013"/>
                <a:gd name="connsiteY8" fmla="*/ 1952472 h 1952472"/>
                <a:gd name="connsiteX9" fmla="*/ 495741 w 1449013"/>
                <a:gd name="connsiteY9" fmla="*/ 1723701 h 1952472"/>
                <a:gd name="connsiteX10" fmla="*/ 591060 w 1449013"/>
                <a:gd name="connsiteY10" fmla="*/ 1542845 h 1952472"/>
                <a:gd name="connsiteX11" fmla="*/ 591060 w 1449013"/>
                <a:gd name="connsiteY11" fmla="*/ 1444072 h 1952472"/>
                <a:gd name="connsiteX12" fmla="*/ 0 w 1449013"/>
                <a:gd name="connsiteY12" fmla="*/ 1444072 h 1952472"/>
                <a:gd name="connsiteX13" fmla="*/ 0 w 1449013"/>
                <a:gd name="connsiteY13" fmla="*/ 967906 h 1952472"/>
                <a:gd name="connsiteX14" fmla="*/ 141381 w 1449013"/>
                <a:gd name="connsiteY14" fmla="*/ 1005593 h 1952472"/>
                <a:gd name="connsiteX15" fmla="*/ 427338 w 1449013"/>
                <a:gd name="connsiteY15" fmla="*/ 719630 h 1952472"/>
                <a:gd name="connsiteX16" fmla="*/ 141381 w 1449013"/>
                <a:gd name="connsiteY16" fmla="*/ 433666 h 1952472"/>
                <a:gd name="connsiteX17" fmla="*/ 0 w 1449013"/>
                <a:gd name="connsiteY17" fmla="*/ 471352 h 1952472"/>
                <a:gd name="connsiteX18" fmla="*/ 0 w 1449013"/>
                <a:gd name="connsiteY18" fmla="*/ 0 h 1952472"/>
                <a:gd name="connsiteX19" fmla="*/ 1449013 w 1449013"/>
                <a:gd name="connsiteY19" fmla="*/ 0 h 1952472"/>
                <a:gd name="connsiteX0" fmla="*/ 1449013 w 1449013"/>
                <a:gd name="connsiteY0" fmla="*/ 0 h 1952472"/>
                <a:gd name="connsiteX1" fmla="*/ 1449013 w 1449013"/>
                <a:gd name="connsiteY1" fmla="*/ 466741 h 1952472"/>
                <a:gd name="connsiteX2" fmla="*/ 1449013 w 1449013"/>
                <a:gd name="connsiteY2" fmla="*/ 972519 h 1952472"/>
                <a:gd name="connsiteX3" fmla="*/ 1449013 w 1449013"/>
                <a:gd name="connsiteY3" fmla="*/ 1444072 h 1952472"/>
                <a:gd name="connsiteX4" fmla="*/ 857954 w 1449013"/>
                <a:gd name="connsiteY4" fmla="*/ 1444072 h 1952472"/>
                <a:gd name="connsiteX5" fmla="*/ 857954 w 1449013"/>
                <a:gd name="connsiteY5" fmla="*/ 1542845 h 1952472"/>
                <a:gd name="connsiteX6" fmla="*/ 953273 w 1449013"/>
                <a:gd name="connsiteY6" fmla="*/ 1723701 h 1952472"/>
                <a:gd name="connsiteX7" fmla="*/ 724507 w 1449013"/>
                <a:gd name="connsiteY7" fmla="*/ 1952472 h 1952472"/>
                <a:gd name="connsiteX8" fmla="*/ 495741 w 1449013"/>
                <a:gd name="connsiteY8" fmla="*/ 1723701 h 1952472"/>
                <a:gd name="connsiteX9" fmla="*/ 591060 w 1449013"/>
                <a:gd name="connsiteY9" fmla="*/ 1542845 h 1952472"/>
                <a:gd name="connsiteX10" fmla="*/ 591060 w 1449013"/>
                <a:gd name="connsiteY10" fmla="*/ 1444072 h 1952472"/>
                <a:gd name="connsiteX11" fmla="*/ 0 w 1449013"/>
                <a:gd name="connsiteY11" fmla="*/ 1444072 h 1952472"/>
                <a:gd name="connsiteX12" fmla="*/ 0 w 1449013"/>
                <a:gd name="connsiteY12" fmla="*/ 967906 h 1952472"/>
                <a:gd name="connsiteX13" fmla="*/ 141381 w 1449013"/>
                <a:gd name="connsiteY13" fmla="*/ 1005593 h 1952472"/>
                <a:gd name="connsiteX14" fmla="*/ 427338 w 1449013"/>
                <a:gd name="connsiteY14" fmla="*/ 719630 h 1952472"/>
                <a:gd name="connsiteX15" fmla="*/ 141381 w 1449013"/>
                <a:gd name="connsiteY15" fmla="*/ 433666 h 1952472"/>
                <a:gd name="connsiteX16" fmla="*/ 0 w 1449013"/>
                <a:gd name="connsiteY16" fmla="*/ 471352 h 1952472"/>
                <a:gd name="connsiteX17" fmla="*/ 0 w 1449013"/>
                <a:gd name="connsiteY17" fmla="*/ 0 h 1952472"/>
                <a:gd name="connsiteX18" fmla="*/ 1449013 w 1449013"/>
                <a:gd name="connsiteY18" fmla="*/ 0 h 1952472"/>
                <a:gd name="connsiteX0" fmla="*/ 1449013 w 1449013"/>
                <a:gd name="connsiteY0" fmla="*/ 0 h 1952472"/>
                <a:gd name="connsiteX1" fmla="*/ 1449013 w 1449013"/>
                <a:gd name="connsiteY1" fmla="*/ 972519 h 1952472"/>
                <a:gd name="connsiteX2" fmla="*/ 1449013 w 1449013"/>
                <a:gd name="connsiteY2" fmla="*/ 1444072 h 1952472"/>
                <a:gd name="connsiteX3" fmla="*/ 857954 w 1449013"/>
                <a:gd name="connsiteY3" fmla="*/ 1444072 h 1952472"/>
                <a:gd name="connsiteX4" fmla="*/ 857954 w 1449013"/>
                <a:gd name="connsiteY4" fmla="*/ 1542845 h 1952472"/>
                <a:gd name="connsiteX5" fmla="*/ 953273 w 1449013"/>
                <a:gd name="connsiteY5" fmla="*/ 1723701 h 1952472"/>
                <a:gd name="connsiteX6" fmla="*/ 724507 w 1449013"/>
                <a:gd name="connsiteY6" fmla="*/ 1952472 h 1952472"/>
                <a:gd name="connsiteX7" fmla="*/ 495741 w 1449013"/>
                <a:gd name="connsiteY7" fmla="*/ 1723701 h 1952472"/>
                <a:gd name="connsiteX8" fmla="*/ 591060 w 1449013"/>
                <a:gd name="connsiteY8" fmla="*/ 1542845 h 1952472"/>
                <a:gd name="connsiteX9" fmla="*/ 591060 w 1449013"/>
                <a:gd name="connsiteY9" fmla="*/ 1444072 h 1952472"/>
                <a:gd name="connsiteX10" fmla="*/ 0 w 1449013"/>
                <a:gd name="connsiteY10" fmla="*/ 1444072 h 1952472"/>
                <a:gd name="connsiteX11" fmla="*/ 0 w 1449013"/>
                <a:gd name="connsiteY11" fmla="*/ 967906 h 1952472"/>
                <a:gd name="connsiteX12" fmla="*/ 141381 w 1449013"/>
                <a:gd name="connsiteY12" fmla="*/ 1005593 h 1952472"/>
                <a:gd name="connsiteX13" fmla="*/ 427338 w 1449013"/>
                <a:gd name="connsiteY13" fmla="*/ 719630 h 1952472"/>
                <a:gd name="connsiteX14" fmla="*/ 141381 w 1449013"/>
                <a:gd name="connsiteY14" fmla="*/ 433666 h 1952472"/>
                <a:gd name="connsiteX15" fmla="*/ 0 w 1449013"/>
                <a:gd name="connsiteY15" fmla="*/ 471352 h 1952472"/>
                <a:gd name="connsiteX16" fmla="*/ 0 w 1449013"/>
                <a:gd name="connsiteY16" fmla="*/ 0 h 1952472"/>
                <a:gd name="connsiteX17" fmla="*/ 1449013 w 1449013"/>
                <a:gd name="connsiteY17" fmla="*/ 0 h 1952472"/>
                <a:gd name="connsiteX0" fmla="*/ 1449013 w 1449013"/>
                <a:gd name="connsiteY0" fmla="*/ 0 h 1952472"/>
                <a:gd name="connsiteX1" fmla="*/ 1449013 w 1449013"/>
                <a:gd name="connsiteY1" fmla="*/ 1444072 h 1952472"/>
                <a:gd name="connsiteX2" fmla="*/ 857954 w 1449013"/>
                <a:gd name="connsiteY2" fmla="*/ 1444072 h 1952472"/>
                <a:gd name="connsiteX3" fmla="*/ 857954 w 1449013"/>
                <a:gd name="connsiteY3" fmla="*/ 1542845 h 1952472"/>
                <a:gd name="connsiteX4" fmla="*/ 953273 w 1449013"/>
                <a:gd name="connsiteY4" fmla="*/ 1723701 h 1952472"/>
                <a:gd name="connsiteX5" fmla="*/ 724507 w 1449013"/>
                <a:gd name="connsiteY5" fmla="*/ 1952472 h 1952472"/>
                <a:gd name="connsiteX6" fmla="*/ 495741 w 1449013"/>
                <a:gd name="connsiteY6" fmla="*/ 1723701 h 1952472"/>
                <a:gd name="connsiteX7" fmla="*/ 591060 w 1449013"/>
                <a:gd name="connsiteY7" fmla="*/ 1542845 h 1952472"/>
                <a:gd name="connsiteX8" fmla="*/ 591060 w 1449013"/>
                <a:gd name="connsiteY8" fmla="*/ 1444072 h 1952472"/>
                <a:gd name="connsiteX9" fmla="*/ 0 w 1449013"/>
                <a:gd name="connsiteY9" fmla="*/ 1444072 h 1952472"/>
                <a:gd name="connsiteX10" fmla="*/ 0 w 1449013"/>
                <a:gd name="connsiteY10" fmla="*/ 967906 h 1952472"/>
                <a:gd name="connsiteX11" fmla="*/ 141381 w 1449013"/>
                <a:gd name="connsiteY11" fmla="*/ 1005593 h 1952472"/>
                <a:gd name="connsiteX12" fmla="*/ 427338 w 1449013"/>
                <a:gd name="connsiteY12" fmla="*/ 719630 h 1952472"/>
                <a:gd name="connsiteX13" fmla="*/ 141381 w 1449013"/>
                <a:gd name="connsiteY13" fmla="*/ 433666 h 1952472"/>
                <a:gd name="connsiteX14" fmla="*/ 0 w 1449013"/>
                <a:gd name="connsiteY14" fmla="*/ 471352 h 1952472"/>
                <a:gd name="connsiteX15" fmla="*/ 0 w 1449013"/>
                <a:gd name="connsiteY15" fmla="*/ 0 h 1952472"/>
                <a:gd name="connsiteX16" fmla="*/ 1449013 w 1449013"/>
                <a:gd name="connsiteY16" fmla="*/ 0 h 1952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3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46174572-A78E-47D0-AFD4-FF645D157E8C}"/>
                </a:ext>
              </a:extLst>
            </p:cNvPr>
            <p:cNvSpPr/>
            <p:nvPr/>
          </p:nvSpPr>
          <p:spPr>
            <a:xfrm rot="16200000" flipH="1">
              <a:off x="5869533" y="2988497"/>
              <a:ext cx="1045064" cy="1427172"/>
            </a:xfrm>
            <a:custGeom>
              <a:avLst/>
              <a:gdLst/>
              <a:ahLst/>
              <a:cxnLst/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Rounded Rectangle 32">
            <a:extLst>
              <a:ext uri="{FF2B5EF4-FFF2-40B4-BE49-F238E27FC236}">
                <a16:creationId xmlns:a16="http://schemas.microsoft.com/office/drawing/2014/main" id="{63B4184E-8848-47E4-946B-F93362C99914}"/>
              </a:ext>
            </a:extLst>
          </p:cNvPr>
          <p:cNvSpPr/>
          <p:nvPr/>
        </p:nvSpPr>
        <p:spPr>
          <a:xfrm>
            <a:off x="6038208" y="1094242"/>
            <a:ext cx="293553" cy="293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D5ED-9411-4B56-B5CE-263EF4BC1B90}"/>
              </a:ext>
            </a:extLst>
          </p:cNvPr>
          <p:cNvSpPr txBox="1"/>
          <p:nvPr/>
        </p:nvSpPr>
        <p:spPr>
          <a:xfrm>
            <a:off x="3024386" y="4163880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FA48AF-1C38-4A56-B293-69673FC21A8F}"/>
              </a:ext>
            </a:extLst>
          </p:cNvPr>
          <p:cNvSpPr txBox="1"/>
          <p:nvPr/>
        </p:nvSpPr>
        <p:spPr>
          <a:xfrm>
            <a:off x="5256896" y="1077074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rgbClr val="79D155"/>
                </a:solidFill>
                <a:cs typeface="Arial" pitchFamily="34" charset="0"/>
              </a:rPr>
              <a:t>02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rgbClr val="79D155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B2653C-5E87-472B-B7C5-204F9A001315}"/>
              </a:ext>
            </a:extLst>
          </p:cNvPr>
          <p:cNvSpPr txBox="1"/>
          <p:nvPr/>
        </p:nvSpPr>
        <p:spPr>
          <a:xfrm>
            <a:off x="7574129" y="4163879"/>
            <a:ext cx="960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bg1"/>
                  </a:solidFill>
                </a:ln>
                <a:solidFill>
                  <a:srgbClr val="595959"/>
                </a:solidFill>
                <a:cs typeface="Arial" pitchFamily="34" charset="0"/>
              </a:rPr>
              <a:t>03</a:t>
            </a:r>
            <a:endParaRPr lang="ko-KR" altLang="en-US" sz="4800" b="1" dirty="0">
              <a:ln w="12700">
                <a:solidFill>
                  <a:schemeClr val="bg1"/>
                </a:solidFill>
              </a:ln>
              <a:solidFill>
                <a:srgbClr val="595959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B1EEE-6245-4106-859C-6B8B99FAF10E}"/>
              </a:ext>
            </a:extLst>
          </p:cNvPr>
          <p:cNvGrpSpPr/>
          <p:nvPr/>
        </p:nvGrpSpPr>
        <p:grpSpPr>
          <a:xfrm>
            <a:off x="6096000" y="1094242"/>
            <a:ext cx="3361942" cy="920864"/>
            <a:chOff x="803640" y="3362835"/>
            <a:chExt cx="2059657" cy="920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D39CB3-B589-452B-9374-B0D42A7717BE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Autonomy fosters a sense of ownership and encourages individuals to think creatively, contributing to innovative solutions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8F54A-D603-4CFA-8D0C-9D1FFC7FBEC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Enhanced Creativity and Innovation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D84C4A-97F9-4EF6-9B21-F8D5D12BA31A}"/>
              </a:ext>
            </a:extLst>
          </p:cNvPr>
          <p:cNvGrpSpPr/>
          <p:nvPr/>
        </p:nvGrpSpPr>
        <p:grpSpPr>
          <a:xfrm>
            <a:off x="-185034" y="4150209"/>
            <a:ext cx="3361942" cy="1105530"/>
            <a:chOff x="803640" y="3362835"/>
            <a:chExt cx="2059657" cy="11055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03947A-F1F9-4321-81E7-D66CF636BCC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Employees who have autonomy over their work experience higher job satisfaction and morale, leading to a more positive workplace environment.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9E0F12-325D-4CB7-8F43-A7BC37062239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Increased Job Satisfaction and Morale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4013B8-DE67-48D7-BC55-5B9D740FD563}"/>
              </a:ext>
            </a:extLst>
          </p:cNvPr>
          <p:cNvGrpSpPr/>
          <p:nvPr/>
        </p:nvGrpSpPr>
        <p:grpSpPr>
          <a:xfrm>
            <a:off x="8345737" y="4150209"/>
            <a:ext cx="3778135" cy="920864"/>
            <a:chOff x="803640" y="3362835"/>
            <a:chExt cx="2059657" cy="9208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C8C803-B072-4AD1-A906-336E765A88F2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Empowered individuals are better equipped to solve problems and make decisions autonomously, leading to increased efficiency and effectiveness.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6F2D94-1329-4531-B7C3-D3E0B1380F3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Improved Problem-Solving and Decision-Making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764FBC58-8B58-42A4-AE83-AFEAD8F6989A}"/>
              </a:ext>
            </a:extLst>
          </p:cNvPr>
          <p:cNvSpPr txBox="1">
            <a:spLocks/>
          </p:cNvSpPr>
          <p:nvPr/>
        </p:nvSpPr>
        <p:spPr>
          <a:xfrm>
            <a:off x="637019" y="339509"/>
            <a:ext cx="3877831" cy="1508341"/>
          </a:xfrm>
          <a:prstGeom prst="rect">
            <a:avLst/>
          </a:prstGeom>
        </p:spPr>
        <p:txBody>
          <a:bodyPr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Benefits</a:t>
            </a:r>
            <a:endParaRPr lang="en-US" sz="54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93D3CC9-316B-E1FF-548F-E0640BCC429D}"/>
              </a:ext>
            </a:extLst>
          </p:cNvPr>
          <p:cNvSpPr/>
          <p:nvPr/>
        </p:nvSpPr>
        <p:spPr>
          <a:xfrm>
            <a:off x="3373687" y="6135380"/>
            <a:ext cx="4972050" cy="1445239"/>
          </a:xfrm>
          <a:custGeom>
            <a:avLst/>
            <a:gdLst>
              <a:gd name="connsiteX0" fmla="*/ 0 w 4972050"/>
              <a:gd name="connsiteY0" fmla="*/ 0 h 1445239"/>
              <a:gd name="connsiteX1" fmla="*/ 4972050 w 4972050"/>
              <a:gd name="connsiteY1" fmla="*/ 0 h 1445239"/>
              <a:gd name="connsiteX2" fmla="*/ 4972050 w 4972050"/>
              <a:gd name="connsiteY2" fmla="*/ 1445239 h 1445239"/>
              <a:gd name="connsiteX3" fmla="*/ 4846713 w 4972050"/>
              <a:gd name="connsiteY3" fmla="*/ 1445239 h 1445239"/>
              <a:gd name="connsiteX4" fmla="*/ 4846713 w 4972050"/>
              <a:gd name="connsiteY4" fmla="*/ 125337 h 1445239"/>
              <a:gd name="connsiteX5" fmla="*/ 125337 w 4972050"/>
              <a:gd name="connsiteY5" fmla="*/ 125337 h 1445239"/>
              <a:gd name="connsiteX6" fmla="*/ 125337 w 4972050"/>
              <a:gd name="connsiteY6" fmla="*/ 1445239 h 1445239"/>
              <a:gd name="connsiteX7" fmla="*/ 0 w 4972050"/>
              <a:gd name="connsiteY7" fmla="*/ 1445239 h 144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72050" h="1445239">
                <a:moveTo>
                  <a:pt x="0" y="0"/>
                </a:moveTo>
                <a:lnTo>
                  <a:pt x="4972050" y="0"/>
                </a:lnTo>
                <a:lnTo>
                  <a:pt x="4972050" y="1445239"/>
                </a:lnTo>
                <a:lnTo>
                  <a:pt x="4846713" y="1445239"/>
                </a:lnTo>
                <a:lnTo>
                  <a:pt x="4846713" y="125337"/>
                </a:lnTo>
                <a:lnTo>
                  <a:pt x="125337" y="125337"/>
                </a:lnTo>
                <a:lnTo>
                  <a:pt x="125337" y="1445239"/>
                </a:lnTo>
                <a:lnTo>
                  <a:pt x="0" y="1445239"/>
                </a:lnTo>
                <a:close/>
              </a:path>
            </a:pathLst>
          </a:custGeom>
          <a:solidFill>
            <a:srgbClr val="79D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FF2392-D196-FFFD-2C54-ECA1ACA74956}"/>
              </a:ext>
            </a:extLst>
          </p:cNvPr>
          <p:cNvGrpSpPr/>
          <p:nvPr/>
        </p:nvGrpSpPr>
        <p:grpSpPr>
          <a:xfrm>
            <a:off x="3723408" y="6438900"/>
            <a:ext cx="4330890" cy="419100"/>
            <a:chOff x="8086725" y="476250"/>
            <a:chExt cx="4105275" cy="419100"/>
          </a:xfrm>
          <a:solidFill>
            <a:srgbClr val="79D155">
              <a:alpha val="76000"/>
            </a:srgb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AF0D4B-353B-829F-80ED-35F5AE4C87DA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CB0B7-5248-120C-B989-CC345527BB7B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3FF2BF-18A0-D0B1-7B52-D27C7B4763EC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111F23-19F2-8D2B-0F84-F64B1909B167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52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Types of Autonomy</a:t>
            </a:r>
          </a:p>
        </p:txBody>
      </p:sp>
      <p:grpSp>
        <p:nvGrpSpPr>
          <p:cNvPr id="5" name="그룹 3">
            <a:extLst>
              <a:ext uri="{FF2B5EF4-FFF2-40B4-BE49-F238E27FC236}">
                <a16:creationId xmlns:a16="http://schemas.microsoft.com/office/drawing/2014/main" id="{025141AF-3DB3-45D2-8A6B-DA124A9C1758}"/>
              </a:ext>
            </a:extLst>
          </p:cNvPr>
          <p:cNvGrpSpPr/>
          <p:nvPr/>
        </p:nvGrpSpPr>
        <p:grpSpPr>
          <a:xfrm>
            <a:off x="5785694" y="2219276"/>
            <a:ext cx="6406306" cy="3185360"/>
            <a:chOff x="6381304" y="1717346"/>
            <a:chExt cx="6509338" cy="34072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3C3D45-5724-4DC1-940D-711C8F57618E}"/>
                </a:ext>
              </a:extLst>
            </p:cNvPr>
            <p:cNvSpPr/>
            <p:nvPr/>
          </p:nvSpPr>
          <p:spPr>
            <a:xfrm>
              <a:off x="7282475" y="2005970"/>
              <a:ext cx="5608167" cy="8214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 dirty="0">
                  <a:effectLst/>
                  <a:latin typeface="+mj-lt"/>
                </a:rPr>
                <a:t>Task Autonomy</a:t>
              </a:r>
              <a:endParaRPr lang="ko-KR" altLang="en-US" sz="2700" dirty="0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64EB99-5C94-412E-B0B5-64BA4E8417C8}"/>
                </a:ext>
              </a:extLst>
            </p:cNvPr>
            <p:cNvSpPr/>
            <p:nvPr/>
          </p:nvSpPr>
          <p:spPr>
            <a:xfrm>
              <a:off x="7008098" y="3176121"/>
              <a:ext cx="5882544" cy="8214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 dirty="0">
                  <a:effectLst/>
                  <a:latin typeface="+mj-lt"/>
                </a:rPr>
                <a:t>Time Autonomy</a:t>
              </a:r>
              <a:endParaRPr lang="ko-KR" altLang="en-US" sz="2700" dirty="0">
                <a:latin typeface="+mj-l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F7DD1-0498-4141-B65B-FACA7F98FF6A}"/>
                </a:ext>
              </a:extLst>
            </p:cNvPr>
            <p:cNvSpPr/>
            <p:nvPr/>
          </p:nvSpPr>
          <p:spPr>
            <a:xfrm>
              <a:off x="6752271" y="4303118"/>
              <a:ext cx="6138371" cy="8214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 dirty="0">
                  <a:effectLst/>
                  <a:latin typeface="+mj-lt"/>
                </a:rPr>
                <a:t>Team Autonomy</a:t>
              </a:r>
              <a:endParaRPr lang="ko-KR" altLang="en-US" sz="2700" dirty="0">
                <a:latin typeface="+mj-lt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2EC10B9-2E00-4977-BD48-BF5833345F2A}"/>
                </a:ext>
              </a:extLst>
            </p:cNvPr>
            <p:cNvSpPr/>
            <p:nvPr/>
          </p:nvSpPr>
          <p:spPr>
            <a:xfrm rot="8690186">
              <a:off x="6381304" y="4014700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0BFF40E-F6E3-4DE3-9D6B-C7CE9BDECB1B}"/>
                </a:ext>
              </a:extLst>
            </p:cNvPr>
            <p:cNvSpPr/>
            <p:nvPr/>
          </p:nvSpPr>
          <p:spPr>
            <a:xfrm rot="8690186">
              <a:off x="6658031" y="2866023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6ED77C1-4182-46B3-ACC8-4A673E592015}"/>
                </a:ext>
              </a:extLst>
            </p:cNvPr>
            <p:cNvSpPr/>
            <p:nvPr/>
          </p:nvSpPr>
          <p:spPr>
            <a:xfrm rot="8690186">
              <a:off x="6934758" y="1717346"/>
              <a:ext cx="1822862" cy="676036"/>
            </a:xfrm>
            <a:prstGeom prst="parallelogram">
              <a:avLst>
                <a:gd name="adj" fmla="val 67445"/>
              </a:avLst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CD6E2BA-523A-4A4E-8C4E-E5C0BCA8299F}"/>
              </a:ext>
            </a:extLst>
          </p:cNvPr>
          <p:cNvSpPr/>
          <p:nvPr/>
        </p:nvSpPr>
        <p:spPr>
          <a:xfrm>
            <a:off x="616764" y="2335456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30528-D6EC-4778-A903-E5F97EC4F7CF}"/>
              </a:ext>
            </a:extLst>
          </p:cNvPr>
          <p:cNvSpPr/>
          <p:nvPr/>
        </p:nvSpPr>
        <p:spPr>
          <a:xfrm>
            <a:off x="616764" y="3454208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72D612-5A3F-46F7-915D-F238C2CF3136}"/>
              </a:ext>
            </a:extLst>
          </p:cNvPr>
          <p:cNvSpPr/>
          <p:nvPr/>
        </p:nvSpPr>
        <p:spPr>
          <a:xfrm>
            <a:off x="616764" y="4572960"/>
            <a:ext cx="752762" cy="752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24515-5465-44E2-86C0-1C0F3A08CFC2}"/>
              </a:ext>
            </a:extLst>
          </p:cNvPr>
          <p:cNvSpPr txBox="1"/>
          <p:nvPr/>
        </p:nvSpPr>
        <p:spPr>
          <a:xfrm>
            <a:off x="1578418" y="2349554"/>
            <a:ext cx="409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Empowers individuals to manage and complete tasks on their own, providing a sense of ownership and responsibility.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22719-A4B3-4BB1-B21A-31A076569354}"/>
              </a:ext>
            </a:extLst>
          </p:cNvPr>
          <p:cNvSpPr txBox="1"/>
          <p:nvPr/>
        </p:nvSpPr>
        <p:spPr>
          <a:xfrm>
            <a:off x="1546802" y="3505182"/>
            <a:ext cx="409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Allows flexibility in managing work hours and schedules, recognizing that individuals may have different peak productivity times.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54B96-FF79-47C4-806C-442F54C65FA1}"/>
              </a:ext>
            </a:extLst>
          </p:cNvPr>
          <p:cNvSpPr txBox="1"/>
          <p:nvPr/>
        </p:nvSpPr>
        <p:spPr>
          <a:xfrm>
            <a:off x="1546802" y="4572960"/>
            <a:ext cx="409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Grants teams the authority to make collective decisions, promoting collaboration and shared responsibility.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6674622" y="220418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6398423" y="3296981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6122224" y="4389775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Graphic 3" descr="Checklist">
            <a:extLst>
              <a:ext uri="{FF2B5EF4-FFF2-40B4-BE49-F238E27FC236}">
                <a16:creationId xmlns:a16="http://schemas.microsoft.com/office/drawing/2014/main" id="{524D69E0-85DC-CE6C-27C5-569CA7F5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39" y="2428072"/>
            <a:ext cx="590765" cy="590765"/>
          </a:xfrm>
          <a:prstGeom prst="rect">
            <a:avLst/>
          </a:prstGeom>
        </p:spPr>
      </p:pic>
      <p:pic>
        <p:nvPicPr>
          <p:cNvPr id="39" name="Graphic 38" descr="Hourglass">
            <a:extLst>
              <a:ext uri="{FF2B5EF4-FFF2-40B4-BE49-F238E27FC236}">
                <a16:creationId xmlns:a16="http://schemas.microsoft.com/office/drawing/2014/main" id="{18527716-F7D5-7B52-0733-64006E16A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547" y="3536315"/>
            <a:ext cx="588548" cy="588548"/>
          </a:xfrm>
          <a:prstGeom prst="rect">
            <a:avLst/>
          </a:prstGeom>
        </p:spPr>
      </p:pic>
      <p:pic>
        <p:nvPicPr>
          <p:cNvPr id="41" name="Graphic 40" descr="Users">
            <a:extLst>
              <a:ext uri="{FF2B5EF4-FFF2-40B4-BE49-F238E27FC236}">
                <a16:creationId xmlns:a16="http://schemas.microsoft.com/office/drawing/2014/main" id="{90E4811B-B8AE-723C-1D17-8B60936E5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276" y="4636669"/>
            <a:ext cx="603738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a Culture of Autonomy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BD02AE4-7319-443C-9225-9FEBD4235DB8}"/>
              </a:ext>
            </a:extLst>
          </p:cNvPr>
          <p:cNvSpPr/>
          <p:nvPr/>
        </p:nvSpPr>
        <p:spPr>
          <a:xfrm>
            <a:off x="4650050" y="1781986"/>
            <a:ext cx="6693108" cy="1197511"/>
          </a:xfrm>
          <a:custGeom>
            <a:avLst/>
            <a:gdLst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0 w 5029530"/>
              <a:gd name="connsiteY3" fmla="*/ 1188719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88719"/>
              <a:gd name="connsiteX1" fmla="*/ 5029530 w 5029530"/>
              <a:gd name="connsiteY1" fmla="*/ 0 h 1188719"/>
              <a:gd name="connsiteX2" fmla="*/ 5029530 w 5029530"/>
              <a:gd name="connsiteY2" fmla="*/ 1188719 h 1188719"/>
              <a:gd name="connsiteX3" fmla="*/ 123093 w 5029530"/>
              <a:gd name="connsiteY3" fmla="*/ 1179926 h 1188719"/>
              <a:gd name="connsiteX4" fmla="*/ 0 w 5029530"/>
              <a:gd name="connsiteY4" fmla="*/ 0 h 1188719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  <a:gd name="connsiteX0" fmla="*/ 0 w 5029530"/>
              <a:gd name="connsiteY0" fmla="*/ 0 h 1197511"/>
              <a:gd name="connsiteX1" fmla="*/ 5029530 w 5029530"/>
              <a:gd name="connsiteY1" fmla="*/ 0 h 1197511"/>
              <a:gd name="connsiteX2" fmla="*/ 5029530 w 5029530"/>
              <a:gd name="connsiteY2" fmla="*/ 1188719 h 1197511"/>
              <a:gd name="connsiteX3" fmla="*/ 131885 w 5029530"/>
              <a:gd name="connsiteY3" fmla="*/ 1197511 h 1197511"/>
              <a:gd name="connsiteX4" fmla="*/ 0 w 5029530"/>
              <a:gd name="connsiteY4" fmla="*/ 0 h 119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1">
                <a:moveTo>
                  <a:pt x="0" y="0"/>
                </a:moveTo>
                <a:lnTo>
                  <a:pt x="5029530" y="0"/>
                </a:lnTo>
                <a:lnTo>
                  <a:pt x="5029530" y="1188719"/>
                </a:lnTo>
                <a:lnTo>
                  <a:pt x="131885" y="11975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F4B88F6-461E-4A5A-A66F-C29ED1C64BDD}"/>
              </a:ext>
            </a:extLst>
          </p:cNvPr>
          <p:cNvSpPr/>
          <p:nvPr/>
        </p:nvSpPr>
        <p:spPr>
          <a:xfrm>
            <a:off x="4650049" y="4625230"/>
            <a:ext cx="6693107" cy="1197513"/>
          </a:xfrm>
          <a:custGeom>
            <a:avLst/>
            <a:gdLst>
              <a:gd name="connsiteX0" fmla="*/ 0 w 5029530"/>
              <a:gd name="connsiteY0" fmla="*/ 0 h 1188720"/>
              <a:gd name="connsiteX1" fmla="*/ 5029530 w 5029530"/>
              <a:gd name="connsiteY1" fmla="*/ 0 h 1188720"/>
              <a:gd name="connsiteX2" fmla="*/ 5029530 w 5029530"/>
              <a:gd name="connsiteY2" fmla="*/ 1188720 h 1188720"/>
              <a:gd name="connsiteX3" fmla="*/ 0 w 5029530"/>
              <a:gd name="connsiteY3" fmla="*/ 1188720 h 1188720"/>
              <a:gd name="connsiteX4" fmla="*/ 0 w 5029530"/>
              <a:gd name="connsiteY4" fmla="*/ 0 h 1188720"/>
              <a:gd name="connsiteX0" fmla="*/ 131884 w 5029530"/>
              <a:gd name="connsiteY0" fmla="*/ 0 h 1197513"/>
              <a:gd name="connsiteX1" fmla="*/ 5029530 w 5029530"/>
              <a:gd name="connsiteY1" fmla="*/ 8793 h 1197513"/>
              <a:gd name="connsiteX2" fmla="*/ 5029530 w 5029530"/>
              <a:gd name="connsiteY2" fmla="*/ 1197513 h 1197513"/>
              <a:gd name="connsiteX3" fmla="*/ 0 w 5029530"/>
              <a:gd name="connsiteY3" fmla="*/ 1197513 h 1197513"/>
              <a:gd name="connsiteX4" fmla="*/ 131884 w 5029530"/>
              <a:gd name="connsiteY4" fmla="*/ 0 h 119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530" h="1197513">
                <a:moveTo>
                  <a:pt x="131884" y="0"/>
                </a:moveTo>
                <a:lnTo>
                  <a:pt x="5029530" y="8793"/>
                </a:lnTo>
                <a:lnTo>
                  <a:pt x="5029530" y="1197513"/>
                </a:lnTo>
                <a:lnTo>
                  <a:pt x="0" y="1197513"/>
                </a:lnTo>
                <a:lnTo>
                  <a:pt x="131884" y="0"/>
                </a:ln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DAF67-5639-464B-BE95-F3075CB9E071}"/>
              </a:ext>
            </a:extLst>
          </p:cNvPr>
          <p:cNvGrpSpPr/>
          <p:nvPr/>
        </p:nvGrpSpPr>
        <p:grpSpPr>
          <a:xfrm>
            <a:off x="848842" y="1366356"/>
            <a:ext cx="4859214" cy="4859216"/>
            <a:chOff x="7071794" y="2076295"/>
            <a:chExt cx="3953917" cy="3953917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BEC4BEFA-2C22-4A5D-BE83-7AD15283A81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561C4816-C2D5-439C-935F-E21556D64C41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65433FAE-097F-4E2E-BDF2-F15B99AEDBE3}"/>
                </a:ext>
              </a:extLst>
            </p:cNvPr>
            <p:cNvSpPr/>
            <p:nvPr/>
          </p:nvSpPr>
          <p:spPr>
            <a:xfrm>
              <a:off x="7071794" y="2076295"/>
              <a:ext cx="3953917" cy="395391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DC58E9E-22A3-423B-9944-F62555289925}"/>
              </a:ext>
            </a:extLst>
          </p:cNvPr>
          <p:cNvSpPr/>
          <p:nvPr/>
        </p:nvSpPr>
        <p:spPr>
          <a:xfrm rot="13500000">
            <a:off x="4162374" y="2599605"/>
            <a:ext cx="116839" cy="10972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E2E33D9-B624-4EA1-8FDC-48E14024860A}"/>
              </a:ext>
            </a:extLst>
          </p:cNvPr>
          <p:cNvSpPr/>
          <p:nvPr/>
        </p:nvSpPr>
        <p:spPr>
          <a:xfrm rot="16200000">
            <a:off x="4306815" y="3119496"/>
            <a:ext cx="116839" cy="13716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DD75C70-454E-4690-B03A-49B093BEA9F0}"/>
              </a:ext>
            </a:extLst>
          </p:cNvPr>
          <p:cNvSpPr/>
          <p:nvPr/>
        </p:nvSpPr>
        <p:spPr>
          <a:xfrm rot="18600000">
            <a:off x="4149281" y="3965864"/>
            <a:ext cx="116839" cy="10972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5DF3D-15E4-4FAE-93C5-2CBF86D28BBF}"/>
              </a:ext>
            </a:extLst>
          </p:cNvPr>
          <p:cNvSpPr/>
          <p:nvPr/>
        </p:nvSpPr>
        <p:spPr>
          <a:xfrm>
            <a:off x="5596686" y="3067758"/>
            <a:ext cx="5746472" cy="146304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17A8C0-804E-4625-BBCD-FE866683EB10}"/>
              </a:ext>
            </a:extLst>
          </p:cNvPr>
          <p:cNvGrpSpPr/>
          <p:nvPr/>
        </p:nvGrpSpPr>
        <p:grpSpPr>
          <a:xfrm>
            <a:off x="2294718" y="3063636"/>
            <a:ext cx="1440000" cy="1454400"/>
            <a:chOff x="3860031" y="4628834"/>
            <a:chExt cx="1440000" cy="145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BB7110-E32A-499E-863E-ACE6C84E6ADD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F80985-1C85-447A-A571-3C3F83950163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6D12B85-729A-4F01-98AB-D1EE091ECDF7}"/>
              </a:ext>
            </a:extLst>
          </p:cNvPr>
          <p:cNvSpPr txBox="1"/>
          <p:nvPr/>
        </p:nvSpPr>
        <p:spPr>
          <a:xfrm>
            <a:off x="2379630" y="3577501"/>
            <a:ext cx="125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Culture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Parallelogram 30">
            <a:extLst>
              <a:ext uri="{FF2B5EF4-FFF2-40B4-BE49-F238E27FC236}">
                <a16:creationId xmlns:a16="http://schemas.microsoft.com/office/drawing/2014/main" id="{1B43F261-A321-4986-A278-3AC0F2FE243D}"/>
              </a:ext>
            </a:extLst>
          </p:cNvPr>
          <p:cNvSpPr/>
          <p:nvPr/>
        </p:nvSpPr>
        <p:spPr>
          <a:xfrm flipH="1">
            <a:off x="4716066" y="491191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EA208E83-0F48-4AC1-A51B-B5052A5809AF}"/>
              </a:ext>
            </a:extLst>
          </p:cNvPr>
          <p:cNvSpPr/>
          <p:nvPr/>
        </p:nvSpPr>
        <p:spPr>
          <a:xfrm>
            <a:off x="4680751" y="235771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D42A720A-839F-4621-BAFE-5BDB62E9F8F3}"/>
              </a:ext>
            </a:extLst>
          </p:cNvPr>
          <p:cNvSpPr/>
          <p:nvPr/>
        </p:nvSpPr>
        <p:spPr>
          <a:xfrm>
            <a:off x="5151374" y="3592648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F569C-6F0B-4C45-B99C-14AF046FA1CA}"/>
              </a:ext>
            </a:extLst>
          </p:cNvPr>
          <p:cNvGrpSpPr/>
          <p:nvPr/>
        </p:nvGrpSpPr>
        <p:grpSpPr>
          <a:xfrm>
            <a:off x="5967097" y="1919076"/>
            <a:ext cx="5182165" cy="738664"/>
            <a:chOff x="2551705" y="4283314"/>
            <a:chExt cx="3309203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F31D73-6BC4-49C7-961D-ED0E8E5A34BA}"/>
                </a:ext>
              </a:extLst>
            </p:cNvPr>
            <p:cNvSpPr txBox="1"/>
            <p:nvPr/>
          </p:nvSpPr>
          <p:spPr>
            <a:xfrm>
              <a:off x="2551705" y="4560313"/>
              <a:ext cx="3309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Establish a culture where individuals feel comfortable expressing their ideas and concerns openly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A0859-7D55-4882-AEEA-0624CCA4FC92}"/>
                </a:ext>
              </a:extLst>
            </p:cNvPr>
            <p:cNvSpPr txBox="1"/>
            <p:nvPr/>
          </p:nvSpPr>
          <p:spPr>
            <a:xfrm>
              <a:off x="2551708" y="4283314"/>
              <a:ext cx="330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Encourage Open Communication and Transparency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F035EB-3475-4A90-9D26-9A3776C378E1}"/>
              </a:ext>
            </a:extLst>
          </p:cNvPr>
          <p:cNvGrpSpPr/>
          <p:nvPr/>
        </p:nvGrpSpPr>
        <p:grpSpPr>
          <a:xfrm>
            <a:off x="5967098" y="3337613"/>
            <a:ext cx="5182162" cy="738664"/>
            <a:chOff x="2551706" y="4283314"/>
            <a:chExt cx="2076660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802A11-6ACF-40B3-93C4-1ABBA6B912A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Clearly communicate expectations and goals to ensure everyone understands their role and responsibilities.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E636E1-78F3-482D-9EB4-31FD55804730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Establish Clear Expectations and Goals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E304D3-CB92-4D2F-81A1-E970CA820011}"/>
              </a:ext>
            </a:extLst>
          </p:cNvPr>
          <p:cNvGrpSpPr/>
          <p:nvPr/>
        </p:nvGrpSpPr>
        <p:grpSpPr>
          <a:xfrm>
            <a:off x="5967098" y="4762321"/>
            <a:ext cx="5182164" cy="738664"/>
            <a:chOff x="2551706" y="4283314"/>
            <a:chExt cx="2076660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B5FD44-1854-4784-8E99-84D4F1B29FE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Support continuous learning to empower individuals with the skills needed to thrive independently.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88906-E9EF-44CB-8CA8-95CC453BE941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Provide Opportunities for Skill Development and Training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5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662" y="339509"/>
            <a:ext cx="9048639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CD0A9323-3787-44B4-AFB3-0031953DB2AD}"/>
              </a:ext>
            </a:extLst>
          </p:cNvPr>
          <p:cNvSpPr/>
          <p:nvPr/>
        </p:nvSpPr>
        <p:spPr>
          <a:xfrm>
            <a:off x="1047197" y="203136"/>
            <a:ext cx="1372821" cy="7242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그룹 30">
            <a:extLst>
              <a:ext uri="{FF2B5EF4-FFF2-40B4-BE49-F238E27FC236}">
                <a16:creationId xmlns:a16="http://schemas.microsoft.com/office/drawing/2014/main" id="{4F0840BF-A100-4509-B534-27B239D66037}"/>
              </a:ext>
            </a:extLst>
          </p:cNvPr>
          <p:cNvGrpSpPr/>
          <p:nvPr/>
        </p:nvGrpSpPr>
        <p:grpSpPr>
          <a:xfrm>
            <a:off x="5077524" y="1275599"/>
            <a:ext cx="1236301" cy="550263"/>
            <a:chOff x="8722368" y="2593258"/>
            <a:chExt cx="1236301" cy="550263"/>
          </a:xfrm>
          <a:solidFill>
            <a:schemeClr val="accent1"/>
          </a:solidFill>
        </p:grpSpPr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B1D81573-7F6C-48FB-8FAC-B2FD6509E7C4}"/>
                </a:ext>
              </a:extLst>
            </p:cNvPr>
            <p:cNvSpPr/>
            <p:nvPr/>
          </p:nvSpPr>
          <p:spPr>
            <a:xfrm rot="18900000">
              <a:off x="9224077" y="2920068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178BB1A1-B93D-4A3B-A20E-F377615A25F3}"/>
                </a:ext>
              </a:extLst>
            </p:cNvPr>
            <p:cNvSpPr/>
            <p:nvPr/>
          </p:nvSpPr>
          <p:spPr>
            <a:xfrm rot="18900000">
              <a:off x="9542558" y="2702938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3DA21D5D-7595-4A9E-BC58-7FF4F7E07572}"/>
                </a:ext>
              </a:extLst>
            </p:cNvPr>
            <p:cNvSpPr/>
            <p:nvPr/>
          </p:nvSpPr>
          <p:spPr>
            <a:xfrm rot="18900000">
              <a:off x="8920981" y="2660700"/>
              <a:ext cx="223453" cy="22345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9CFCD4-846B-4CCE-8F01-5824540F91CA}"/>
                </a:ext>
              </a:extLst>
            </p:cNvPr>
            <p:cNvSpPr/>
            <p:nvPr/>
          </p:nvSpPr>
          <p:spPr>
            <a:xfrm rot="18900000">
              <a:off x="9337577" y="2607569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B05C4515-16A2-4EA9-842E-9FD236C57B95}"/>
                </a:ext>
              </a:extLst>
            </p:cNvPr>
            <p:cNvSpPr/>
            <p:nvPr/>
          </p:nvSpPr>
          <p:spPr>
            <a:xfrm rot="18900000">
              <a:off x="9789746" y="2593258"/>
              <a:ext cx="168923" cy="168923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829DB3A2-B16E-45A0-8B70-ECD7115A2EEB}"/>
                </a:ext>
              </a:extLst>
            </p:cNvPr>
            <p:cNvSpPr/>
            <p:nvPr/>
          </p:nvSpPr>
          <p:spPr>
            <a:xfrm rot="18900000">
              <a:off x="8722368" y="2599875"/>
              <a:ext cx="150788" cy="150788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6E771-F84D-4957-A2D3-1A909CF5A394}"/>
              </a:ext>
            </a:extLst>
          </p:cNvPr>
          <p:cNvGrpSpPr/>
          <p:nvPr/>
        </p:nvGrpSpPr>
        <p:grpSpPr>
          <a:xfrm>
            <a:off x="751882" y="4926789"/>
            <a:ext cx="751653" cy="751653"/>
            <a:chOff x="5481709" y="2625984"/>
            <a:chExt cx="551606" cy="551606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98CAEAF5-13DF-458C-A414-B0E1B3331CD9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F2216D-21E0-4AC0-BEBA-042DC27275E2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5C367CD-AF8D-4B62-A8F4-738E74905652}"/>
              </a:ext>
            </a:extLst>
          </p:cNvPr>
          <p:cNvGrpSpPr/>
          <p:nvPr/>
        </p:nvGrpSpPr>
        <p:grpSpPr>
          <a:xfrm>
            <a:off x="751882" y="2986035"/>
            <a:ext cx="751653" cy="751653"/>
            <a:chOff x="5481709" y="2625984"/>
            <a:chExt cx="551606" cy="551606"/>
          </a:xfrm>
          <a:solidFill>
            <a:schemeClr val="bg1"/>
          </a:solidFill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15276A64-2F7C-458B-A488-1F9EE966CDA1}"/>
                </a:ext>
              </a:extLst>
            </p:cNvPr>
            <p:cNvSpPr/>
            <p:nvPr/>
          </p:nvSpPr>
          <p:spPr>
            <a:xfrm rot="18900000">
              <a:off x="5481709" y="2625984"/>
              <a:ext cx="551606" cy="551606"/>
            </a:xfrm>
            <a:prstGeom prst="teardrop">
              <a:avLst>
                <a:gd name="adj" fmla="val 17689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6B2BE4-061F-45F8-93B0-11D5A51EEC6C}"/>
                </a:ext>
              </a:extLst>
            </p:cNvPr>
            <p:cNvSpPr/>
            <p:nvPr/>
          </p:nvSpPr>
          <p:spPr>
            <a:xfrm>
              <a:off x="5536478" y="2676917"/>
              <a:ext cx="442068" cy="44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659076D-C6EF-4D9B-B349-E34DCEA61AE5}"/>
              </a:ext>
            </a:extLst>
          </p:cNvPr>
          <p:cNvSpPr txBox="1"/>
          <p:nvPr/>
        </p:nvSpPr>
        <p:spPr>
          <a:xfrm>
            <a:off x="7905384" y="2799929"/>
            <a:ext cx="3262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</a:rPr>
              <a:t>Communicate the Benefits and Provide Support During the Transition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49EBCE-5ED4-492B-951D-F01C372C4359}"/>
              </a:ext>
            </a:extLst>
          </p:cNvPr>
          <p:cNvSpPr txBox="1"/>
          <p:nvPr/>
        </p:nvSpPr>
        <p:spPr>
          <a:xfrm>
            <a:off x="1589668" y="2966734"/>
            <a:ext cx="390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Resistance to Change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3AE82EF-2F72-411E-9776-51A92792C830}"/>
              </a:ext>
            </a:extLst>
          </p:cNvPr>
          <p:cNvSpPr/>
          <p:nvPr/>
        </p:nvSpPr>
        <p:spPr>
          <a:xfrm>
            <a:off x="7026843" y="5007612"/>
            <a:ext cx="571672" cy="57167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FEE1450-0591-4089-B409-B964D8B83141}"/>
              </a:ext>
            </a:extLst>
          </p:cNvPr>
          <p:cNvSpPr/>
          <p:nvPr/>
        </p:nvSpPr>
        <p:spPr>
          <a:xfrm>
            <a:off x="7026843" y="2872380"/>
            <a:ext cx="571672" cy="571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F236CF4F-F235-47B5-9A64-37FE38675B31}"/>
              </a:ext>
            </a:extLst>
          </p:cNvPr>
          <p:cNvSpPr/>
          <p:nvPr/>
        </p:nvSpPr>
        <p:spPr>
          <a:xfrm rot="20700000">
            <a:off x="7134955" y="5126736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9" name="Down Arrow 1">
            <a:extLst>
              <a:ext uri="{FF2B5EF4-FFF2-40B4-BE49-F238E27FC236}">
                <a16:creationId xmlns:a16="http://schemas.microsoft.com/office/drawing/2014/main" id="{D545EEF3-1340-42CC-B17A-80631426A9C8}"/>
              </a:ext>
            </a:extLst>
          </p:cNvPr>
          <p:cNvSpPr/>
          <p:nvPr/>
        </p:nvSpPr>
        <p:spPr>
          <a:xfrm rot="10800000" flipH="1">
            <a:off x="7164379" y="3027000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01" name="Oval 21">
            <a:extLst>
              <a:ext uri="{FF2B5EF4-FFF2-40B4-BE49-F238E27FC236}">
                <a16:creationId xmlns:a16="http://schemas.microsoft.com/office/drawing/2014/main" id="{D41137DC-ED75-4B30-B131-E34B0B21B5CA}"/>
              </a:ext>
            </a:extLst>
          </p:cNvPr>
          <p:cNvSpPr/>
          <p:nvPr/>
        </p:nvSpPr>
        <p:spPr>
          <a:xfrm rot="20700000">
            <a:off x="949983" y="5146852"/>
            <a:ext cx="355455" cy="31153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3" name="Down Arrow 1">
            <a:extLst>
              <a:ext uri="{FF2B5EF4-FFF2-40B4-BE49-F238E27FC236}">
                <a16:creationId xmlns:a16="http://schemas.microsoft.com/office/drawing/2014/main" id="{4079083A-330B-4F46-86C5-084C5482055A}"/>
              </a:ext>
            </a:extLst>
          </p:cNvPr>
          <p:cNvSpPr/>
          <p:nvPr/>
        </p:nvSpPr>
        <p:spPr>
          <a:xfrm rot="10800000" flipH="1">
            <a:off x="969761" y="3216131"/>
            <a:ext cx="296600" cy="333082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3EBB5-AA8B-A865-57DA-6E5FC5FE014C}"/>
              </a:ext>
            </a:extLst>
          </p:cNvPr>
          <p:cNvSpPr txBox="1"/>
          <p:nvPr/>
        </p:nvSpPr>
        <p:spPr>
          <a:xfrm>
            <a:off x="1659207" y="5066556"/>
            <a:ext cx="437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Maintaining Accountability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17044-91D1-9C47-D4ED-330F0264C1FA}"/>
              </a:ext>
            </a:extLst>
          </p:cNvPr>
          <p:cNvSpPr txBox="1"/>
          <p:nvPr/>
        </p:nvSpPr>
        <p:spPr>
          <a:xfrm>
            <a:off x="7905384" y="5007612"/>
            <a:ext cx="32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</a:rPr>
              <a:t>Establish Clear Metrics and Regular Check-ins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7F9A7-B38B-3115-5319-FB1E32AD8478}"/>
              </a:ext>
            </a:extLst>
          </p:cNvPr>
          <p:cNvSpPr txBox="1"/>
          <p:nvPr/>
        </p:nvSpPr>
        <p:spPr>
          <a:xfrm>
            <a:off x="6813550" y="3574644"/>
            <a:ext cx="520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effectLst/>
              </a:rPr>
              <a:t>Clearly articulate the advantages of autonomy, addressing concerns, and offering support to ease the transition.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E008D-F78D-75E3-BC44-B5934BF62472}"/>
              </a:ext>
            </a:extLst>
          </p:cNvPr>
          <p:cNvSpPr txBox="1"/>
          <p:nvPr/>
        </p:nvSpPr>
        <p:spPr>
          <a:xfrm>
            <a:off x="915723" y="1179531"/>
            <a:ext cx="39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C00000"/>
                </a:solidFill>
                <a:cs typeface="Arial" pitchFamily="34" charset="0"/>
              </a:rPr>
              <a:t>Challenges:</a:t>
            </a:r>
            <a:endParaRPr lang="ko-KR" altLang="en-US" sz="3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ADE10-E110-A513-51CE-5D8DB6B3BF80}"/>
              </a:ext>
            </a:extLst>
          </p:cNvPr>
          <p:cNvSpPr txBox="1"/>
          <p:nvPr/>
        </p:nvSpPr>
        <p:spPr>
          <a:xfrm>
            <a:off x="7460979" y="1202856"/>
            <a:ext cx="3906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7030A0"/>
                </a:solidFill>
                <a:cs typeface="Arial" pitchFamily="34" charset="0"/>
              </a:rPr>
              <a:t>Solutions:</a:t>
            </a:r>
            <a:endParaRPr lang="ko-KR" altLang="en-US" sz="3600" b="1" dirty="0">
              <a:solidFill>
                <a:srgbClr val="7030A0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8529A-A5CF-68CD-7CDC-02D4FFC77CF9}"/>
              </a:ext>
            </a:extLst>
          </p:cNvPr>
          <p:cNvSpPr txBox="1"/>
          <p:nvPr/>
        </p:nvSpPr>
        <p:spPr>
          <a:xfrm>
            <a:off x="6813550" y="5602604"/>
            <a:ext cx="520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effectLst/>
              </a:rPr>
              <a:t>Define measurable outcomes and regularly check progress to maintain accountability without compromising autonomy.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9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28088" y="47033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Tips for Employees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C3D45-5724-4DC1-940D-711C8F57618E}"/>
              </a:ext>
            </a:extLst>
          </p:cNvPr>
          <p:cNvSpPr/>
          <p:nvPr/>
        </p:nvSpPr>
        <p:spPr>
          <a:xfrm>
            <a:off x="1288601" y="2001977"/>
            <a:ext cx="12010710" cy="767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Communicate Openly with Supervisors</a:t>
            </a:r>
            <a:endParaRPr lang="ko-KR" altLang="en-US" sz="27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4EB99-5C94-412E-B0B5-64BA4E8417C8}"/>
              </a:ext>
            </a:extLst>
          </p:cNvPr>
          <p:cNvSpPr/>
          <p:nvPr/>
        </p:nvSpPr>
        <p:spPr>
          <a:xfrm>
            <a:off x="1018567" y="3095931"/>
            <a:ext cx="12280744" cy="767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Take Initiative in Decision-Making Within Your Role</a:t>
            </a:r>
            <a:endParaRPr lang="ko-KR" altLang="en-US" sz="27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F7DD1-0498-4141-B65B-FACA7F98FF6A}"/>
              </a:ext>
            </a:extLst>
          </p:cNvPr>
          <p:cNvSpPr/>
          <p:nvPr/>
        </p:nvSpPr>
        <p:spPr>
          <a:xfrm>
            <a:off x="766789" y="4149541"/>
            <a:ext cx="12532522" cy="7679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Continuously Seek Opportunities for Skill Enhancement</a:t>
            </a:r>
            <a:endParaRPr lang="ko-KR" altLang="en-US" sz="2700" dirty="0">
              <a:latin typeface="+mj-lt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22EC10B9-2E00-4977-BD48-BF5833345F2A}"/>
              </a:ext>
            </a:extLst>
          </p:cNvPr>
          <p:cNvSpPr/>
          <p:nvPr/>
        </p:nvSpPr>
        <p:spPr>
          <a:xfrm rot="8690186">
            <a:off x="401694" y="3879904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0BFF40E-F6E3-4DE3-9D6B-C7CE9BDECB1B}"/>
              </a:ext>
            </a:extLst>
          </p:cNvPr>
          <p:cNvSpPr/>
          <p:nvPr/>
        </p:nvSpPr>
        <p:spPr>
          <a:xfrm rot="8690186">
            <a:off x="674041" y="2806026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6ED77C1-4182-46B3-ACC8-4A673E592015}"/>
              </a:ext>
            </a:extLst>
          </p:cNvPr>
          <p:cNvSpPr/>
          <p:nvPr/>
        </p:nvSpPr>
        <p:spPr>
          <a:xfrm rot="8690186">
            <a:off x="946388" y="1732148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72809-0250-46E2-99CA-2B127EDA68B1}"/>
              </a:ext>
            </a:extLst>
          </p:cNvPr>
          <p:cNvSpPr txBox="1"/>
          <p:nvPr/>
        </p:nvSpPr>
        <p:spPr>
          <a:xfrm rot="19588409">
            <a:off x="1290622" y="1717059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488D-C095-473A-911B-F379363A0082}"/>
              </a:ext>
            </a:extLst>
          </p:cNvPr>
          <p:cNvSpPr txBox="1"/>
          <p:nvPr/>
        </p:nvSpPr>
        <p:spPr>
          <a:xfrm rot="19588409">
            <a:off x="1014423" y="2809853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B7BDE5-2286-445E-BEEB-5499FB7954B6}"/>
              </a:ext>
            </a:extLst>
          </p:cNvPr>
          <p:cNvSpPr txBox="1"/>
          <p:nvPr/>
        </p:nvSpPr>
        <p:spPr>
          <a:xfrm rot="19588409">
            <a:off x="738224" y="3902647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501B6-2FE2-7E44-60D4-7BF6D4EB2D61}"/>
              </a:ext>
            </a:extLst>
          </p:cNvPr>
          <p:cNvSpPr/>
          <p:nvPr/>
        </p:nvSpPr>
        <p:spPr>
          <a:xfrm>
            <a:off x="383394" y="5276758"/>
            <a:ext cx="12915917" cy="7679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effectLst/>
                <a:latin typeface="+mj-lt"/>
              </a:rPr>
              <a:t>Foster Collaboration</a:t>
            </a:r>
            <a:endParaRPr lang="ko-KR" altLang="en-US" sz="2700" dirty="0">
              <a:latin typeface="+mj-lt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546FBC1-C0AB-8D26-7BA2-85CBEC3EB6FB}"/>
              </a:ext>
            </a:extLst>
          </p:cNvPr>
          <p:cNvSpPr/>
          <p:nvPr/>
        </p:nvSpPr>
        <p:spPr>
          <a:xfrm rot="8690186">
            <a:off x="18299" y="5007121"/>
            <a:ext cx="1794009" cy="632014"/>
          </a:xfrm>
          <a:prstGeom prst="parallelogram">
            <a:avLst>
              <a:gd name="adj" fmla="val 67445"/>
            </a:avLst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FC277-6333-860F-BD5F-82BE617C0B2B}"/>
              </a:ext>
            </a:extLst>
          </p:cNvPr>
          <p:cNvSpPr txBox="1"/>
          <p:nvPr/>
        </p:nvSpPr>
        <p:spPr>
          <a:xfrm rot="19588409">
            <a:off x="354829" y="5029864"/>
            <a:ext cx="9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66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583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Trí Nguyễn</cp:lastModifiedBy>
  <cp:revision>99</cp:revision>
  <dcterms:created xsi:type="dcterms:W3CDTF">2018-04-24T17:14:44Z</dcterms:created>
  <dcterms:modified xsi:type="dcterms:W3CDTF">2024-01-12T05:15:15Z</dcterms:modified>
</cp:coreProperties>
</file>