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0" r:id="rId3"/>
    <p:sldId id="257" r:id="rId4"/>
    <p:sldId id="258" r:id="rId5"/>
    <p:sldId id="259" r:id="rId6"/>
    <p:sldId id="260" r:id="rId7"/>
    <p:sldId id="261" r:id="rId8"/>
    <p:sldId id="262" r:id="rId9"/>
    <p:sldId id="263" r:id="rId10"/>
    <p:sldId id="265" r:id="rId11"/>
    <p:sldId id="266" r:id="rId12"/>
    <p:sldId id="264" r:id="rId13"/>
    <p:sldId id="267"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8E78A-DEC7-43D1-8016-1BF4C7BE66C5}" type="datetimeFigureOut">
              <a:rPr lang="en-US" smtClean="0"/>
              <a:t>7/28/2020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125648-C0BB-4D96-81C4-034642687748}" type="slidenum">
              <a:rPr lang="en-US" smtClean="0"/>
              <a:t>‹#›</a:t>
            </a:fld>
            <a:endParaRPr lang="en-US"/>
          </a:p>
        </p:txBody>
      </p:sp>
    </p:spTree>
    <p:extLst>
      <p:ext uri="{BB962C8B-B14F-4D97-AF65-F5344CB8AC3E}">
        <p14:creationId xmlns:p14="http://schemas.microsoft.com/office/powerpoint/2010/main" val="2740045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F7E22F6-025E-46E4-BD50-8B19086C717C}" type="datetime1">
              <a:rPr lang="en-US" smtClean="0"/>
              <a:t>7/28/2020</a:t>
            </a:fld>
            <a:endParaRPr lang="en-US"/>
          </a:p>
        </p:txBody>
      </p:sp>
      <p:sp>
        <p:nvSpPr>
          <p:cNvPr id="19" name="Footer Placeholder 18"/>
          <p:cNvSpPr>
            <a:spLocks noGrp="1"/>
          </p:cNvSpPr>
          <p:nvPr>
            <p:ph type="ftr" sz="quarter" idx="11"/>
          </p:nvPr>
        </p:nvSpPr>
        <p:spPr/>
        <p:txBody>
          <a:bodyPr/>
          <a:lstStyle/>
          <a:p>
            <a:r>
              <a:rPr lang="en-US" smtClean="0"/>
              <a:t>PGS.TS. Đỗ Phúc</a:t>
            </a:r>
            <a:endParaRPr lang="en-US"/>
          </a:p>
        </p:txBody>
      </p:sp>
      <p:sp>
        <p:nvSpPr>
          <p:cNvPr id="27" name="Slide Number Placeholder 26"/>
          <p:cNvSpPr>
            <a:spLocks noGrp="1"/>
          </p:cNvSpPr>
          <p:nvPr>
            <p:ph type="sldNum" sz="quarter" idx="12"/>
          </p:nvPr>
        </p:nvSpPr>
        <p:spPr/>
        <p:txBody>
          <a:bodyPr/>
          <a:lstStyle/>
          <a:p>
            <a:fld id="{2AF4F617-250F-42B4-82C5-9738EA3A80D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C682B5-F7AB-4F52-BD58-C4F5FEB677E6}"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PGS.TS. Đỗ Phúc</a:t>
            </a:r>
            <a:endParaRPr lang="en-US"/>
          </a:p>
        </p:txBody>
      </p:sp>
      <p:sp>
        <p:nvSpPr>
          <p:cNvPr id="6" name="Slide Number Placeholder 5"/>
          <p:cNvSpPr>
            <a:spLocks noGrp="1"/>
          </p:cNvSpPr>
          <p:nvPr>
            <p:ph type="sldNum" sz="quarter" idx="12"/>
          </p:nvPr>
        </p:nvSpPr>
        <p:spPr/>
        <p:txBody>
          <a:bodyPr/>
          <a:lstStyle/>
          <a:p>
            <a:fld id="{2AF4F617-250F-42B4-82C5-9738EA3A80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F0E17C-C675-473F-9E03-79CE54ABA3C2}"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PGS.TS. Đỗ Phúc</a:t>
            </a:r>
            <a:endParaRPr lang="en-US"/>
          </a:p>
        </p:txBody>
      </p:sp>
      <p:sp>
        <p:nvSpPr>
          <p:cNvPr id="6" name="Slide Number Placeholder 5"/>
          <p:cNvSpPr>
            <a:spLocks noGrp="1"/>
          </p:cNvSpPr>
          <p:nvPr>
            <p:ph type="sldNum" sz="quarter" idx="12"/>
          </p:nvPr>
        </p:nvSpPr>
        <p:spPr/>
        <p:txBody>
          <a:bodyPr/>
          <a:lstStyle/>
          <a:p>
            <a:fld id="{2AF4F617-250F-42B4-82C5-9738EA3A80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99AF69-C95E-42E9-A157-0533218BB888}"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PGS.TS. Đỗ Phúc</a:t>
            </a:r>
            <a:endParaRPr lang="en-US"/>
          </a:p>
        </p:txBody>
      </p:sp>
      <p:sp>
        <p:nvSpPr>
          <p:cNvPr id="6" name="Slide Number Placeholder 5"/>
          <p:cNvSpPr>
            <a:spLocks noGrp="1"/>
          </p:cNvSpPr>
          <p:nvPr>
            <p:ph type="sldNum" sz="quarter" idx="12"/>
          </p:nvPr>
        </p:nvSpPr>
        <p:spPr/>
        <p:txBody>
          <a:bodyPr/>
          <a:lstStyle/>
          <a:p>
            <a:fld id="{2AF4F617-250F-42B4-82C5-9738EA3A80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548514-AA7C-4E0A-AA71-593D15CBFF90}"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PGS.TS. Đỗ Phúc</a:t>
            </a:r>
            <a:endParaRPr lang="en-US"/>
          </a:p>
        </p:txBody>
      </p:sp>
      <p:sp>
        <p:nvSpPr>
          <p:cNvPr id="6" name="Slide Number Placeholder 5"/>
          <p:cNvSpPr>
            <a:spLocks noGrp="1"/>
          </p:cNvSpPr>
          <p:nvPr>
            <p:ph type="sldNum" sz="quarter" idx="12"/>
          </p:nvPr>
        </p:nvSpPr>
        <p:spPr/>
        <p:txBody>
          <a:bodyPr/>
          <a:lstStyle/>
          <a:p>
            <a:fld id="{2AF4F617-250F-42B4-82C5-9738EA3A80D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5CEBAD2-C92F-4362-85DA-4FFC4C427288}" type="datetime1">
              <a:rPr lang="en-US" smtClean="0"/>
              <a:t>7/28/2020</a:t>
            </a:fld>
            <a:endParaRPr lang="en-US"/>
          </a:p>
        </p:txBody>
      </p:sp>
      <p:sp>
        <p:nvSpPr>
          <p:cNvPr id="6" name="Footer Placeholder 5"/>
          <p:cNvSpPr>
            <a:spLocks noGrp="1"/>
          </p:cNvSpPr>
          <p:nvPr>
            <p:ph type="ftr" sz="quarter" idx="11"/>
          </p:nvPr>
        </p:nvSpPr>
        <p:spPr/>
        <p:txBody>
          <a:bodyPr/>
          <a:lstStyle/>
          <a:p>
            <a:r>
              <a:rPr lang="en-US" smtClean="0"/>
              <a:t>PGS.TS. Đỗ Phúc</a:t>
            </a:r>
            <a:endParaRPr lang="en-US"/>
          </a:p>
        </p:txBody>
      </p:sp>
      <p:sp>
        <p:nvSpPr>
          <p:cNvPr id="7" name="Slide Number Placeholder 6"/>
          <p:cNvSpPr>
            <a:spLocks noGrp="1"/>
          </p:cNvSpPr>
          <p:nvPr>
            <p:ph type="sldNum" sz="quarter" idx="12"/>
          </p:nvPr>
        </p:nvSpPr>
        <p:spPr/>
        <p:txBody>
          <a:bodyPr/>
          <a:lstStyle/>
          <a:p>
            <a:fld id="{2AF4F617-250F-42B4-82C5-9738EA3A80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620994-9C95-446A-BF6C-7A6B3297FD65}" type="datetime1">
              <a:rPr lang="en-US" smtClean="0"/>
              <a:t>7/28/2020</a:t>
            </a:fld>
            <a:endParaRPr lang="en-US"/>
          </a:p>
        </p:txBody>
      </p:sp>
      <p:sp>
        <p:nvSpPr>
          <p:cNvPr id="8" name="Footer Placeholder 7"/>
          <p:cNvSpPr>
            <a:spLocks noGrp="1"/>
          </p:cNvSpPr>
          <p:nvPr>
            <p:ph type="ftr" sz="quarter" idx="11"/>
          </p:nvPr>
        </p:nvSpPr>
        <p:spPr/>
        <p:txBody>
          <a:bodyPr/>
          <a:lstStyle/>
          <a:p>
            <a:r>
              <a:rPr lang="en-US" smtClean="0"/>
              <a:t>PGS.TS. Đỗ Phúc</a:t>
            </a:r>
            <a:endParaRPr lang="en-US"/>
          </a:p>
        </p:txBody>
      </p:sp>
      <p:sp>
        <p:nvSpPr>
          <p:cNvPr id="9" name="Slide Number Placeholder 8"/>
          <p:cNvSpPr>
            <a:spLocks noGrp="1"/>
          </p:cNvSpPr>
          <p:nvPr>
            <p:ph type="sldNum" sz="quarter" idx="12"/>
          </p:nvPr>
        </p:nvSpPr>
        <p:spPr/>
        <p:txBody>
          <a:bodyPr/>
          <a:lstStyle/>
          <a:p>
            <a:fld id="{2AF4F617-250F-42B4-82C5-9738EA3A80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704396-90D8-4DE4-9326-47AA62722E35}" type="datetime1">
              <a:rPr lang="en-US" smtClean="0"/>
              <a:t>7/28/2020</a:t>
            </a:fld>
            <a:endParaRPr lang="en-US"/>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AB95D-8D08-4656-BB26-9F70F3A67E25}"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PGS.TS. Đỗ Phúc</a:t>
            </a:r>
            <a:endParaRPr lang="en-US"/>
          </a:p>
        </p:txBody>
      </p:sp>
      <p:sp>
        <p:nvSpPr>
          <p:cNvPr id="4" name="Slide Number Placeholder 3"/>
          <p:cNvSpPr>
            <a:spLocks noGrp="1"/>
          </p:cNvSpPr>
          <p:nvPr>
            <p:ph type="sldNum" sz="quarter" idx="12"/>
          </p:nvPr>
        </p:nvSpPr>
        <p:spPr/>
        <p:txBody>
          <a:bodyPr/>
          <a:lstStyle/>
          <a:p>
            <a:fld id="{2AF4F617-250F-42B4-82C5-9738EA3A80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AB1E40-2448-4B39-ACE2-45BEB2D219B4}" type="datetime1">
              <a:rPr lang="en-US" smtClean="0"/>
              <a:t>7/28/2020</a:t>
            </a:fld>
            <a:endParaRPr lang="en-US"/>
          </a:p>
        </p:txBody>
      </p:sp>
      <p:sp>
        <p:nvSpPr>
          <p:cNvPr id="6" name="Footer Placeholder 5"/>
          <p:cNvSpPr>
            <a:spLocks noGrp="1"/>
          </p:cNvSpPr>
          <p:nvPr>
            <p:ph type="ftr" sz="quarter" idx="11"/>
          </p:nvPr>
        </p:nvSpPr>
        <p:spPr/>
        <p:txBody>
          <a:bodyPr/>
          <a:lstStyle/>
          <a:p>
            <a:r>
              <a:rPr lang="en-US" smtClean="0"/>
              <a:t>PGS.TS. Đỗ Phúc</a:t>
            </a:r>
            <a:endParaRPr lang="en-US"/>
          </a:p>
        </p:txBody>
      </p:sp>
      <p:sp>
        <p:nvSpPr>
          <p:cNvPr id="7" name="Slide Number Placeholder 6"/>
          <p:cNvSpPr>
            <a:spLocks noGrp="1"/>
          </p:cNvSpPr>
          <p:nvPr>
            <p:ph type="sldNum" sz="quarter" idx="12"/>
          </p:nvPr>
        </p:nvSpPr>
        <p:spPr/>
        <p:txBody>
          <a:bodyPr/>
          <a:lstStyle/>
          <a:p>
            <a:fld id="{2AF4F617-250F-42B4-82C5-9738EA3A80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D16260-034E-4286-BB87-3A4F9DCA416A}" type="datetime1">
              <a:rPr lang="en-US" smtClean="0"/>
              <a:t>7/28/2020</a:t>
            </a:fld>
            <a:endParaRPr lang="en-US"/>
          </a:p>
        </p:txBody>
      </p:sp>
      <p:sp>
        <p:nvSpPr>
          <p:cNvPr id="6" name="Footer Placeholder 5"/>
          <p:cNvSpPr>
            <a:spLocks noGrp="1"/>
          </p:cNvSpPr>
          <p:nvPr>
            <p:ph type="ftr" sz="quarter" idx="11"/>
          </p:nvPr>
        </p:nvSpPr>
        <p:spPr/>
        <p:txBody>
          <a:bodyPr/>
          <a:lstStyle/>
          <a:p>
            <a:r>
              <a:rPr lang="en-US" smtClean="0"/>
              <a:t>PGS.TS. Đỗ Phúc</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AF4F617-250F-42B4-82C5-9738EA3A80D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95D416-F86E-4321-8C59-74443C944724}" type="datetime1">
              <a:rPr lang="en-US" smtClean="0"/>
              <a:t>7/28/2020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PGS.TS. Đỗ Phúc</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F4F617-250F-42B4-82C5-9738EA3A80D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err="1" smtClean="0"/>
              <a:t>Phân</a:t>
            </a:r>
            <a:r>
              <a:rPr lang="en-US" sz="5400" dirty="0" smtClean="0"/>
              <a:t> </a:t>
            </a:r>
            <a:r>
              <a:rPr lang="en-US" sz="5400" dirty="0" err="1" smtClean="0"/>
              <a:t>tích</a:t>
            </a:r>
            <a:r>
              <a:rPr lang="en-US" sz="5400" dirty="0" smtClean="0"/>
              <a:t> </a:t>
            </a:r>
            <a:r>
              <a:rPr lang="en-US" sz="5400" dirty="0" err="1" smtClean="0"/>
              <a:t>tỷ</a:t>
            </a:r>
            <a:r>
              <a:rPr lang="en-US" sz="5400" dirty="0" smtClean="0"/>
              <a:t> </a:t>
            </a:r>
            <a:r>
              <a:rPr lang="en-US" sz="5400" dirty="0" err="1" smtClean="0"/>
              <a:t>số</a:t>
            </a:r>
            <a:r>
              <a:rPr lang="en-US" sz="5400" dirty="0" smtClean="0"/>
              <a:t> </a:t>
            </a:r>
            <a:r>
              <a:rPr lang="en-US" sz="5400" dirty="0" err="1" smtClean="0"/>
              <a:t>tài</a:t>
            </a:r>
            <a:r>
              <a:rPr lang="en-US" sz="5400" dirty="0" smtClean="0"/>
              <a:t> </a:t>
            </a:r>
            <a:r>
              <a:rPr lang="en-US" sz="5400" dirty="0" err="1" smtClean="0"/>
              <a:t>chính</a:t>
            </a:r>
            <a:r>
              <a:rPr lang="en-US" sz="5400" dirty="0" smtClean="0"/>
              <a:t/>
            </a:r>
            <a:br>
              <a:rPr lang="en-US" sz="5400" dirty="0" smtClean="0"/>
            </a:br>
            <a:r>
              <a:rPr lang="en-US" sz="5400" dirty="0" err="1" smtClean="0"/>
              <a:t>bằng</a:t>
            </a:r>
            <a:r>
              <a:rPr lang="en-US" sz="5400" dirty="0" smtClean="0"/>
              <a:t> Python</a:t>
            </a:r>
            <a:endParaRPr lang="en-US" sz="5400" dirty="0"/>
          </a:p>
        </p:txBody>
      </p:sp>
      <p:sp>
        <p:nvSpPr>
          <p:cNvPr id="3" name="Subtitle 2"/>
          <p:cNvSpPr>
            <a:spLocks noGrp="1"/>
          </p:cNvSpPr>
          <p:nvPr>
            <p:ph type="subTitle" idx="1"/>
          </p:nvPr>
        </p:nvSpPr>
        <p:spPr>
          <a:xfrm>
            <a:off x="533400" y="3501008"/>
            <a:ext cx="7854696" cy="1480128"/>
          </a:xfrm>
        </p:spPr>
        <p:txBody>
          <a:bodyPr>
            <a:normAutofit/>
          </a:bodyPr>
          <a:lstStyle/>
          <a:p>
            <a:pPr algn="l"/>
            <a:r>
              <a:rPr lang="en-US" sz="1900" dirty="0" err="1" smtClean="0"/>
              <a:t>PGS.TS.Đỗ</a:t>
            </a:r>
            <a:r>
              <a:rPr lang="en-US" sz="1900" dirty="0" smtClean="0"/>
              <a:t> </a:t>
            </a:r>
            <a:r>
              <a:rPr lang="en-US" sz="1900" dirty="0" err="1" smtClean="0"/>
              <a:t>Phúc</a:t>
            </a:r>
            <a:endParaRPr lang="en-US" sz="1900" dirty="0" smtClean="0"/>
          </a:p>
          <a:p>
            <a:pPr algn="l"/>
            <a:r>
              <a:rPr lang="en-US" sz="1900" dirty="0" err="1" smtClean="0"/>
              <a:t>Trí</a:t>
            </a:r>
            <a:r>
              <a:rPr lang="en-US" sz="1900" dirty="0" smtClean="0"/>
              <a:t> </a:t>
            </a:r>
            <a:r>
              <a:rPr lang="en-US" sz="1900" dirty="0" err="1" smtClean="0"/>
              <a:t>Nhân</a:t>
            </a:r>
            <a:r>
              <a:rPr lang="en-US" sz="1900" dirty="0" smtClean="0"/>
              <a:t> Data Science &amp; Application R&amp;D Group</a:t>
            </a:r>
          </a:p>
          <a:p>
            <a:pPr algn="l"/>
            <a:r>
              <a:rPr lang="en-US" sz="1900" dirty="0" err="1" smtClean="0"/>
              <a:t>Website:</a:t>
            </a:r>
            <a:r>
              <a:rPr lang="en-US" sz="1900" dirty="0" err="1"/>
              <a:t>https</a:t>
            </a:r>
            <a:r>
              <a:rPr lang="en-US" sz="1900" dirty="0"/>
              <a:t>://trinhansg.github.io</a:t>
            </a:r>
            <a:r>
              <a:rPr lang="en-US" sz="1900" dirty="0" smtClean="0"/>
              <a:t>/</a:t>
            </a:r>
          </a:p>
          <a:p>
            <a:pPr algn="l"/>
            <a:r>
              <a:rPr lang="en-US" sz="1900" dirty="0" smtClean="0"/>
              <a:t>Email: phucdo18@gmail.com</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1</a:t>
            </a:fld>
            <a:endParaRPr lang="en-US"/>
          </a:p>
        </p:txBody>
      </p:sp>
      <p:pic>
        <p:nvPicPr>
          <p:cNvPr id="6" name="Picture 5">
            <a:extLst>
              <a:ext uri="{FF2B5EF4-FFF2-40B4-BE49-F238E27FC236}">
                <a16:creationId xmlns="" xmlns:a16="http://schemas.microsoft.com/office/drawing/2014/main" id="{534A872D-218D-4B2A-909E-85ABADC848F9}"/>
              </a:ext>
            </a:extLst>
          </p:cNvPr>
          <p:cNvPicPr>
            <a:picLocks noChangeAspect="1"/>
          </p:cNvPicPr>
          <p:nvPr/>
        </p:nvPicPr>
        <p:blipFill>
          <a:blip r:embed="rId2" cstate="print"/>
          <a:stretch>
            <a:fillRect/>
          </a:stretch>
        </p:blipFill>
        <p:spPr>
          <a:xfrm>
            <a:off x="7452320" y="3212976"/>
            <a:ext cx="1219200" cy="1657350"/>
          </a:xfrm>
          <a:prstGeom prst="rect">
            <a:avLst/>
          </a:prstGeom>
        </p:spPr>
      </p:pic>
    </p:spTree>
    <p:extLst>
      <p:ext uri="{BB962C8B-B14F-4D97-AF65-F5344CB8AC3E}">
        <p14:creationId xmlns:p14="http://schemas.microsoft.com/office/powerpoint/2010/main" val="306810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xử</a:t>
            </a:r>
            <a:r>
              <a:rPr lang="en-US" dirty="0" smtClean="0"/>
              <a:t> </a:t>
            </a:r>
            <a:r>
              <a:rPr lang="en-US" dirty="0" err="1" smtClean="0"/>
              <a:t>lý</a:t>
            </a:r>
            <a:endParaRPr lang="en-US" dirty="0"/>
          </a:p>
        </p:txBody>
      </p:sp>
      <p:sp>
        <p:nvSpPr>
          <p:cNvPr id="3" name="Content Placeholder 2"/>
          <p:cNvSpPr>
            <a:spLocks noGrp="1"/>
          </p:cNvSpPr>
          <p:nvPr>
            <p:ph idx="1"/>
          </p:nvPr>
        </p:nvSpPr>
        <p:spPr>
          <a:xfrm>
            <a:off x="457200" y="1935480"/>
            <a:ext cx="3250704" cy="4389120"/>
          </a:xfrm>
        </p:spPr>
        <p:txBody>
          <a:bodyPr>
            <a:normAutofit fontScale="25000" lnSpcReduction="20000"/>
          </a:bodyPr>
          <a:lstStyle/>
          <a:p>
            <a:r>
              <a:rPr lang="vi-VN" dirty="0"/>
              <a:t>****** Moc thoi gian= Q1 2020</a:t>
            </a:r>
          </a:p>
          <a:p>
            <a:r>
              <a:rPr lang="vi-VN" dirty="0"/>
              <a:t>Tong Cong Tai san-Total Asset =</a:t>
            </a:r>
          </a:p>
          <a:p>
            <a:r>
              <a:rPr lang="vi-VN" dirty="0"/>
              <a:t>gia tri = 2690970.0</a:t>
            </a:r>
          </a:p>
          <a:p>
            <a:r>
              <a:rPr lang="vi-VN" dirty="0"/>
              <a:t>Tong no-Liabilities=</a:t>
            </a:r>
          </a:p>
          <a:p>
            <a:r>
              <a:rPr lang="vi-VN" dirty="0"/>
              <a:t>gia tri = 1622942.0</a:t>
            </a:r>
          </a:p>
          <a:p>
            <a:r>
              <a:rPr lang="vi-VN" dirty="0"/>
              <a:t>TySoNo=0.6031</a:t>
            </a:r>
          </a:p>
          <a:p>
            <a:r>
              <a:rPr lang="vi-VN" dirty="0"/>
              <a:t> Tỷ số Nợ Cao</a:t>
            </a:r>
          </a:p>
          <a:p>
            <a:r>
              <a:rPr lang="vi-VN" dirty="0"/>
              <a:t>****** Moc thoi gian=  2019</a:t>
            </a:r>
          </a:p>
          <a:p>
            <a:r>
              <a:rPr lang="vi-VN" dirty="0"/>
              <a:t>Tong Cong Tai san-Total Asset =</a:t>
            </a:r>
          </a:p>
          <a:p>
            <a:r>
              <a:rPr lang="vi-VN" dirty="0"/>
              <a:t>gia tri = 2654414.0</a:t>
            </a:r>
          </a:p>
          <a:p>
            <a:r>
              <a:rPr lang="vi-VN" dirty="0"/>
              <a:t>Tong no-Liabilities=</a:t>
            </a:r>
          </a:p>
          <a:p>
            <a:r>
              <a:rPr lang="vi-VN" dirty="0"/>
              <a:t>gia tri = 1717193.0</a:t>
            </a:r>
          </a:p>
          <a:p>
            <a:r>
              <a:rPr lang="vi-VN" dirty="0"/>
              <a:t>TySoNo=0.6469</a:t>
            </a:r>
          </a:p>
          <a:p>
            <a:r>
              <a:rPr lang="vi-VN" dirty="0"/>
              <a:t> Tỷ số Nợ Cao</a:t>
            </a:r>
          </a:p>
          <a:p>
            <a:r>
              <a:rPr lang="vi-VN" dirty="0"/>
              <a:t>****** Moc thoi gian= Q4 2019</a:t>
            </a:r>
          </a:p>
          <a:p>
            <a:r>
              <a:rPr lang="vi-VN" dirty="0"/>
              <a:t>Tong Cong Tai san-Total Asset =</a:t>
            </a:r>
          </a:p>
          <a:p>
            <a:r>
              <a:rPr lang="vi-VN" dirty="0"/>
              <a:t>gia tri = 2654414.0</a:t>
            </a:r>
          </a:p>
          <a:p>
            <a:r>
              <a:rPr lang="vi-VN" dirty="0"/>
              <a:t>Tong no-Liabilities=</a:t>
            </a:r>
          </a:p>
          <a:p>
            <a:r>
              <a:rPr lang="vi-VN" dirty="0"/>
              <a:t>gia tri = 1717193.0</a:t>
            </a:r>
          </a:p>
          <a:p>
            <a:r>
              <a:rPr lang="vi-VN" dirty="0"/>
              <a:t>TySoNo=0.6469</a:t>
            </a:r>
          </a:p>
          <a:p>
            <a:r>
              <a:rPr lang="vi-VN" dirty="0"/>
              <a:t> Tỷ số Nợ Cao</a:t>
            </a:r>
          </a:p>
          <a:p>
            <a:r>
              <a:rPr lang="vi-VN" dirty="0"/>
              <a:t>****** Moc thoi gian= Q3 2019</a:t>
            </a:r>
          </a:p>
          <a:p>
            <a:r>
              <a:rPr lang="vi-VN" dirty="0"/>
              <a:t>Tong Cong Tai san-Total Asset =</a:t>
            </a:r>
          </a:p>
          <a:p>
            <a:r>
              <a:rPr lang="vi-VN" dirty="0"/>
              <a:t>gia tri = 3087778.0</a:t>
            </a:r>
          </a:p>
          <a:p>
            <a:r>
              <a:rPr lang="vi-VN" dirty="0"/>
              <a:t>Tong no-Liabilities=</a:t>
            </a:r>
          </a:p>
          <a:p>
            <a:r>
              <a:rPr lang="vi-VN" dirty="0"/>
              <a:t>gia tri = 1740523.0</a:t>
            </a:r>
          </a:p>
          <a:p>
            <a:r>
              <a:rPr lang="vi-VN" dirty="0"/>
              <a:t>TySoNo=0.5637</a:t>
            </a:r>
          </a:p>
          <a:p>
            <a:r>
              <a:rPr lang="vi-VN" dirty="0"/>
              <a:t> Tỷ số Nợ Cao</a:t>
            </a:r>
          </a:p>
          <a:p>
            <a:r>
              <a:rPr lang="vi-VN" dirty="0"/>
              <a:t>****** Moc thoi gian= Q2 2019</a:t>
            </a:r>
          </a:p>
          <a:p>
            <a:r>
              <a:rPr lang="vi-VN" dirty="0"/>
              <a:t>Tong Cong Tai san-Total Asset =</a:t>
            </a:r>
          </a:p>
          <a:p>
            <a:r>
              <a:rPr lang="vi-VN" dirty="0"/>
              <a:t>gia tri = 4235481.0</a:t>
            </a:r>
          </a:p>
          <a:p>
            <a:r>
              <a:rPr lang="vi-VN" dirty="0"/>
              <a:t>Tong no-Liabilities=</a:t>
            </a:r>
          </a:p>
          <a:p>
            <a:r>
              <a:rPr lang="vi-VN" dirty="0"/>
              <a:t>gia tri = 1473256.0</a:t>
            </a:r>
          </a:p>
          <a:p>
            <a:r>
              <a:rPr lang="vi-VN" dirty="0"/>
              <a:t>TySoNo=0.3478</a:t>
            </a:r>
          </a:p>
          <a:p>
            <a:r>
              <a:rPr lang="vi-VN" dirty="0"/>
              <a:t> Bình thường</a:t>
            </a:r>
          </a:p>
          <a:p>
            <a:r>
              <a:rPr lang="vi-VN" dirty="0"/>
              <a:t>****** Moc thoi gian= Q1 2019</a:t>
            </a:r>
          </a:p>
          <a:p>
            <a:r>
              <a:rPr lang="vi-VN" dirty="0"/>
              <a:t>Tong Cong Tai san-Total Asset =</a:t>
            </a:r>
          </a:p>
          <a:p>
            <a:r>
              <a:rPr lang="vi-VN" dirty="0"/>
              <a:t>gia tri = 5249636.0</a:t>
            </a:r>
          </a:p>
          <a:p>
            <a:r>
              <a:rPr lang="vi-VN" dirty="0"/>
              <a:t>Tong no-Liabilities=</a:t>
            </a:r>
          </a:p>
          <a:p>
            <a:r>
              <a:rPr lang="vi-VN" dirty="0"/>
              <a:t>gia tri = 1159263.0</a:t>
            </a:r>
          </a:p>
          <a:p>
            <a:r>
              <a:rPr lang="vi-VN" dirty="0"/>
              <a:t>TySoNo=0.2208</a:t>
            </a:r>
          </a:p>
          <a:p>
            <a:r>
              <a:rPr lang="vi-VN" dirty="0"/>
              <a:t> Bình </a:t>
            </a:r>
            <a:r>
              <a:rPr lang="vi-VN" dirty="0" smtClean="0"/>
              <a:t>thường</a:t>
            </a:r>
            <a:endParaRPr lang="vi-VN" dirty="0"/>
          </a:p>
        </p:txBody>
      </p:sp>
      <p:sp>
        <p:nvSpPr>
          <p:cNvPr id="4" name="TextBox 3"/>
          <p:cNvSpPr txBox="1"/>
          <p:nvPr/>
        </p:nvSpPr>
        <p:spPr>
          <a:xfrm>
            <a:off x="4067944" y="2060848"/>
            <a:ext cx="4680520" cy="4247317"/>
          </a:xfrm>
          <a:prstGeom prst="rect">
            <a:avLst/>
          </a:prstGeom>
          <a:noFill/>
        </p:spPr>
        <p:txBody>
          <a:bodyPr wrap="square" rtlCol="0">
            <a:spAutoFit/>
          </a:bodyPr>
          <a:lstStyle/>
          <a:p>
            <a:r>
              <a:rPr lang="vi-VN" sz="900" dirty="0" smtClean="0"/>
              <a:t>****** Moc thoi gian=  2018</a:t>
            </a:r>
          </a:p>
          <a:p>
            <a:r>
              <a:rPr lang="vi-VN" sz="900" dirty="0" smtClean="0"/>
              <a:t>Tong Cong Tai san-Total Asset =</a:t>
            </a:r>
          </a:p>
          <a:p>
            <a:r>
              <a:rPr lang="vi-VN" sz="900" dirty="0" smtClean="0"/>
              <a:t>gia tri = 4964994.0</a:t>
            </a:r>
          </a:p>
          <a:p>
            <a:r>
              <a:rPr lang="vi-VN" sz="900" dirty="0" smtClean="0"/>
              <a:t>Tong no-Liabilities=</a:t>
            </a:r>
          </a:p>
          <a:p>
            <a:r>
              <a:rPr lang="vi-VN" sz="900" dirty="0" smtClean="0"/>
              <a:t>gia tri = 986217.0</a:t>
            </a:r>
          </a:p>
          <a:p>
            <a:r>
              <a:rPr lang="vi-VN" sz="900" dirty="0" smtClean="0"/>
              <a:t>TySoNo=0.1986</a:t>
            </a:r>
          </a:p>
          <a:p>
            <a:r>
              <a:rPr lang="vi-VN" sz="900" dirty="0" smtClean="0"/>
              <a:t> Bình thường</a:t>
            </a:r>
          </a:p>
          <a:p>
            <a:r>
              <a:rPr lang="vi-VN" sz="900" dirty="0" smtClean="0"/>
              <a:t>không biết dùng đòn bẩy tài chính</a:t>
            </a:r>
          </a:p>
          <a:p>
            <a:r>
              <a:rPr lang="vi-VN" sz="900" dirty="0" smtClean="0"/>
              <a:t>****** Moc thoi gian= Q4 2018</a:t>
            </a:r>
          </a:p>
          <a:p>
            <a:r>
              <a:rPr lang="vi-VN" sz="900" dirty="0" smtClean="0"/>
              <a:t>Tong Cong Tai san-Total Asset =</a:t>
            </a:r>
          </a:p>
          <a:p>
            <a:r>
              <a:rPr lang="vi-VN" sz="900" dirty="0" smtClean="0"/>
              <a:t>gia tri = 4878294.0</a:t>
            </a:r>
          </a:p>
          <a:p>
            <a:r>
              <a:rPr lang="vi-VN" sz="900" dirty="0" smtClean="0"/>
              <a:t>Tong no-Liabilities=</a:t>
            </a:r>
          </a:p>
          <a:p>
            <a:r>
              <a:rPr lang="vi-VN" sz="900" dirty="0" smtClean="0"/>
              <a:t>gia tri = 1072917.0</a:t>
            </a:r>
          </a:p>
          <a:p>
            <a:r>
              <a:rPr lang="vi-VN" sz="900" dirty="0" smtClean="0"/>
              <a:t>TySoNo=0.2199</a:t>
            </a:r>
          </a:p>
          <a:p>
            <a:r>
              <a:rPr lang="vi-VN" sz="900" dirty="0" smtClean="0"/>
              <a:t> Bình thường</a:t>
            </a:r>
          </a:p>
          <a:p>
            <a:r>
              <a:rPr lang="vi-VN" sz="900" dirty="0" smtClean="0"/>
              <a:t>****** Moc thoi gian= Q3 2018</a:t>
            </a:r>
          </a:p>
          <a:p>
            <a:r>
              <a:rPr lang="vi-VN" sz="900" dirty="0" smtClean="0"/>
              <a:t>Tong Cong Tai san-Total Asset =</a:t>
            </a:r>
          </a:p>
          <a:p>
            <a:r>
              <a:rPr lang="vi-VN" sz="900" dirty="0" smtClean="0"/>
              <a:t>gia tri = 4418762.0</a:t>
            </a:r>
          </a:p>
          <a:p>
            <a:r>
              <a:rPr lang="vi-VN" sz="900" dirty="0" smtClean="0"/>
              <a:t>Tong no-Liabilities=</a:t>
            </a:r>
          </a:p>
          <a:p>
            <a:r>
              <a:rPr lang="vi-VN" sz="900" dirty="0" smtClean="0"/>
              <a:t>gia tri = 986160.0</a:t>
            </a:r>
          </a:p>
          <a:p>
            <a:r>
              <a:rPr lang="vi-VN" sz="900" dirty="0" smtClean="0"/>
              <a:t>TySoNo=0.2232</a:t>
            </a:r>
          </a:p>
          <a:p>
            <a:r>
              <a:rPr lang="vi-VN" sz="900" dirty="0" smtClean="0"/>
              <a:t> Bình thường</a:t>
            </a:r>
          </a:p>
          <a:p>
            <a:r>
              <a:rPr lang="vi-VN" sz="900" dirty="0" smtClean="0"/>
              <a:t>****** Moc thoi gian= Q2 2018</a:t>
            </a:r>
          </a:p>
          <a:p>
            <a:r>
              <a:rPr lang="vi-VN" sz="900" dirty="0" smtClean="0"/>
              <a:t>Tong Cong Tai san-Total Asset =</a:t>
            </a:r>
          </a:p>
          <a:p>
            <a:r>
              <a:rPr lang="vi-VN" sz="900" dirty="0" smtClean="0"/>
              <a:t>gia tri = 4143295.0</a:t>
            </a:r>
          </a:p>
          <a:p>
            <a:r>
              <a:rPr lang="vi-VN" sz="900" dirty="0" smtClean="0"/>
              <a:t>Tong no-Liabilities=</a:t>
            </a:r>
          </a:p>
          <a:p>
            <a:r>
              <a:rPr lang="vi-VN" sz="900" dirty="0" smtClean="0"/>
              <a:t>gia tri = 937284.0</a:t>
            </a:r>
          </a:p>
          <a:p>
            <a:r>
              <a:rPr lang="vi-VN" sz="900" dirty="0" smtClean="0"/>
              <a:t>TySoNo=0.2262</a:t>
            </a:r>
          </a:p>
          <a:p>
            <a:r>
              <a:rPr lang="vi-VN" sz="900" dirty="0" smtClean="0"/>
              <a:t> Bình thường</a:t>
            </a:r>
          </a:p>
          <a:p>
            <a:r>
              <a:rPr lang="vi-VN" sz="900" dirty="0" smtClean="0"/>
              <a:t>****** Moc thoi gian= Q1 2018</a:t>
            </a:r>
          </a:p>
        </p:txBody>
      </p:sp>
      <p:sp>
        <p:nvSpPr>
          <p:cNvPr id="5" name="Footer Placeholder 4"/>
          <p:cNvSpPr>
            <a:spLocks noGrp="1"/>
          </p:cNvSpPr>
          <p:nvPr>
            <p:ph type="ftr" sz="quarter" idx="11"/>
          </p:nvPr>
        </p:nvSpPr>
        <p:spPr/>
        <p:txBody>
          <a:bodyPr/>
          <a:lstStyle/>
          <a:p>
            <a:r>
              <a:rPr lang="en-US" smtClean="0"/>
              <a:t>PGS.TS. Đỗ Phúc</a:t>
            </a:r>
            <a:endParaRPr lang="en-US"/>
          </a:p>
        </p:txBody>
      </p:sp>
      <p:sp>
        <p:nvSpPr>
          <p:cNvPr id="6" name="Slide Number Placeholder 5"/>
          <p:cNvSpPr>
            <a:spLocks noGrp="1"/>
          </p:cNvSpPr>
          <p:nvPr>
            <p:ph type="sldNum" sz="quarter" idx="12"/>
          </p:nvPr>
        </p:nvSpPr>
        <p:spPr/>
        <p:txBody>
          <a:bodyPr/>
          <a:lstStyle/>
          <a:p>
            <a:fld id="{2AF4F617-250F-42B4-82C5-9738EA3A80D2}" type="slidenum">
              <a:rPr lang="en-US" smtClean="0"/>
              <a:t>10</a:t>
            </a:fld>
            <a:endParaRPr lang="en-US"/>
          </a:p>
        </p:txBody>
      </p:sp>
    </p:spTree>
    <p:extLst>
      <p:ext uri="{BB962C8B-B14F-4D97-AF65-F5344CB8AC3E}">
        <p14:creationId xmlns:p14="http://schemas.microsoft.com/office/powerpoint/2010/main" val="348740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Vẽ</a:t>
            </a:r>
            <a:r>
              <a:rPr lang="en-US" dirty="0" smtClean="0"/>
              <a:t> chart qua </a:t>
            </a:r>
            <a:r>
              <a:rPr lang="en-US" dirty="0" err="1" smtClean="0"/>
              <a:t>đoạn</a:t>
            </a:r>
            <a:r>
              <a:rPr lang="en-US" dirty="0" smtClean="0"/>
              <a:t> code</a:t>
            </a:r>
            <a:endParaRPr lang="en-US" dirty="0"/>
          </a:p>
        </p:txBody>
      </p:sp>
      <p:sp>
        <p:nvSpPr>
          <p:cNvPr id="3" name="Content Placeholder 2"/>
          <p:cNvSpPr>
            <a:spLocks noGrp="1"/>
          </p:cNvSpPr>
          <p:nvPr>
            <p:ph idx="1"/>
          </p:nvPr>
        </p:nvSpPr>
        <p:spPr/>
        <p:txBody>
          <a:bodyPr>
            <a:normAutofit fontScale="55000" lnSpcReduction="20000"/>
          </a:bodyPr>
          <a:lstStyle/>
          <a:p>
            <a:r>
              <a:rPr lang="vi-VN" i="1" dirty="0"/>
              <a:t>## Ve bieu do</a:t>
            </a:r>
            <a:br>
              <a:rPr lang="vi-VN" i="1" dirty="0"/>
            </a:br>
            <a:r>
              <a:rPr lang="vi-VN" b="1" dirty="0"/>
              <a:t>import </a:t>
            </a:r>
            <a:r>
              <a:rPr lang="vi-VN" dirty="0"/>
              <a:t>matplotlib.pyplot </a:t>
            </a:r>
            <a:r>
              <a:rPr lang="vi-VN" b="1" dirty="0"/>
              <a:t>as </a:t>
            </a:r>
            <a:r>
              <a:rPr lang="vi-VN" dirty="0"/>
              <a:t>plt; plt.rcdefaults()</a:t>
            </a:r>
            <a:br>
              <a:rPr lang="vi-VN" dirty="0"/>
            </a:br>
            <a:r>
              <a:rPr lang="vi-VN" b="1" dirty="0"/>
              <a:t>import </a:t>
            </a:r>
            <a:r>
              <a:rPr lang="vi-VN" dirty="0"/>
              <a:t>numpy </a:t>
            </a:r>
            <a:r>
              <a:rPr lang="vi-VN" b="1" dirty="0"/>
              <a:t>as </a:t>
            </a:r>
            <a:r>
              <a:rPr lang="vi-VN" dirty="0"/>
              <a:t>np</a:t>
            </a:r>
            <a:br>
              <a:rPr lang="vi-VN" dirty="0"/>
            </a:br>
            <a:r>
              <a:rPr lang="vi-VN" b="1" dirty="0"/>
              <a:t>import </a:t>
            </a:r>
            <a:r>
              <a:rPr lang="vi-VN" dirty="0"/>
              <a:t>matplotlib.pyplot </a:t>
            </a:r>
            <a:r>
              <a:rPr lang="vi-VN" b="1" dirty="0"/>
              <a:t>as </a:t>
            </a:r>
            <a:r>
              <a:rPr lang="vi-VN" dirty="0"/>
              <a:t>plt</a:t>
            </a:r>
            <a:br>
              <a:rPr lang="vi-VN" dirty="0"/>
            </a:br>
            <a:r>
              <a:rPr lang="vi-VN" dirty="0"/>
              <a:t/>
            </a:r>
            <a:br>
              <a:rPr lang="vi-VN" dirty="0"/>
            </a:br>
            <a:r>
              <a:rPr lang="vi-VN" b="1" dirty="0"/>
              <a:t>def </a:t>
            </a:r>
            <a:r>
              <a:rPr lang="vi-VN" dirty="0"/>
              <a:t>VeChart(TSCD,Year,Stitle,xlabel):</a:t>
            </a:r>
            <a:br>
              <a:rPr lang="vi-VN" dirty="0"/>
            </a:br>
            <a:r>
              <a:rPr lang="vi-VN" dirty="0"/>
              <a:t>    y_pos = np.arange(len(Year))</a:t>
            </a:r>
            <a:br>
              <a:rPr lang="vi-VN" dirty="0"/>
            </a:br>
            <a:r>
              <a:rPr lang="vi-VN" dirty="0"/>
              <a:t>    plt.bar(y_pos, TSCD, align=</a:t>
            </a:r>
            <a:r>
              <a:rPr lang="vi-VN" b="1" dirty="0"/>
              <a:t>'center'</a:t>
            </a:r>
            <a:r>
              <a:rPr lang="vi-VN" dirty="0"/>
              <a:t>, alpha=0.5)</a:t>
            </a:r>
            <a:br>
              <a:rPr lang="vi-VN" dirty="0"/>
            </a:br>
            <a:r>
              <a:rPr lang="vi-VN" dirty="0"/>
              <a:t>    plt.xticks(y_pos, Year)</a:t>
            </a:r>
            <a:br>
              <a:rPr lang="vi-VN" dirty="0"/>
            </a:br>
            <a:r>
              <a:rPr lang="vi-VN" dirty="0"/>
              <a:t>    plt.xlabel(xlabel)</a:t>
            </a:r>
            <a:br>
              <a:rPr lang="vi-VN" dirty="0"/>
            </a:br>
            <a:r>
              <a:rPr lang="vi-VN" dirty="0"/>
              <a:t>    plt.ylabel(</a:t>
            </a:r>
            <a:r>
              <a:rPr lang="vi-VN" b="1" dirty="0"/>
              <a:t>'VND'</a:t>
            </a:r>
            <a:r>
              <a:rPr lang="vi-VN" dirty="0"/>
              <a:t>)</a:t>
            </a:r>
            <a:br>
              <a:rPr lang="vi-VN" dirty="0"/>
            </a:br>
            <a:r>
              <a:rPr lang="vi-VN" dirty="0"/>
              <a:t>    plt.title(Stitle)</a:t>
            </a:r>
            <a:br>
              <a:rPr lang="vi-VN" dirty="0"/>
            </a:br>
            <a:r>
              <a:rPr lang="vi-VN" dirty="0"/>
              <a:t/>
            </a:r>
            <a:br>
              <a:rPr lang="vi-VN" dirty="0"/>
            </a:br>
            <a:r>
              <a:rPr lang="vi-VN" dirty="0"/>
              <a:t>    plt.show()</a:t>
            </a:r>
            <a:br>
              <a:rPr lang="vi-VN" dirty="0"/>
            </a:br>
            <a:r>
              <a:rPr lang="vi-VN" dirty="0"/>
              <a:t/>
            </a:r>
            <a:br>
              <a:rPr lang="vi-VN" dirty="0"/>
            </a:br>
            <a:r>
              <a:rPr lang="vi-VN" i="1" dirty="0"/>
              <a:t>#############</a:t>
            </a:r>
            <a:br>
              <a:rPr lang="vi-VN" i="1" dirty="0"/>
            </a:br>
            <a:r>
              <a:rPr lang="vi-VN" i="1" dirty="0"/>
              <a:t/>
            </a:r>
            <a:br>
              <a:rPr lang="vi-VN" i="1" dirty="0"/>
            </a:br>
            <a:r>
              <a:rPr lang="vi-VN" dirty="0"/>
              <a:t>Year =DongTieuDeThuc</a:t>
            </a:r>
            <a:br>
              <a:rPr lang="vi-VN" dirty="0"/>
            </a:br>
            <a:r>
              <a:rPr lang="vi-VN" dirty="0"/>
              <a:t>print(TySoNoList)</a:t>
            </a:r>
            <a:br>
              <a:rPr lang="vi-VN" dirty="0"/>
            </a:br>
            <a:r>
              <a:rPr lang="vi-VN" dirty="0"/>
              <a:t>print(Year)</a:t>
            </a:r>
            <a:br>
              <a:rPr lang="vi-VN" dirty="0"/>
            </a:br>
            <a:r>
              <a:rPr lang="vi-VN" dirty="0"/>
              <a:t>Stitle=</a:t>
            </a:r>
            <a:r>
              <a:rPr lang="vi-VN" b="1" dirty="0"/>
              <a:t>'Biến động Tỷ số Nợ qua thời gian của công ty CEO'</a:t>
            </a:r>
            <a:br>
              <a:rPr lang="vi-VN" b="1" dirty="0"/>
            </a:br>
            <a:r>
              <a:rPr lang="vi-VN" dirty="0"/>
              <a:t>VeChart(TySoNoList,Year,Stitle,</a:t>
            </a:r>
            <a:r>
              <a:rPr lang="vi-VN" b="1" dirty="0"/>
              <a:t>"Year"</a:t>
            </a:r>
            <a:r>
              <a:rPr lang="vi-VN" dirty="0"/>
              <a:t>)</a:t>
            </a:r>
            <a:br>
              <a:rPr lang="vi-VN" dirty="0"/>
            </a:br>
            <a:endParaRPr lang="en-US" dirty="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11</a:t>
            </a:fld>
            <a:endParaRPr lang="en-US"/>
          </a:p>
        </p:txBody>
      </p:sp>
    </p:spTree>
    <p:extLst>
      <p:ext uri="{BB962C8B-B14F-4D97-AF65-F5344CB8AC3E}">
        <p14:creationId xmlns:p14="http://schemas.microsoft.com/office/powerpoint/2010/main" val="269225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Chart </a:t>
            </a:r>
            <a:r>
              <a:rPr lang="en-US" dirty="0" err="1" smtClean="0"/>
              <a:t>biểu</a:t>
            </a:r>
            <a:r>
              <a:rPr lang="en-US" dirty="0" smtClean="0"/>
              <a:t> </a:t>
            </a:r>
            <a:r>
              <a:rPr lang="en-US" dirty="0" err="1" smtClean="0"/>
              <a:t>diễn</a:t>
            </a:r>
            <a:r>
              <a:rPr lang="en-US" dirty="0" smtClean="0"/>
              <a:t> </a:t>
            </a:r>
            <a:r>
              <a:rPr lang="en-US" dirty="0" err="1" smtClean="0"/>
              <a:t>tỷ</a:t>
            </a:r>
            <a:r>
              <a:rPr lang="en-US" dirty="0" smtClean="0"/>
              <a:t> </a:t>
            </a:r>
            <a:r>
              <a:rPr lang="en-US" dirty="0" err="1" smtClean="0"/>
              <a:t>số</a:t>
            </a:r>
            <a:r>
              <a:rPr lang="en-US" dirty="0" smtClean="0"/>
              <a:t> </a:t>
            </a:r>
            <a:r>
              <a:rPr lang="en-US" dirty="0" err="1" smtClean="0"/>
              <a:t>nợ</a:t>
            </a:r>
            <a:r>
              <a:rPr lang="en-US" dirty="0" smtClean="0"/>
              <a:t> </a:t>
            </a:r>
            <a:r>
              <a:rPr lang="en-US" dirty="0" err="1" smtClean="0"/>
              <a:t>của</a:t>
            </a:r>
            <a:r>
              <a:rPr lang="en-US" dirty="0" smtClean="0"/>
              <a:t> CEO qua </a:t>
            </a:r>
            <a:r>
              <a:rPr lang="en-US" dirty="0" err="1" smtClean="0"/>
              <a:t>thời</a:t>
            </a:r>
            <a:r>
              <a:rPr lang="en-US" dirty="0" smtClean="0"/>
              <a:t> </a:t>
            </a:r>
            <a:r>
              <a:rPr lang="en-US" dirty="0" err="1" smtClean="0"/>
              <a:t>gian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935163"/>
            <a:ext cx="7632848" cy="438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12</a:t>
            </a:fld>
            <a:endParaRPr lang="en-US"/>
          </a:p>
        </p:txBody>
      </p:sp>
    </p:spTree>
    <p:extLst>
      <p:ext uri="{BB962C8B-B14F-4D97-AF65-F5344CB8AC3E}">
        <p14:creationId xmlns:p14="http://schemas.microsoft.com/office/powerpoint/2010/main" val="246984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Chart </a:t>
            </a:r>
            <a:r>
              <a:rPr lang="en-US" dirty="0" err="1"/>
              <a:t>biểu</a:t>
            </a:r>
            <a:r>
              <a:rPr lang="en-US" dirty="0"/>
              <a:t> </a:t>
            </a:r>
            <a:r>
              <a:rPr lang="en-US" dirty="0" err="1"/>
              <a:t>diễn</a:t>
            </a:r>
            <a:r>
              <a:rPr lang="en-US" dirty="0"/>
              <a:t> </a:t>
            </a:r>
            <a:r>
              <a:rPr lang="en-US" dirty="0" err="1"/>
              <a:t>biến</a:t>
            </a:r>
            <a:r>
              <a:rPr lang="en-US" dirty="0"/>
              <a:t> </a:t>
            </a:r>
            <a:r>
              <a:rPr lang="en-US" dirty="0" err="1"/>
              <a:t>động</a:t>
            </a:r>
            <a:r>
              <a:rPr lang="en-US" dirty="0"/>
              <a:t> </a:t>
            </a:r>
            <a:r>
              <a:rPr lang="en-US" dirty="0" err="1"/>
              <a:t>tỷ</a:t>
            </a:r>
            <a:r>
              <a:rPr lang="en-US" dirty="0"/>
              <a:t> </a:t>
            </a:r>
            <a:r>
              <a:rPr lang="en-US" dirty="0" err="1"/>
              <a:t>số</a:t>
            </a:r>
            <a:r>
              <a:rPr lang="en-US" dirty="0"/>
              <a:t> qua </a:t>
            </a:r>
            <a:r>
              <a:rPr lang="en-US" dirty="0" err="1"/>
              <a:t>thời</a:t>
            </a:r>
            <a:r>
              <a:rPr lang="en-US" dirty="0"/>
              <a:t> </a:t>
            </a:r>
            <a:r>
              <a:rPr lang="en-US" dirty="0" err="1"/>
              <a:t>gian</a:t>
            </a:r>
            <a:r>
              <a:rPr lang="en-US" dirty="0"/>
              <a:t> </a:t>
            </a:r>
            <a:r>
              <a:rPr lang="en-US" dirty="0" err="1"/>
              <a:t>của</a:t>
            </a:r>
            <a:r>
              <a:rPr lang="en-US" dirty="0"/>
              <a:t> </a:t>
            </a:r>
            <a:r>
              <a:rPr lang="en-US" dirty="0" err="1"/>
              <a:t>cty</a:t>
            </a:r>
            <a:r>
              <a:rPr lang="en-US" dirty="0"/>
              <a:t> </a:t>
            </a:r>
            <a:r>
              <a:rPr lang="en-US" dirty="0" smtClean="0"/>
              <a:t>CEO</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935163"/>
            <a:ext cx="7704856" cy="438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13</a:t>
            </a:fld>
            <a:endParaRPr lang="en-US"/>
          </a:p>
        </p:txBody>
      </p:sp>
    </p:spTree>
    <p:extLst>
      <p:ext uri="{BB962C8B-B14F-4D97-AF65-F5344CB8AC3E}">
        <p14:creationId xmlns:p14="http://schemas.microsoft.com/office/powerpoint/2010/main" val="8400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Chart </a:t>
            </a:r>
            <a:r>
              <a:rPr lang="en-US" dirty="0" err="1" smtClean="0"/>
              <a:t>biểu</a:t>
            </a:r>
            <a:r>
              <a:rPr lang="en-US" dirty="0" smtClean="0"/>
              <a:t> </a:t>
            </a:r>
            <a:r>
              <a:rPr lang="en-US" dirty="0" err="1" smtClean="0"/>
              <a:t>diễn</a:t>
            </a:r>
            <a:r>
              <a:rPr lang="en-US" dirty="0" smtClean="0"/>
              <a:t> </a:t>
            </a:r>
            <a:r>
              <a:rPr lang="en-US" dirty="0" err="1" smtClean="0"/>
              <a:t>biến</a:t>
            </a:r>
            <a:r>
              <a:rPr lang="en-US" dirty="0" smtClean="0"/>
              <a:t> </a:t>
            </a:r>
            <a:r>
              <a:rPr lang="en-US" dirty="0" err="1" smtClean="0"/>
              <a:t>động</a:t>
            </a:r>
            <a:r>
              <a:rPr lang="en-US" dirty="0" smtClean="0"/>
              <a:t> </a:t>
            </a:r>
            <a:r>
              <a:rPr lang="en-US" dirty="0" err="1" smtClean="0"/>
              <a:t>tỷ</a:t>
            </a:r>
            <a:r>
              <a:rPr lang="en-US" dirty="0" smtClean="0"/>
              <a:t> </a:t>
            </a:r>
            <a:r>
              <a:rPr lang="en-US" dirty="0" err="1" smtClean="0"/>
              <a:t>số</a:t>
            </a:r>
            <a:r>
              <a:rPr lang="en-US" dirty="0" smtClean="0"/>
              <a:t> qua </a:t>
            </a:r>
            <a:r>
              <a:rPr lang="en-US" dirty="0" err="1" smtClean="0"/>
              <a:t>thời</a:t>
            </a:r>
            <a:r>
              <a:rPr lang="en-US" dirty="0" smtClean="0"/>
              <a:t> </a:t>
            </a:r>
            <a:r>
              <a:rPr lang="en-US" dirty="0" err="1" smtClean="0"/>
              <a:t>gian</a:t>
            </a:r>
            <a:r>
              <a:rPr lang="en-US" dirty="0" smtClean="0"/>
              <a:t> </a:t>
            </a:r>
            <a:r>
              <a:rPr lang="en-US" dirty="0" err="1" smtClean="0"/>
              <a:t>của</a:t>
            </a:r>
            <a:r>
              <a:rPr lang="en-US" dirty="0" smtClean="0"/>
              <a:t> </a:t>
            </a:r>
            <a:r>
              <a:rPr lang="en-US" dirty="0" err="1" smtClean="0"/>
              <a:t>cty</a:t>
            </a:r>
            <a:r>
              <a:rPr lang="en-US" dirty="0" smtClean="0"/>
              <a:t> DXG</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988839"/>
            <a:ext cx="8064896" cy="433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14</a:t>
            </a:fld>
            <a:endParaRPr lang="en-US"/>
          </a:p>
        </p:txBody>
      </p:sp>
    </p:spTree>
    <p:extLst>
      <p:ext uri="{BB962C8B-B14F-4D97-AF65-F5344CB8AC3E}">
        <p14:creationId xmlns:p14="http://schemas.microsoft.com/office/powerpoint/2010/main" val="3636487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t>
            </a:r>
            <a:r>
              <a:rPr lang="en-US" dirty="0" err="1"/>
              <a:t>sánh</a:t>
            </a:r>
            <a:r>
              <a:rPr lang="en-US" dirty="0"/>
              <a:t> </a:t>
            </a:r>
            <a:r>
              <a:rPr lang="en-US" dirty="0" err="1"/>
              <a:t>biểu</a:t>
            </a:r>
            <a:r>
              <a:rPr lang="en-US" dirty="0"/>
              <a:t> </a:t>
            </a:r>
            <a:r>
              <a:rPr lang="en-US" dirty="0" err="1"/>
              <a:t>đồ</a:t>
            </a:r>
            <a:r>
              <a:rPr lang="en-US" dirty="0"/>
              <a:t> </a:t>
            </a:r>
            <a:r>
              <a:rPr lang="en-US" dirty="0" err="1"/>
              <a:t>tỷ</a:t>
            </a:r>
            <a:r>
              <a:rPr lang="en-US" dirty="0"/>
              <a:t> </a:t>
            </a:r>
            <a:r>
              <a:rPr lang="en-US" dirty="0" err="1"/>
              <a:t>số</a:t>
            </a:r>
            <a:r>
              <a:rPr lang="en-US" dirty="0"/>
              <a:t> </a:t>
            </a:r>
            <a:r>
              <a:rPr lang="en-US" dirty="0" err="1"/>
              <a:t>nợ</a:t>
            </a:r>
            <a:r>
              <a:rPr lang="en-US" dirty="0"/>
              <a:t> </a:t>
            </a:r>
            <a:r>
              <a:rPr lang="en-US" dirty="0" err="1"/>
              <a:t>của</a:t>
            </a:r>
            <a:r>
              <a:rPr lang="en-US" dirty="0"/>
              <a:t> 2 </a:t>
            </a:r>
            <a:r>
              <a:rPr lang="en-US" dirty="0" err="1"/>
              <a:t>cty</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935163"/>
            <a:ext cx="7704856" cy="4518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15</a:t>
            </a:fld>
            <a:endParaRPr lang="en-US"/>
          </a:p>
        </p:txBody>
      </p:sp>
    </p:spTree>
    <p:extLst>
      <p:ext uri="{BB962C8B-B14F-4D97-AF65-F5344CB8AC3E}">
        <p14:creationId xmlns:p14="http://schemas.microsoft.com/office/powerpoint/2010/main" val="78707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348880"/>
            <a:ext cx="7851648" cy="851520"/>
          </a:xfrm>
        </p:spPr>
        <p:txBody>
          <a:bodyPr>
            <a:normAutofit fontScale="90000"/>
          </a:bodyPr>
          <a:lstStyle/>
          <a:p>
            <a:pPr algn="l"/>
            <a:r>
              <a:rPr lang="en-US" dirty="0" smtClean="0"/>
              <a:t>Xin </a:t>
            </a:r>
            <a:r>
              <a:rPr lang="en-US" dirty="0" err="1" smtClean="0"/>
              <a:t>cám</a:t>
            </a:r>
            <a:r>
              <a:rPr lang="en-US" dirty="0" smtClean="0"/>
              <a:t> </a:t>
            </a:r>
            <a:r>
              <a:rPr lang="en-US" dirty="0" err="1" smtClean="0"/>
              <a:t>ơn</a:t>
            </a:r>
            <a:r>
              <a:rPr lang="en-US" dirty="0" smtClean="0"/>
              <a:t/>
            </a:r>
            <a:br>
              <a:rPr lang="en-US" dirty="0" smtClean="0"/>
            </a:br>
            <a:endParaRPr lang="en-US" dirty="0"/>
          </a:p>
        </p:txBody>
      </p:sp>
      <p:sp>
        <p:nvSpPr>
          <p:cNvPr id="7" name="Subtitle 6"/>
          <p:cNvSpPr>
            <a:spLocks noGrp="1"/>
          </p:cNvSpPr>
          <p:nvPr>
            <p:ph type="subTitle" idx="1"/>
          </p:nvPr>
        </p:nvSpPr>
        <p:spPr/>
        <p:txBody>
          <a:bodyPr/>
          <a:lstStyle/>
          <a:p>
            <a:pPr algn="l"/>
            <a:r>
              <a:rPr lang="en-US" dirty="0" smtClean="0"/>
              <a:t>Email:phucdo18@gmail.com</a:t>
            </a:r>
            <a:endParaRPr lang="en-US" dirty="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16</a:t>
            </a:fld>
            <a:endParaRPr lang="en-US"/>
          </a:p>
        </p:txBody>
      </p:sp>
    </p:spTree>
    <p:extLst>
      <p:ext uri="{BB962C8B-B14F-4D97-AF65-F5344CB8AC3E}">
        <p14:creationId xmlns:p14="http://schemas.microsoft.com/office/powerpoint/2010/main" val="266680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en-US" dirty="0"/>
              <a:t>https://</a:t>
            </a:r>
            <a:r>
              <a:rPr lang="en-US" dirty="0" smtClean="0"/>
              <a:t>trinhansg.github.io</a:t>
            </a:r>
            <a:r>
              <a:rPr lang="en-US" dirty="0"/>
              <a:t>/</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935163"/>
            <a:ext cx="7416824" cy="4590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2</a:t>
            </a:fld>
            <a:endParaRPr lang="en-US"/>
          </a:p>
        </p:txBody>
      </p:sp>
    </p:spTree>
    <p:extLst>
      <p:ext uri="{BB962C8B-B14F-4D97-AF65-F5344CB8AC3E}">
        <p14:creationId xmlns:p14="http://schemas.microsoft.com/office/powerpoint/2010/main" val="29159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Dữ</a:t>
            </a:r>
            <a:r>
              <a:rPr lang="en-US" dirty="0" smtClean="0"/>
              <a:t> </a:t>
            </a:r>
            <a:r>
              <a:rPr lang="en-US" dirty="0" err="1" smtClean="0"/>
              <a:t>liệu</a:t>
            </a:r>
            <a:r>
              <a:rPr lang="en-US" dirty="0" smtClean="0"/>
              <a:t>: </a:t>
            </a:r>
            <a:r>
              <a:rPr lang="en-US" dirty="0" err="1" smtClean="0"/>
              <a:t>các</a:t>
            </a:r>
            <a:r>
              <a:rPr lang="en-US" dirty="0" smtClean="0"/>
              <a:t> </a:t>
            </a:r>
            <a:r>
              <a:rPr lang="en-US" dirty="0" err="1" smtClean="0"/>
              <a:t>báo</a:t>
            </a:r>
            <a:r>
              <a:rPr lang="en-US" dirty="0" smtClean="0"/>
              <a:t> </a:t>
            </a:r>
            <a:r>
              <a:rPr lang="en-US" dirty="0" err="1" smtClean="0"/>
              <a:t>cáo</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các</a:t>
            </a:r>
            <a:r>
              <a:rPr lang="en-US" dirty="0" smtClean="0"/>
              <a:t> </a:t>
            </a:r>
            <a:r>
              <a:rPr lang="en-US" dirty="0" err="1" smtClean="0"/>
              <a:t>cty</a:t>
            </a:r>
            <a:r>
              <a:rPr lang="en-US" dirty="0" smtClean="0"/>
              <a:t> </a:t>
            </a:r>
            <a:r>
              <a:rPr lang="en-US" dirty="0" err="1" smtClean="0"/>
              <a:t>trong</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bất</a:t>
            </a:r>
            <a:r>
              <a:rPr lang="en-US" dirty="0" smtClean="0"/>
              <a:t> </a:t>
            </a:r>
            <a:r>
              <a:rPr lang="en-US" dirty="0" err="1" smtClean="0"/>
              <a:t>động</a:t>
            </a:r>
            <a:r>
              <a:rPr lang="en-US" dirty="0" smtClean="0"/>
              <a:t> </a:t>
            </a:r>
            <a:r>
              <a:rPr lang="en-US" dirty="0" err="1" smtClean="0"/>
              <a:t>sản</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báo</a:t>
            </a:r>
            <a:r>
              <a:rPr lang="en-US" dirty="0" smtClean="0"/>
              <a:t> </a:t>
            </a:r>
            <a:r>
              <a:rPr lang="en-US" dirty="0" err="1" smtClean="0"/>
              <a:t>cáo</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các</a:t>
            </a:r>
            <a:r>
              <a:rPr lang="en-US" dirty="0" smtClean="0"/>
              <a:t> </a:t>
            </a:r>
            <a:r>
              <a:rPr lang="en-US" dirty="0" err="1" smtClean="0"/>
              <a:t>cty</a:t>
            </a:r>
            <a:r>
              <a:rPr lang="en-US" dirty="0" smtClean="0"/>
              <a:t> </a:t>
            </a:r>
            <a:r>
              <a:rPr lang="en-US" dirty="0" err="1" smtClean="0"/>
              <a:t>trong</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bất</a:t>
            </a:r>
            <a:r>
              <a:rPr lang="en-US" dirty="0" smtClean="0"/>
              <a:t> </a:t>
            </a:r>
            <a:r>
              <a:rPr lang="en-US" dirty="0" err="1" smtClean="0"/>
              <a:t>động</a:t>
            </a:r>
            <a:r>
              <a:rPr lang="en-US" dirty="0" smtClean="0"/>
              <a:t> </a:t>
            </a:r>
            <a:r>
              <a:rPr lang="en-US" dirty="0" err="1" smtClean="0"/>
              <a:t>sản</a:t>
            </a:r>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00" y="2780928"/>
            <a:ext cx="7467600" cy="3808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3</a:t>
            </a:fld>
            <a:endParaRPr lang="en-US"/>
          </a:p>
        </p:txBody>
      </p:sp>
    </p:spTree>
    <p:extLst>
      <p:ext uri="{BB962C8B-B14F-4D97-AF65-F5344CB8AC3E}">
        <p14:creationId xmlns:p14="http://schemas.microsoft.com/office/powerpoint/2010/main" val="3157259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cty</a:t>
            </a:r>
            <a:r>
              <a:rPr lang="en-US" dirty="0" smtClean="0"/>
              <a:t> </a:t>
            </a:r>
            <a:r>
              <a:rPr lang="en-US" dirty="0" err="1" smtClean="0"/>
              <a:t>có</a:t>
            </a:r>
            <a:r>
              <a:rPr lang="en-US" dirty="0" smtClean="0"/>
              <a:t> </a:t>
            </a:r>
            <a:r>
              <a:rPr lang="en-US" dirty="0" err="1" smtClean="0"/>
              <a:t>mã</a:t>
            </a:r>
            <a:r>
              <a:rPr lang="en-US" dirty="0" smtClean="0"/>
              <a:t> </a:t>
            </a:r>
            <a:r>
              <a:rPr lang="en-US" dirty="0" err="1" smtClean="0"/>
              <a:t>chứng</a:t>
            </a:r>
            <a:r>
              <a:rPr lang="en-US" dirty="0" smtClean="0"/>
              <a:t> </a:t>
            </a:r>
            <a:r>
              <a:rPr lang="en-US" dirty="0" err="1" smtClean="0"/>
              <a:t>khoán</a:t>
            </a:r>
            <a:r>
              <a:rPr lang="en-US" dirty="0" smtClean="0"/>
              <a:t> </a:t>
            </a:r>
            <a:r>
              <a:rPr lang="en-US" dirty="0" err="1" smtClean="0"/>
              <a:t>là</a:t>
            </a:r>
            <a:r>
              <a:rPr lang="en-US" dirty="0" smtClean="0"/>
              <a:t> CEO </a:t>
            </a:r>
            <a:r>
              <a:rPr lang="en-US" dirty="0" err="1" smtClean="0"/>
              <a:t>được</a:t>
            </a:r>
            <a:r>
              <a:rPr lang="en-US" dirty="0" smtClean="0"/>
              <a:t> </a:t>
            </a:r>
            <a:r>
              <a:rPr lang="en-US" dirty="0" err="1" smtClean="0"/>
              <a:t>lưu</a:t>
            </a:r>
            <a:r>
              <a:rPr lang="en-US" dirty="0" smtClean="0"/>
              <a:t> </a:t>
            </a:r>
            <a:r>
              <a:rPr lang="en-US" dirty="0" err="1" smtClean="0"/>
              <a:t>trong</a:t>
            </a:r>
            <a:r>
              <a:rPr lang="en-US" dirty="0" smtClean="0"/>
              <a:t> file csv</a:t>
            </a:r>
            <a:endParaRPr lang="en-US" dirty="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4</a:t>
            </a:fld>
            <a:endParaRPr lang="en-US"/>
          </a:p>
        </p:txBody>
      </p:sp>
      <p:sp>
        <p:nvSpPr>
          <p:cNvPr id="6" name="Content Placeholder 5"/>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4156"/>
            <a:ext cx="8424936" cy="4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4327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file csv </a:t>
            </a:r>
            <a:r>
              <a:rPr lang="en-US" dirty="0" err="1" smtClean="0"/>
              <a:t>vào</a:t>
            </a:r>
            <a:r>
              <a:rPr lang="en-US" dirty="0" smtClean="0"/>
              <a:t> </a:t>
            </a:r>
            <a:r>
              <a:rPr lang="en-US" dirty="0" err="1" smtClean="0"/>
              <a:t>bộ</a:t>
            </a:r>
            <a:r>
              <a:rPr lang="en-US" dirty="0" smtClean="0"/>
              <a:t> </a:t>
            </a:r>
            <a:r>
              <a:rPr lang="en-US" dirty="0" err="1" smtClean="0"/>
              <a:t>nhớ</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filename=</a:t>
            </a:r>
            <a:r>
              <a:rPr lang="en-US" b="1" dirty="0"/>
              <a:t>"</a:t>
            </a:r>
            <a:r>
              <a:rPr lang="en-US" b="1" dirty="0" smtClean="0"/>
              <a:t>kqdq_ceo.csv</a:t>
            </a:r>
            <a:r>
              <a:rPr lang="en-US" b="1" dirty="0"/>
              <a:t>"</a:t>
            </a:r>
            <a:br>
              <a:rPr lang="en-US" b="1" dirty="0"/>
            </a:br>
            <a:r>
              <a:rPr lang="en-US" b="1" dirty="0"/>
              <a:t>if </a:t>
            </a:r>
            <a:r>
              <a:rPr lang="en-US" dirty="0" err="1"/>
              <a:t>str</a:t>
            </a:r>
            <a:r>
              <a:rPr lang="en-US" dirty="0" smtClean="0"/>
              <a:t>(</a:t>
            </a:r>
            <a:r>
              <a:rPr lang="en-US" dirty="0" err="1" smtClean="0"/>
              <a:t>path.exists</a:t>
            </a:r>
            <a:r>
              <a:rPr lang="en-US" dirty="0" smtClean="0"/>
              <a:t>(filename))!=</a:t>
            </a:r>
            <a:r>
              <a:rPr lang="en-US" b="1" dirty="0"/>
              <a:t>"True"</a:t>
            </a:r>
            <a:r>
              <a:rPr lang="en-US" dirty="0" smtClean="0"/>
              <a:t>:</a:t>
            </a:r>
            <a:br>
              <a:rPr lang="en-US" dirty="0" smtClean="0"/>
            </a:br>
            <a:r>
              <a:rPr lang="en-US" dirty="0" smtClean="0"/>
              <a:t>    </a:t>
            </a:r>
            <a:r>
              <a:rPr lang="en-US" dirty="0"/>
              <a:t>print</a:t>
            </a:r>
            <a:r>
              <a:rPr lang="en-US" dirty="0" smtClean="0"/>
              <a:t>(</a:t>
            </a:r>
            <a:r>
              <a:rPr lang="en-US" b="1" dirty="0"/>
              <a:t>"not file exist"</a:t>
            </a:r>
            <a:r>
              <a:rPr lang="en-US" dirty="0" smtClean="0"/>
              <a:t>)</a:t>
            </a:r>
            <a:br>
              <a:rPr lang="en-US" dirty="0" smtClean="0"/>
            </a:br>
            <a:r>
              <a:rPr lang="en-US" dirty="0" smtClean="0"/>
              <a:t>    </a:t>
            </a:r>
            <a:r>
              <a:rPr lang="en-US" dirty="0"/>
              <a:t>exit</a:t>
            </a:r>
            <a:r>
              <a:rPr lang="en-US" dirty="0" smtClean="0"/>
              <a:t>(</a:t>
            </a:r>
            <a:r>
              <a:rPr lang="en-US" dirty="0"/>
              <a:t>0</a:t>
            </a:r>
            <a:r>
              <a:rPr lang="en-US" dirty="0" smtClean="0"/>
              <a:t>)</a:t>
            </a:r>
            <a:br>
              <a:rPr lang="en-US" dirty="0" smtClean="0"/>
            </a:br>
            <a:r>
              <a:rPr lang="en-US" dirty="0"/>
              <a:t>print</a:t>
            </a:r>
            <a:r>
              <a:rPr lang="en-US" dirty="0" smtClean="0"/>
              <a:t>(</a:t>
            </a:r>
            <a:r>
              <a:rPr lang="en-US" b="1" dirty="0"/>
              <a:t>"filename="</a:t>
            </a:r>
            <a:r>
              <a:rPr lang="en-US" dirty="0" smtClean="0"/>
              <a:t>,filename)</a:t>
            </a:r>
            <a:br>
              <a:rPr lang="en-US" dirty="0" smtClean="0"/>
            </a:br>
            <a:r>
              <a:rPr lang="en-US" dirty="0"/>
              <a:t>print</a:t>
            </a:r>
            <a:r>
              <a:rPr lang="en-US" dirty="0" smtClean="0"/>
              <a:t>(</a:t>
            </a:r>
            <a:r>
              <a:rPr lang="en-US" b="1" dirty="0"/>
              <a:t>"==Doc </a:t>
            </a:r>
            <a:r>
              <a:rPr lang="en-US" b="1" dirty="0" err="1"/>
              <a:t>Bao</a:t>
            </a:r>
            <a:r>
              <a:rPr lang="en-US" b="1" dirty="0"/>
              <a:t> </a:t>
            </a:r>
            <a:r>
              <a:rPr lang="en-US" b="1" dirty="0" err="1"/>
              <a:t>cao</a:t>
            </a:r>
            <a:r>
              <a:rPr lang="en-US" b="1" dirty="0"/>
              <a:t> tai </a:t>
            </a:r>
            <a:r>
              <a:rPr lang="en-US" b="1" dirty="0" err="1"/>
              <a:t>chinh</a:t>
            </a:r>
            <a:r>
              <a:rPr lang="en-US" b="1" dirty="0"/>
              <a:t> ==="</a:t>
            </a:r>
            <a:r>
              <a:rPr lang="en-US" dirty="0" smtClean="0"/>
              <a:t>+filename)</a:t>
            </a:r>
            <a:br>
              <a:rPr lang="en-US" dirty="0" smtClean="0"/>
            </a:br>
            <a:r>
              <a:rPr lang="en-US" b="1" dirty="0"/>
              <a:t>import </a:t>
            </a:r>
            <a:r>
              <a:rPr lang="en-US" dirty="0" smtClean="0"/>
              <a:t>csv</a:t>
            </a:r>
            <a:br>
              <a:rPr lang="en-US" dirty="0" smtClean="0"/>
            </a:br>
            <a:r>
              <a:rPr lang="en-US" b="1" dirty="0"/>
              <a:t>with </a:t>
            </a:r>
            <a:r>
              <a:rPr lang="en-US" dirty="0"/>
              <a:t>open</a:t>
            </a:r>
            <a:r>
              <a:rPr lang="en-US" dirty="0" smtClean="0"/>
              <a:t>(</a:t>
            </a:r>
            <a:r>
              <a:rPr lang="en-US" dirty="0" err="1" smtClean="0"/>
              <a:t>filename,</a:t>
            </a:r>
            <a:r>
              <a:rPr lang="en-US" dirty="0" err="1"/>
              <a:t>encoding</a:t>
            </a:r>
            <a:r>
              <a:rPr lang="en-US" dirty="0" smtClean="0"/>
              <a:t>=</a:t>
            </a:r>
            <a:r>
              <a:rPr lang="en-US" b="1" dirty="0"/>
              <a:t>"utf8"</a:t>
            </a:r>
            <a:r>
              <a:rPr lang="en-US" dirty="0" smtClean="0"/>
              <a:t>) </a:t>
            </a:r>
            <a:r>
              <a:rPr lang="en-US" b="1" dirty="0"/>
              <a:t>as </a:t>
            </a:r>
            <a:r>
              <a:rPr lang="en-US" dirty="0" err="1" smtClean="0"/>
              <a:t>csvfile</a:t>
            </a:r>
            <a:r>
              <a:rPr lang="en-US" dirty="0" smtClean="0"/>
              <a:t>:</a:t>
            </a:r>
            <a:br>
              <a:rPr lang="en-US" dirty="0" smtClean="0"/>
            </a:br>
            <a:r>
              <a:rPr lang="en-US" dirty="0" smtClean="0"/>
              <a:t>    </a:t>
            </a:r>
            <a:r>
              <a:rPr lang="en-US" dirty="0" err="1" smtClean="0"/>
              <a:t>readCSV</a:t>
            </a:r>
            <a:r>
              <a:rPr lang="en-US" dirty="0" smtClean="0"/>
              <a:t> = </a:t>
            </a:r>
            <a:r>
              <a:rPr lang="en-US" dirty="0" err="1" smtClean="0"/>
              <a:t>csv.reader</a:t>
            </a:r>
            <a:r>
              <a:rPr lang="en-US" dirty="0" smtClean="0"/>
              <a:t>(</a:t>
            </a:r>
            <a:r>
              <a:rPr lang="en-US" dirty="0" err="1" smtClean="0"/>
              <a:t>csvfile</a:t>
            </a:r>
            <a:r>
              <a:rPr lang="en-US" dirty="0" smtClean="0"/>
              <a:t>, </a:t>
            </a:r>
            <a:r>
              <a:rPr lang="en-US" dirty="0"/>
              <a:t>delimiter</a:t>
            </a:r>
            <a:r>
              <a:rPr lang="en-US" dirty="0" smtClean="0"/>
              <a:t>=</a:t>
            </a:r>
            <a:r>
              <a:rPr lang="en-US" b="1" dirty="0"/>
              <a:t>'\t'</a:t>
            </a:r>
            <a:r>
              <a:rPr lang="en-US" dirty="0" smtClean="0"/>
              <a:t>)</a:t>
            </a:r>
            <a:br>
              <a:rPr lang="en-US" dirty="0" smtClean="0"/>
            </a:br>
            <a:r>
              <a:rPr lang="en-US" dirty="0" smtClean="0"/>
              <a:t>    </a:t>
            </a:r>
            <a:r>
              <a:rPr lang="en-US" dirty="0" err="1" smtClean="0"/>
              <a:t>i</a:t>
            </a:r>
            <a:r>
              <a:rPr lang="en-US" dirty="0" smtClean="0"/>
              <a:t>=</a:t>
            </a:r>
            <a:r>
              <a:rPr lang="en-US" dirty="0"/>
              <a:t>1</a:t>
            </a:r>
            <a:br>
              <a:rPr lang="en-US" dirty="0"/>
            </a:br>
            <a:r>
              <a:rPr lang="en-US" dirty="0"/>
              <a:t>    </a:t>
            </a:r>
            <a:r>
              <a:rPr lang="en-US" dirty="0" err="1" smtClean="0"/>
              <a:t>DongTieuDe</a:t>
            </a:r>
            <a:r>
              <a:rPr lang="en-US" dirty="0" smtClean="0"/>
              <a:t>=[]</a:t>
            </a:r>
            <a:br>
              <a:rPr lang="en-US" dirty="0" smtClean="0"/>
            </a:br>
            <a:r>
              <a:rPr lang="en-US" dirty="0" smtClean="0"/>
              <a:t>    </a:t>
            </a:r>
            <a:r>
              <a:rPr lang="en-US" dirty="0" err="1" smtClean="0"/>
              <a:t>DongChiTiet</a:t>
            </a:r>
            <a:r>
              <a:rPr lang="en-US" dirty="0" smtClean="0"/>
              <a:t>=[]</a:t>
            </a:r>
            <a:br>
              <a:rPr lang="en-US" dirty="0" smtClean="0"/>
            </a:br>
            <a:r>
              <a:rPr lang="en-US" dirty="0" smtClean="0"/>
              <a:t>    </a:t>
            </a:r>
            <a:r>
              <a:rPr lang="en-US" b="1" dirty="0"/>
              <a:t>for </a:t>
            </a:r>
            <a:r>
              <a:rPr lang="en-US" dirty="0" smtClean="0"/>
              <a:t>row </a:t>
            </a:r>
            <a:r>
              <a:rPr lang="en-US" b="1" dirty="0"/>
              <a:t>in </a:t>
            </a:r>
            <a:r>
              <a:rPr lang="en-US" dirty="0" err="1" smtClean="0"/>
              <a:t>readCSV</a:t>
            </a:r>
            <a:r>
              <a:rPr lang="en-US" dirty="0" smtClean="0"/>
              <a:t>:</a:t>
            </a:r>
            <a:br>
              <a:rPr lang="en-US" dirty="0" smtClean="0"/>
            </a:br>
            <a:r>
              <a:rPr lang="en-US" dirty="0" smtClean="0"/>
              <a:t>       </a:t>
            </a:r>
            <a:r>
              <a:rPr lang="en-US" b="1" dirty="0"/>
              <a:t>if </a:t>
            </a:r>
            <a:r>
              <a:rPr lang="en-US" dirty="0" err="1" smtClean="0"/>
              <a:t>i</a:t>
            </a:r>
            <a:r>
              <a:rPr lang="en-US" dirty="0" smtClean="0"/>
              <a:t>==</a:t>
            </a:r>
            <a:r>
              <a:rPr lang="en-US" dirty="0"/>
              <a:t>1</a:t>
            </a:r>
            <a:r>
              <a:rPr lang="en-US" dirty="0" smtClean="0"/>
              <a:t>:</a:t>
            </a:r>
            <a:br>
              <a:rPr lang="en-US" dirty="0" smtClean="0"/>
            </a:br>
            <a:r>
              <a:rPr lang="en-US" dirty="0" smtClean="0"/>
              <a:t>           </a:t>
            </a:r>
            <a:r>
              <a:rPr lang="en-US" dirty="0" err="1" smtClean="0"/>
              <a:t>DongTieuDe</a:t>
            </a:r>
            <a:r>
              <a:rPr lang="en-US" dirty="0" smtClean="0"/>
              <a:t>=row</a:t>
            </a:r>
            <a:br>
              <a:rPr lang="en-US" dirty="0" smtClean="0"/>
            </a:br>
            <a:r>
              <a:rPr lang="en-US" dirty="0" smtClean="0"/>
              <a:t>           </a:t>
            </a:r>
            <a:r>
              <a:rPr lang="en-US" dirty="0" err="1" smtClean="0"/>
              <a:t>i</a:t>
            </a:r>
            <a:r>
              <a:rPr lang="en-US" dirty="0" smtClean="0"/>
              <a:t>=i+</a:t>
            </a:r>
            <a:r>
              <a:rPr lang="en-US" dirty="0"/>
              <a:t>1</a:t>
            </a:r>
            <a:br>
              <a:rPr lang="en-US" dirty="0"/>
            </a:br>
            <a:r>
              <a:rPr lang="en-US" dirty="0"/>
              <a:t>       </a:t>
            </a:r>
            <a:r>
              <a:rPr lang="en-US" b="1" dirty="0"/>
              <a:t>else</a:t>
            </a:r>
            <a:r>
              <a:rPr lang="en-US" dirty="0" smtClean="0"/>
              <a:t>:</a:t>
            </a:r>
            <a:br>
              <a:rPr lang="en-US" dirty="0" smtClean="0"/>
            </a:br>
            <a:r>
              <a:rPr lang="en-US" dirty="0" smtClean="0"/>
              <a:t>           </a:t>
            </a:r>
            <a:r>
              <a:rPr lang="en-US" dirty="0" err="1" smtClean="0"/>
              <a:t>TempArray</a:t>
            </a:r>
            <a:r>
              <a:rPr lang="en-US" dirty="0" smtClean="0"/>
              <a:t>=[]</a:t>
            </a:r>
            <a:br>
              <a:rPr lang="en-US" dirty="0" smtClean="0"/>
            </a:br>
            <a:r>
              <a:rPr lang="en-US" dirty="0" smtClean="0"/>
              <a:t>           </a:t>
            </a:r>
            <a:r>
              <a:rPr lang="en-US" b="1" dirty="0"/>
              <a:t>for </a:t>
            </a:r>
            <a:r>
              <a:rPr lang="en-US" dirty="0" smtClean="0"/>
              <a:t>j </a:t>
            </a:r>
            <a:r>
              <a:rPr lang="en-US" b="1" dirty="0"/>
              <a:t>in </a:t>
            </a:r>
            <a:r>
              <a:rPr lang="en-US" dirty="0"/>
              <a:t>range</a:t>
            </a:r>
            <a:r>
              <a:rPr lang="en-US" dirty="0" smtClean="0"/>
              <a:t>(</a:t>
            </a:r>
            <a:r>
              <a:rPr lang="en-US" dirty="0" err="1"/>
              <a:t>len</a:t>
            </a:r>
            <a:r>
              <a:rPr lang="en-US" dirty="0" smtClean="0"/>
              <a:t>(row)):</a:t>
            </a:r>
            <a:br>
              <a:rPr lang="en-US" dirty="0" smtClean="0"/>
            </a:br>
            <a:r>
              <a:rPr lang="en-US" dirty="0" smtClean="0"/>
              <a:t>               </a:t>
            </a:r>
            <a:r>
              <a:rPr lang="en-US" dirty="0" err="1" smtClean="0"/>
              <a:t>TempArray.append</a:t>
            </a:r>
            <a:r>
              <a:rPr lang="en-US" dirty="0" smtClean="0"/>
              <a:t>(row[j])</a:t>
            </a:r>
            <a:br>
              <a:rPr lang="en-US" dirty="0" smtClean="0"/>
            </a:br>
            <a:r>
              <a:rPr lang="en-US" dirty="0" smtClean="0"/>
              <a:t>           </a:t>
            </a:r>
            <a:r>
              <a:rPr lang="en-US" dirty="0" err="1" smtClean="0"/>
              <a:t>DongChiTiet.append</a:t>
            </a:r>
            <a:r>
              <a:rPr lang="en-US" dirty="0" smtClean="0"/>
              <a:t>(</a:t>
            </a:r>
            <a:r>
              <a:rPr lang="en-US" dirty="0" err="1" smtClean="0"/>
              <a:t>TempArray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5</a:t>
            </a:fld>
            <a:endParaRPr lang="en-US"/>
          </a:p>
        </p:txBody>
      </p:sp>
    </p:spTree>
    <p:extLst>
      <p:ext uri="{BB962C8B-B14F-4D97-AF65-F5344CB8AC3E}">
        <p14:creationId xmlns:p14="http://schemas.microsoft.com/office/powerpoint/2010/main" val="3935116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t>Các</a:t>
            </a:r>
            <a:r>
              <a:rPr lang="en-US" sz="4000" dirty="0" smtClean="0"/>
              <a:t> </a:t>
            </a:r>
            <a:r>
              <a:rPr lang="en-US" sz="4000" dirty="0" err="1" smtClean="0"/>
              <a:t>yếu</a:t>
            </a:r>
            <a:r>
              <a:rPr lang="en-US" sz="4000" dirty="0" smtClean="0"/>
              <a:t> </a:t>
            </a:r>
            <a:r>
              <a:rPr lang="en-US" sz="4000" dirty="0" err="1" smtClean="0"/>
              <a:t>tố</a:t>
            </a:r>
            <a:r>
              <a:rPr lang="en-US" sz="4000" dirty="0" smtClean="0"/>
              <a:t> </a:t>
            </a:r>
            <a:r>
              <a:rPr lang="en-US" sz="4000" dirty="0" err="1" smtClean="0"/>
              <a:t>sử</a:t>
            </a:r>
            <a:r>
              <a:rPr lang="en-US" sz="4000" dirty="0" smtClean="0"/>
              <a:t> </a:t>
            </a:r>
            <a:r>
              <a:rPr lang="en-US" sz="4000" dirty="0" err="1" smtClean="0"/>
              <a:t>dụng</a:t>
            </a:r>
            <a:r>
              <a:rPr lang="en-US" sz="4000" dirty="0" smtClean="0"/>
              <a:t> </a:t>
            </a:r>
            <a:r>
              <a:rPr lang="en-US" sz="4000" dirty="0" err="1" smtClean="0"/>
              <a:t>trong</a:t>
            </a:r>
            <a:r>
              <a:rPr lang="en-US" sz="4000" dirty="0" smtClean="0"/>
              <a:t> </a:t>
            </a:r>
            <a:r>
              <a:rPr lang="en-US" sz="4000" dirty="0" err="1" smtClean="0"/>
              <a:t>chương</a:t>
            </a:r>
            <a:r>
              <a:rPr lang="en-US" sz="4000" dirty="0" smtClean="0"/>
              <a:t> </a:t>
            </a:r>
            <a:r>
              <a:rPr lang="en-US" sz="4000" dirty="0" err="1" smtClean="0"/>
              <a:t>trình</a:t>
            </a:r>
            <a:endParaRPr lang="en-US" sz="4000" dirty="0"/>
          </a:p>
        </p:txBody>
      </p:sp>
      <p:sp>
        <p:nvSpPr>
          <p:cNvPr id="3" name="Content Placeholder 2"/>
          <p:cNvSpPr>
            <a:spLocks noGrp="1"/>
          </p:cNvSpPr>
          <p:nvPr>
            <p:ph idx="1"/>
          </p:nvPr>
        </p:nvSpPr>
        <p:spPr/>
        <p:txBody>
          <a:bodyPr>
            <a:normAutofit lnSpcReduction="10000"/>
          </a:bodyPr>
          <a:lstStyle/>
          <a:p>
            <a:r>
              <a:rPr lang="en-US" dirty="0" err="1" smtClean="0"/>
              <a:t>Các</a:t>
            </a:r>
            <a:r>
              <a:rPr lang="en-US" dirty="0" smtClean="0"/>
              <a:t> List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endParaRPr lang="en-US" dirty="0" smtClean="0"/>
          </a:p>
          <a:p>
            <a:r>
              <a:rPr lang="en-US" dirty="0" smtClean="0"/>
              <a:t> </a:t>
            </a:r>
            <a:r>
              <a:rPr lang="en-US" dirty="0" err="1" smtClean="0"/>
              <a:t>DongTieuDe</a:t>
            </a:r>
            <a:r>
              <a:rPr lang="en-US" dirty="0" smtClean="0"/>
              <a:t>=[] </a:t>
            </a:r>
            <a:r>
              <a:rPr lang="en-US" dirty="0" err="1" smtClean="0"/>
              <a:t>và</a:t>
            </a:r>
            <a:r>
              <a:rPr lang="en-US" dirty="0" smtClean="0"/>
              <a:t> </a:t>
            </a:r>
            <a:r>
              <a:rPr lang="en-US" dirty="0" err="1" smtClean="0"/>
              <a:t>DongChiTiet</a:t>
            </a:r>
            <a:r>
              <a:rPr lang="en-US" dirty="0" smtClean="0"/>
              <a:t>=[]</a:t>
            </a:r>
          </a:p>
          <a:p>
            <a:r>
              <a:rPr lang="en-US" dirty="0" err="1" smtClean="0"/>
              <a:t>Dòng</a:t>
            </a:r>
            <a:r>
              <a:rPr lang="en-US" dirty="0" smtClean="0"/>
              <a:t> </a:t>
            </a:r>
            <a:r>
              <a:rPr lang="en-US" dirty="0" err="1" smtClean="0"/>
              <a:t>tiêu</a:t>
            </a:r>
            <a:r>
              <a:rPr lang="en-US" dirty="0" smtClean="0"/>
              <a:t> </a:t>
            </a:r>
            <a:r>
              <a:rPr lang="en-US" dirty="0" err="1" smtClean="0"/>
              <a:t>đề</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tiêu</a:t>
            </a:r>
            <a:r>
              <a:rPr lang="en-US" dirty="0" smtClean="0"/>
              <a:t> </a:t>
            </a:r>
            <a:r>
              <a:rPr lang="en-US" dirty="0" err="1" smtClean="0"/>
              <a:t>đề</a:t>
            </a:r>
            <a:r>
              <a:rPr lang="en-US" dirty="0" smtClean="0"/>
              <a:t> </a:t>
            </a:r>
            <a:r>
              <a:rPr lang="en-US" dirty="0" err="1" smtClean="0"/>
              <a:t>của</a:t>
            </a:r>
            <a:r>
              <a:rPr lang="en-US" dirty="0" smtClean="0"/>
              <a:t> </a:t>
            </a:r>
            <a:r>
              <a:rPr lang="en-US" dirty="0" err="1" smtClean="0"/>
              <a:t>bảng</a:t>
            </a:r>
            <a:r>
              <a:rPr lang="en-US" dirty="0" smtClean="0"/>
              <a:t> </a:t>
            </a:r>
            <a:r>
              <a:rPr lang="en-US" dirty="0" err="1" smtClean="0"/>
              <a:t>cân</a:t>
            </a:r>
            <a:r>
              <a:rPr lang="en-US" dirty="0" smtClean="0"/>
              <a:t> </a:t>
            </a:r>
            <a:r>
              <a:rPr lang="en-US" dirty="0" err="1" smtClean="0"/>
              <a:t>đối</a:t>
            </a:r>
            <a:r>
              <a:rPr lang="en-US" dirty="0" smtClean="0"/>
              <a:t> </a:t>
            </a:r>
            <a:r>
              <a:rPr lang="en-US" dirty="0" err="1" smtClean="0"/>
              <a:t>kế</a:t>
            </a:r>
            <a:r>
              <a:rPr lang="en-US" dirty="0" smtClean="0"/>
              <a:t> </a:t>
            </a:r>
            <a:r>
              <a:rPr lang="en-US" dirty="0" err="1" smtClean="0"/>
              <a:t>toán</a:t>
            </a:r>
            <a:endParaRPr lang="en-US" dirty="0" smtClean="0"/>
          </a:p>
          <a:p>
            <a:r>
              <a:rPr lang="en-US" dirty="0" smtClean="0"/>
              <a:t>==Dong Tieu De ===</a:t>
            </a:r>
          </a:p>
          <a:p>
            <a:r>
              <a:rPr lang="en-US" dirty="0" smtClean="0"/>
              <a:t>['CAN DOI KE TOAN', 'Q1 2020', ' 2019', 'Q4 2019', 'Q3 2019', 'Q2 2019', 'Q1 2019', ' 2018', 'Q4 2018', 'Q3 2018', 'Q2 2018', 'Q1 2018', ' 2017', 'Q4 2017', 'Q3 2017', 'Q2 2017’,’Q1 2017’]</a:t>
            </a:r>
          </a:p>
          <a:p>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6</a:t>
            </a:fld>
            <a:endParaRPr lang="en-US"/>
          </a:p>
        </p:txBody>
      </p:sp>
    </p:spTree>
    <p:extLst>
      <p:ext uri="{BB962C8B-B14F-4D97-AF65-F5344CB8AC3E}">
        <p14:creationId xmlns:p14="http://schemas.microsoft.com/office/powerpoint/2010/main" val="238231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t>Các</a:t>
            </a:r>
            <a:r>
              <a:rPr lang="en-US" sz="4000" dirty="0" smtClean="0"/>
              <a:t> </a:t>
            </a:r>
            <a:r>
              <a:rPr lang="en-US" sz="4000" dirty="0" err="1" smtClean="0"/>
              <a:t>yếu</a:t>
            </a:r>
            <a:r>
              <a:rPr lang="en-US" sz="4000" dirty="0" smtClean="0"/>
              <a:t> </a:t>
            </a:r>
            <a:r>
              <a:rPr lang="en-US" sz="4000" dirty="0" err="1" smtClean="0"/>
              <a:t>tố</a:t>
            </a:r>
            <a:r>
              <a:rPr lang="en-US" sz="4000" dirty="0" smtClean="0"/>
              <a:t> </a:t>
            </a:r>
            <a:r>
              <a:rPr lang="en-US" sz="4000" dirty="0" err="1" smtClean="0"/>
              <a:t>sử</a:t>
            </a:r>
            <a:r>
              <a:rPr lang="en-US" sz="4000" dirty="0" smtClean="0"/>
              <a:t> </a:t>
            </a:r>
            <a:r>
              <a:rPr lang="en-US" sz="4000" dirty="0" err="1" smtClean="0"/>
              <a:t>dụng</a:t>
            </a:r>
            <a:r>
              <a:rPr lang="en-US" sz="4000" dirty="0" smtClean="0"/>
              <a:t> </a:t>
            </a:r>
            <a:r>
              <a:rPr lang="en-US" sz="4000" dirty="0" err="1" smtClean="0"/>
              <a:t>trong</a:t>
            </a:r>
            <a:r>
              <a:rPr lang="en-US" sz="4000" dirty="0" smtClean="0"/>
              <a:t> </a:t>
            </a:r>
            <a:r>
              <a:rPr lang="en-US" sz="4000" dirty="0" err="1" smtClean="0"/>
              <a:t>chương</a:t>
            </a:r>
            <a:r>
              <a:rPr lang="en-US" sz="4000" dirty="0" smtClean="0"/>
              <a:t> </a:t>
            </a:r>
            <a:r>
              <a:rPr lang="en-US" sz="4000" dirty="0" err="1" smtClean="0"/>
              <a:t>trình</a:t>
            </a:r>
            <a:endParaRPr lang="en-US" sz="4000" dirty="0"/>
          </a:p>
        </p:txBody>
      </p:sp>
      <p:sp>
        <p:nvSpPr>
          <p:cNvPr id="3" name="Content Placeholder 2"/>
          <p:cNvSpPr>
            <a:spLocks noGrp="1"/>
          </p:cNvSpPr>
          <p:nvPr>
            <p:ph idx="1"/>
          </p:nvPr>
        </p:nvSpPr>
        <p:spPr/>
        <p:txBody>
          <a:bodyPr>
            <a:normAutofit fontScale="55000" lnSpcReduction="20000"/>
          </a:bodyPr>
          <a:lstStyle/>
          <a:p>
            <a:r>
              <a:rPr lang="en-US" dirty="0" err="1" smtClean="0"/>
              <a:t>Dòng</a:t>
            </a:r>
            <a:r>
              <a:rPr lang="en-US" dirty="0" smtClean="0"/>
              <a:t> chi </a:t>
            </a:r>
            <a:r>
              <a:rPr lang="en-US" dirty="0" err="1" smtClean="0"/>
              <a:t>tiết</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khoản</a:t>
            </a:r>
            <a:r>
              <a:rPr lang="en-US" dirty="0" smtClean="0"/>
              <a:t> </a:t>
            </a:r>
            <a:r>
              <a:rPr lang="en-US" dirty="0" err="1" smtClean="0"/>
              <a:t>mục</a:t>
            </a:r>
            <a:r>
              <a:rPr lang="en-US" dirty="0" smtClean="0"/>
              <a:t> </a:t>
            </a:r>
            <a:r>
              <a:rPr lang="en-US" dirty="0" err="1" smtClean="0"/>
              <a:t>của</a:t>
            </a:r>
            <a:r>
              <a:rPr lang="en-US" dirty="0" smtClean="0"/>
              <a:t> BCTC</a:t>
            </a:r>
          </a:p>
          <a:p>
            <a:r>
              <a:rPr lang="en-US" dirty="0" smtClean="0"/>
              <a:t>Sau </a:t>
            </a:r>
            <a:r>
              <a:rPr lang="en-US" dirty="0" err="1" smtClean="0"/>
              <a:t>đây</a:t>
            </a:r>
            <a:r>
              <a:rPr lang="en-US" dirty="0" smtClean="0"/>
              <a:t> </a:t>
            </a:r>
            <a:r>
              <a:rPr lang="en-US" dirty="0" err="1" smtClean="0"/>
              <a:t>là</a:t>
            </a:r>
            <a:r>
              <a:rPr lang="en-US" dirty="0" smtClean="0"/>
              <a:t> </a:t>
            </a:r>
            <a:r>
              <a:rPr lang="en-US" dirty="0" err="1" smtClean="0"/>
              <a:t>dòng</a:t>
            </a:r>
            <a:r>
              <a:rPr lang="en-US" dirty="0" smtClean="0"/>
              <a:t> chi </a:t>
            </a:r>
            <a:r>
              <a:rPr lang="en-US" dirty="0" err="1" smtClean="0"/>
              <a:t>tiết</a:t>
            </a:r>
            <a:r>
              <a:rPr lang="en-US" dirty="0" smtClean="0"/>
              <a:t> </a:t>
            </a:r>
            <a:r>
              <a:rPr lang="en-US" dirty="0" err="1" smtClean="0"/>
              <a:t>với</a:t>
            </a:r>
            <a:r>
              <a:rPr lang="en-US" dirty="0" smtClean="0"/>
              <a:t> 3 </a:t>
            </a:r>
            <a:r>
              <a:rPr lang="en-US" dirty="0" err="1" smtClean="0"/>
              <a:t>khoản</a:t>
            </a:r>
            <a:r>
              <a:rPr lang="en-US" dirty="0" smtClean="0"/>
              <a:t> </a:t>
            </a:r>
            <a:r>
              <a:rPr lang="en-US" dirty="0" err="1" smtClean="0"/>
              <a:t>mục</a:t>
            </a:r>
            <a:r>
              <a:rPr lang="en-US" dirty="0" smtClean="0"/>
              <a:t> </a:t>
            </a:r>
            <a:r>
              <a:rPr lang="en-US" dirty="0" err="1" smtClean="0"/>
              <a:t>đầu</a:t>
            </a:r>
            <a:r>
              <a:rPr lang="en-US" dirty="0" smtClean="0"/>
              <a:t> </a:t>
            </a:r>
            <a:r>
              <a:rPr lang="en-US" dirty="0" err="1" smtClean="0"/>
              <a:t>tiên</a:t>
            </a:r>
            <a:r>
              <a:rPr lang="en-US" dirty="0" smtClean="0"/>
              <a:t> qua </a:t>
            </a:r>
            <a:r>
              <a:rPr lang="en-US" dirty="0" err="1" smtClean="0"/>
              <a:t>năm</a:t>
            </a:r>
            <a:r>
              <a:rPr lang="en-US" dirty="0" smtClean="0"/>
              <a:t> </a:t>
            </a:r>
            <a:r>
              <a:rPr lang="en-US" dirty="0" err="1" smtClean="0"/>
              <a:t>tháng</a:t>
            </a:r>
            <a:endParaRPr lang="en-US" dirty="0" smtClean="0"/>
          </a:p>
          <a:p>
            <a:r>
              <a:rPr lang="vi-VN" dirty="0" smtClean="0"/>
              <a:t>==Dong Chi tiet ===</a:t>
            </a:r>
          </a:p>
          <a:p>
            <a:r>
              <a:rPr lang="vi-VN" dirty="0" smtClean="0"/>
              <a:t>0 ['Tài sản ngắn hạn###Current Assets', '177906', '185709', '185709', '195082', '198902', '191517', '185332', '185332', '219664', '204147', '198526', '196301', '196184', '195113', '199061', '206170', '211693', '213325', '217475', '213717', '237446', '270531', '270446', '254647', '244121', '258558', '231504', '231421', '216757', '225322', '229056', '235019', '234970', '232837', '231939', '232161', '224236', '219793', '224471', '236266', '253175', '249859', '250128', '284164', '257857', '247990', '249310', '247131', '262692', '269373', '267799', '279227', '279227', '256881', '244833', '263731', '216188', '237079', '59881']</a:t>
            </a:r>
          </a:p>
          <a:p>
            <a:r>
              <a:rPr lang="vi-VN" dirty="0" smtClean="0"/>
              <a:t>1 ['Tiền và các khoản tương đương tiền###Cash and Cash Euivalents', '13240', '13793', '13793', '3670', '19882', '18562', '11099', '11099', '14698', '39411', '37096', '13656', '13656', '42208', '32100', '30150', '13386', '13386', '13645', '3191', '18929', '27955', '27955', '26788', '30588', '65534', '55866', '55866', '68889', '60627', '65175', '54687', '59687', '33777', '7741', '11129', '42872', '42872', '54351', '78073', '64943', '49648', '49648', '70574', '84802', '80487', '76365', '76365', '70669', '104736', '121644', '128443', '128443', '38500', '64886', '82116', '62524', '34309', '6703']</a:t>
            </a:r>
          </a:p>
          <a:p>
            <a:r>
              <a:rPr lang="vi-VN" dirty="0" smtClean="0"/>
              <a:t>2 ['Các khoản đầu tư tài chính ngắn hạn###Short term financial investment', '32535', '37535', '37535', '56064', '71153', '66022', '72260', '72260', '111447', '82447', '87447', '76448', '76448', '41078', '41078', '25208', '30208', '32090', '43879', '53879', '57711', '74711', '74711', '69695', '37695', '20578', '18078', '18078', '8178', '8178', '7114', '7114', '2114', '1196', '1196', '1537', '1537', '-2597', '0', '0', '103', '2274', '2274', '758', '2974', '4198', '2225', '0', '0', '0', '0', '0', '0', '0', '0', '0', '0', '72000', '0']</a:t>
            </a:r>
            <a:endParaRPr lang="en-US" dirty="0" smtClean="0"/>
          </a:p>
          <a:p>
            <a:endParaRPr lang="vi-VN" dirty="0" smtClean="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7</a:t>
            </a:fld>
            <a:endParaRPr lang="en-US"/>
          </a:p>
        </p:txBody>
      </p:sp>
    </p:spTree>
    <p:extLst>
      <p:ext uri="{BB962C8B-B14F-4D97-AF65-F5344CB8AC3E}">
        <p14:creationId xmlns:p14="http://schemas.microsoft.com/office/powerpoint/2010/main" val="146171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tỷ</a:t>
            </a:r>
            <a:r>
              <a:rPr lang="en-US" dirty="0" smtClean="0"/>
              <a:t> </a:t>
            </a:r>
            <a:r>
              <a:rPr lang="en-US" dirty="0" err="1" smtClean="0"/>
              <a:t>số</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tổng</a:t>
            </a:r>
            <a:r>
              <a:rPr lang="en-US" dirty="0" smtClean="0"/>
              <a:t> </a:t>
            </a:r>
            <a:r>
              <a:rPr lang="en-US" dirty="0" err="1" smtClean="0"/>
              <a:t>nợ</a:t>
            </a:r>
            <a:endParaRPr lang="en-US" dirty="0"/>
          </a:p>
        </p:txBody>
      </p:sp>
      <p:sp>
        <p:nvSpPr>
          <p:cNvPr id="3" name="Content Placeholder 2"/>
          <p:cNvSpPr>
            <a:spLocks noGrp="1"/>
          </p:cNvSpPr>
          <p:nvPr>
            <p:ph idx="1"/>
          </p:nvPr>
        </p:nvSpPr>
        <p:spPr/>
        <p:txBody>
          <a:bodyPr>
            <a:normAutofit lnSpcReduction="10000"/>
          </a:bodyPr>
          <a:lstStyle/>
          <a:p>
            <a:r>
              <a:rPr lang="en-US" sz="2000" dirty="0"/>
              <a:t>Dong=18 </a:t>
            </a:r>
            <a:r>
              <a:rPr lang="en-US" sz="2000" i="1" dirty="0"/>
              <a:t>## TỔNG CỘNG TÀI SẢN ###TOTAL ASSETS'</a:t>
            </a:r>
            <a:br>
              <a:rPr lang="en-US" sz="2000" i="1" dirty="0"/>
            </a:br>
            <a:r>
              <a:rPr lang="en-US" sz="2000" dirty="0"/>
              <a:t>print(</a:t>
            </a:r>
            <a:r>
              <a:rPr lang="en-US" sz="2000" b="1" dirty="0"/>
              <a:t>"Tong Cong Tai san-Total Asset ="</a:t>
            </a:r>
            <a:r>
              <a:rPr lang="en-US" sz="2000" dirty="0"/>
              <a:t>)</a:t>
            </a:r>
            <a:br>
              <a:rPr lang="en-US" sz="2000" dirty="0"/>
            </a:br>
            <a:r>
              <a:rPr lang="en-US" sz="2000" dirty="0" err="1"/>
              <a:t>TongTSBinhQuan</a:t>
            </a:r>
            <a:r>
              <a:rPr lang="en-US" sz="2000" dirty="0"/>
              <a:t>=float(</a:t>
            </a:r>
            <a:r>
              <a:rPr lang="en-US" sz="2000" dirty="0" err="1"/>
              <a:t>DongChiTiet</a:t>
            </a:r>
            <a:r>
              <a:rPr lang="en-US" sz="2000" dirty="0"/>
              <a:t>[Dong][</a:t>
            </a:r>
            <a:r>
              <a:rPr lang="en-US" sz="2000" dirty="0" err="1"/>
              <a:t>MocTG</a:t>
            </a:r>
            <a:r>
              <a:rPr lang="en-US" sz="2000" dirty="0"/>
              <a:t>])</a:t>
            </a:r>
            <a:br>
              <a:rPr lang="en-US" sz="2000" dirty="0"/>
            </a:br>
            <a:r>
              <a:rPr lang="en-US" sz="2000" dirty="0"/>
              <a:t>print(</a:t>
            </a:r>
            <a:r>
              <a:rPr lang="en-US" sz="2000" b="1" dirty="0"/>
              <a:t>"</a:t>
            </a:r>
            <a:r>
              <a:rPr lang="en-US" sz="2000" b="1" dirty="0" err="1"/>
              <a:t>gia</a:t>
            </a:r>
            <a:r>
              <a:rPr lang="en-US" sz="2000" b="1" dirty="0"/>
              <a:t> tri ="</a:t>
            </a:r>
            <a:r>
              <a:rPr lang="en-US" sz="2000" dirty="0"/>
              <a:t>,</a:t>
            </a:r>
            <a:r>
              <a:rPr lang="en-US" sz="2000" dirty="0" err="1"/>
              <a:t>TongTSBinhQuan</a:t>
            </a:r>
            <a:r>
              <a:rPr lang="en-US" sz="2000" dirty="0"/>
              <a:t>)</a:t>
            </a:r>
            <a:br>
              <a:rPr lang="en-US" sz="2000" dirty="0"/>
            </a:br>
            <a:r>
              <a:rPr lang="en-US" sz="2000" dirty="0"/>
              <a:t>Dong=19 </a:t>
            </a:r>
            <a:r>
              <a:rPr lang="en-US" sz="2000" i="1" dirty="0"/>
              <a:t>####' Tong no##</a:t>
            </a:r>
            <a:r>
              <a:rPr lang="en-US" sz="2000" i="1" dirty="0" smtClean="0"/>
              <a:t>Liabilities</a:t>
            </a:r>
          </a:p>
          <a:p>
            <a:r>
              <a:rPr lang="vi-VN" sz="2000" dirty="0"/>
              <a:t>print(</a:t>
            </a:r>
            <a:r>
              <a:rPr lang="vi-VN" sz="2000" b="1" dirty="0"/>
              <a:t>"Tong no-Liabilities="</a:t>
            </a:r>
            <a:r>
              <a:rPr lang="vi-VN" sz="2000" dirty="0"/>
              <a:t>)</a:t>
            </a:r>
            <a:br>
              <a:rPr lang="vi-VN" sz="2000" dirty="0"/>
            </a:br>
            <a:r>
              <a:rPr lang="vi-VN" sz="2000" dirty="0"/>
              <a:t>TongNo=float(DongChiTiet[Dong][MocTG])</a:t>
            </a:r>
            <a:br>
              <a:rPr lang="vi-VN" sz="2000" dirty="0"/>
            </a:br>
            <a:r>
              <a:rPr lang="vi-VN" sz="2000" dirty="0"/>
              <a:t>print(</a:t>
            </a:r>
            <a:r>
              <a:rPr lang="vi-VN" sz="2000" b="1" dirty="0"/>
              <a:t>"gia tri ="</a:t>
            </a:r>
            <a:r>
              <a:rPr lang="vi-VN" sz="2000" dirty="0"/>
              <a:t>,TongNo)</a:t>
            </a:r>
            <a:br>
              <a:rPr lang="vi-VN" sz="2000" dirty="0"/>
            </a:br>
            <a:r>
              <a:rPr lang="vi-VN" sz="2000" b="1" dirty="0"/>
              <a:t>TySoNo = TongNo / TongTSBinhQuan</a:t>
            </a:r>
            <a:br>
              <a:rPr lang="vi-VN" sz="2000" b="1" dirty="0"/>
            </a:br>
            <a:r>
              <a:rPr lang="vi-VN" sz="2000" dirty="0"/>
              <a:t>TySoNoList.append(TySoNo)</a:t>
            </a:r>
            <a:br>
              <a:rPr lang="vi-VN" sz="2000" dirty="0"/>
            </a:br>
            <a:r>
              <a:rPr lang="vi-VN" sz="2000" dirty="0"/>
              <a:t>print(</a:t>
            </a:r>
            <a:r>
              <a:rPr lang="vi-VN" sz="2000" b="1" dirty="0"/>
              <a:t>'TySoNo={:6.4f}'</a:t>
            </a:r>
            <a:r>
              <a:rPr lang="vi-VN" sz="2000" dirty="0"/>
              <a:t>.format(TySoNo</a:t>
            </a:r>
            <a:r>
              <a:rPr lang="vi-VN" sz="2000" dirty="0" smtClean="0"/>
              <a:t>))</a:t>
            </a:r>
            <a:r>
              <a:rPr lang="en-US" sz="2000" dirty="0" smtClean="0"/>
              <a:t/>
            </a:r>
            <a:br>
              <a:rPr lang="en-US" sz="2000" dirty="0" smtClean="0"/>
            </a:br>
            <a:r>
              <a:rPr lang="en-US" sz="2000" dirty="0" err="1" smtClean="0"/>
              <a:t>Chúng</a:t>
            </a:r>
            <a:r>
              <a:rPr lang="en-US" sz="2000" dirty="0" smtClean="0"/>
              <a:t> ta </a:t>
            </a:r>
            <a:r>
              <a:rPr lang="en-US" sz="2000" dirty="0" err="1" smtClean="0"/>
              <a:t>dùng</a:t>
            </a:r>
            <a:r>
              <a:rPr lang="en-US" sz="2000" dirty="0" smtClean="0"/>
              <a:t> </a:t>
            </a:r>
            <a:r>
              <a:rPr lang="en-US" sz="2000" dirty="0" err="1" smtClean="0"/>
              <a:t>danh</a:t>
            </a:r>
            <a:r>
              <a:rPr lang="en-US" sz="2000" dirty="0" smtClean="0"/>
              <a:t> </a:t>
            </a:r>
            <a:r>
              <a:rPr lang="en-US" sz="2000" dirty="0" err="1" smtClean="0"/>
              <a:t>sach</a:t>
            </a:r>
            <a:r>
              <a:rPr lang="en-US" sz="2000" dirty="0" smtClean="0"/>
              <a:t> </a:t>
            </a:r>
            <a:r>
              <a:rPr lang="vi-VN" sz="2000" dirty="0" smtClean="0"/>
              <a:t>ySoNoLis</a:t>
            </a:r>
            <a:r>
              <a:rPr lang="en-US" sz="2000" dirty="0" err="1" smtClean="0"/>
              <a:t>tv</a:t>
            </a:r>
            <a:r>
              <a:rPr lang="en-US" sz="2000" dirty="0" smtClean="0"/>
              <a:t> </a:t>
            </a:r>
            <a:r>
              <a:rPr lang="en-US" sz="2000" dirty="0" err="1" smtClean="0"/>
              <a:t>để</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tính</a:t>
            </a:r>
            <a:r>
              <a:rPr lang="en-US" sz="2000" dirty="0" smtClean="0"/>
              <a:t> </a:t>
            </a:r>
            <a:r>
              <a:rPr lang="en-US" sz="2000" dirty="0" err="1" smtClean="0"/>
              <a:t>tỷ</a:t>
            </a:r>
            <a:r>
              <a:rPr lang="en-US" sz="2000" dirty="0" smtClean="0"/>
              <a:t> </a:t>
            </a:r>
            <a:r>
              <a:rPr lang="en-US" sz="2000" dirty="0" err="1" smtClean="0"/>
              <a:t>số</a:t>
            </a:r>
            <a:r>
              <a:rPr lang="en-US" sz="2000" dirty="0" smtClean="0"/>
              <a:t> </a:t>
            </a:r>
            <a:r>
              <a:rPr lang="en-US" sz="2000" dirty="0" err="1" smtClean="0"/>
              <a:t>nợ</a:t>
            </a:r>
            <a:r>
              <a:rPr lang="en-US" sz="2000" dirty="0" smtClean="0"/>
              <a:t> qua </a:t>
            </a:r>
            <a:r>
              <a:rPr lang="en-US" sz="2000" dirty="0" err="1" smtClean="0"/>
              <a:t>thời</a:t>
            </a:r>
            <a:r>
              <a:rPr lang="en-US" sz="2000" dirty="0" smtClean="0"/>
              <a:t> </a:t>
            </a:r>
            <a:r>
              <a:rPr lang="en-US" sz="2000" dirty="0" err="1" smtClean="0"/>
              <a:t>gian</a:t>
            </a:r>
            <a:r>
              <a:rPr lang="en-US" sz="2000" dirty="0" smtClean="0"/>
              <a:t> </a:t>
            </a:r>
            <a:r>
              <a:rPr lang="en-US" sz="2000" dirty="0" err="1" smtClean="0"/>
              <a:t>trong</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tiêu</a:t>
            </a:r>
            <a:r>
              <a:rPr lang="en-US" sz="2000" dirty="0" smtClean="0"/>
              <a:t> </a:t>
            </a:r>
            <a:r>
              <a:rPr lang="en-US" sz="2000" dirty="0" err="1" smtClean="0"/>
              <a:t>đề</a:t>
            </a:r>
            <a:r>
              <a:rPr lang="en-US" sz="2000" dirty="0" smtClean="0"/>
              <a:t> </a:t>
            </a:r>
            <a:r>
              <a:rPr lang="vi-VN" sz="2000" dirty="0"/>
              <a:t/>
            </a:r>
            <a:br>
              <a:rPr lang="vi-VN" sz="2000" dirty="0"/>
            </a:br>
            <a:endParaRPr lang="en-US" sz="2000" dirty="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8</a:t>
            </a:fld>
            <a:endParaRPr lang="en-US"/>
          </a:p>
        </p:txBody>
      </p:sp>
    </p:spTree>
    <p:extLst>
      <p:ext uri="{BB962C8B-B14F-4D97-AF65-F5344CB8AC3E}">
        <p14:creationId xmlns:p14="http://schemas.microsoft.com/office/powerpoint/2010/main" val="405121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tỷ</a:t>
            </a:r>
            <a:r>
              <a:rPr lang="en-US" dirty="0" smtClean="0"/>
              <a:t> </a:t>
            </a:r>
            <a:r>
              <a:rPr lang="en-US" dirty="0" err="1" smtClean="0"/>
              <a:t>số</a:t>
            </a:r>
            <a:r>
              <a:rPr lang="en-US" dirty="0" smtClean="0"/>
              <a:t> </a:t>
            </a:r>
            <a:r>
              <a:rPr lang="en-US" dirty="0" err="1" smtClean="0"/>
              <a:t>nợ</a:t>
            </a:r>
            <a:r>
              <a:rPr lang="en-US" dirty="0" smtClean="0"/>
              <a:t> </a:t>
            </a:r>
            <a:r>
              <a:rPr lang="en-US" dirty="0" err="1" smtClean="0"/>
              <a:t>của</a:t>
            </a:r>
            <a:r>
              <a:rPr lang="en-US" dirty="0" smtClean="0"/>
              <a:t> DN</a:t>
            </a:r>
            <a:endParaRPr lang="en-US" dirty="0"/>
          </a:p>
        </p:txBody>
      </p:sp>
      <p:sp>
        <p:nvSpPr>
          <p:cNvPr id="3" name="Content Placeholder 2"/>
          <p:cNvSpPr>
            <a:spLocks noGrp="1"/>
          </p:cNvSpPr>
          <p:nvPr>
            <p:ph idx="1"/>
          </p:nvPr>
        </p:nvSpPr>
        <p:spPr/>
        <p:txBody>
          <a:bodyPr>
            <a:normAutofit/>
          </a:bodyPr>
          <a:lstStyle/>
          <a:p>
            <a:r>
              <a:rPr lang="vi-VN" b="1" dirty="0" smtClean="0"/>
              <a:t>if </a:t>
            </a:r>
            <a:r>
              <a:rPr lang="vi-VN" dirty="0"/>
              <a:t>TySoNo &gt;= 0.5:</a:t>
            </a:r>
            <a:br>
              <a:rPr lang="vi-VN" dirty="0"/>
            </a:br>
            <a:r>
              <a:rPr lang="vi-VN" dirty="0"/>
              <a:t>    print(</a:t>
            </a:r>
            <a:r>
              <a:rPr lang="vi-VN" b="1" dirty="0"/>
              <a:t>" Tỷ số Nợ Cao"</a:t>
            </a:r>
            <a:r>
              <a:rPr lang="vi-VN" dirty="0"/>
              <a:t>)</a:t>
            </a:r>
            <a:br>
              <a:rPr lang="vi-VN" dirty="0"/>
            </a:br>
            <a:r>
              <a:rPr lang="vi-VN" b="1" dirty="0"/>
              <a:t>if </a:t>
            </a:r>
            <a:r>
              <a:rPr lang="vi-VN" dirty="0"/>
              <a:t>TySoNo &gt;= 0.02 </a:t>
            </a:r>
            <a:r>
              <a:rPr lang="vi-VN" b="1" dirty="0"/>
              <a:t>and </a:t>
            </a:r>
            <a:r>
              <a:rPr lang="vi-VN" dirty="0"/>
              <a:t>TySoNo &lt; 0.5:</a:t>
            </a:r>
            <a:br>
              <a:rPr lang="vi-VN" dirty="0"/>
            </a:br>
            <a:r>
              <a:rPr lang="vi-VN" dirty="0"/>
              <a:t>    print(</a:t>
            </a:r>
            <a:r>
              <a:rPr lang="vi-VN" b="1" dirty="0"/>
              <a:t>" Bình thường"</a:t>
            </a:r>
            <a:r>
              <a:rPr lang="vi-VN" dirty="0"/>
              <a:t>)</a:t>
            </a:r>
            <a:br>
              <a:rPr lang="vi-VN" dirty="0"/>
            </a:br>
            <a:r>
              <a:rPr lang="vi-VN" b="1" dirty="0"/>
              <a:t>if </a:t>
            </a:r>
            <a:r>
              <a:rPr lang="vi-VN" dirty="0"/>
              <a:t>TySoNo &lt; 0.2:</a:t>
            </a:r>
            <a:br>
              <a:rPr lang="vi-VN" dirty="0"/>
            </a:br>
            <a:r>
              <a:rPr lang="vi-VN" dirty="0"/>
              <a:t>    print(</a:t>
            </a:r>
            <a:r>
              <a:rPr lang="vi-VN" b="1" dirty="0"/>
              <a:t>"không biết dùng đòn bẩy tài chính"</a:t>
            </a:r>
            <a:r>
              <a:rPr lang="vi-VN" dirty="0"/>
              <a:t>)</a:t>
            </a:r>
            <a:endParaRPr lang="en-US" dirty="0"/>
          </a:p>
        </p:txBody>
      </p:sp>
      <p:sp>
        <p:nvSpPr>
          <p:cNvPr id="4" name="Footer Placeholder 3"/>
          <p:cNvSpPr>
            <a:spLocks noGrp="1"/>
          </p:cNvSpPr>
          <p:nvPr>
            <p:ph type="ftr" sz="quarter" idx="11"/>
          </p:nvPr>
        </p:nvSpPr>
        <p:spPr/>
        <p:txBody>
          <a:bodyPr/>
          <a:lstStyle/>
          <a:p>
            <a:r>
              <a:rPr lang="en-US" smtClean="0"/>
              <a:t>PGS.TS. Đỗ Phúc</a:t>
            </a:r>
            <a:endParaRPr lang="en-US"/>
          </a:p>
        </p:txBody>
      </p:sp>
      <p:sp>
        <p:nvSpPr>
          <p:cNvPr id="5" name="Slide Number Placeholder 4"/>
          <p:cNvSpPr>
            <a:spLocks noGrp="1"/>
          </p:cNvSpPr>
          <p:nvPr>
            <p:ph type="sldNum" sz="quarter" idx="12"/>
          </p:nvPr>
        </p:nvSpPr>
        <p:spPr/>
        <p:txBody>
          <a:bodyPr/>
          <a:lstStyle/>
          <a:p>
            <a:fld id="{2AF4F617-250F-42B4-82C5-9738EA3A80D2}" type="slidenum">
              <a:rPr lang="en-US" smtClean="0"/>
              <a:t>9</a:t>
            </a:fld>
            <a:endParaRPr lang="en-US"/>
          </a:p>
        </p:txBody>
      </p:sp>
    </p:spTree>
    <p:extLst>
      <p:ext uri="{BB962C8B-B14F-4D97-AF65-F5344CB8AC3E}">
        <p14:creationId xmlns:p14="http://schemas.microsoft.com/office/powerpoint/2010/main" val="2702569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TotalTime>
  <Words>1086</Words>
  <Application>Microsoft Office PowerPoint</Application>
  <PresentationFormat>On-screen Show (4:3)</PresentationFormat>
  <Paragraphs>143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Phân tích tỷ số tài chính bằng Python</vt:lpstr>
      <vt:lpstr>https://trinhansg.github.io/</vt:lpstr>
      <vt:lpstr>Dữ liệu: các báo cáo tài chính của các cty trong lĩnh vực bất động sản </vt:lpstr>
      <vt:lpstr>Dữ liệu của cty có mã chứng khoán là CEO được lưu trong file csv</vt:lpstr>
      <vt:lpstr>Đọc dữ liệu từ file csv vào bộ nhớ</vt:lpstr>
      <vt:lpstr>Các yếu tố sử dụng trong chương trình</vt:lpstr>
      <vt:lpstr>Các yếu tố sử dụng trong chương trình</vt:lpstr>
      <vt:lpstr>Tính tỷ số tài chính: tổng nợ</vt:lpstr>
      <vt:lpstr>Đánh giá tỷ số nợ của DN</vt:lpstr>
      <vt:lpstr>Kết quả xử lý</vt:lpstr>
      <vt:lpstr>Vẽ chart qua đoạn code</vt:lpstr>
      <vt:lpstr>Chart biểu diễn tỷ số nợ của CEO qua thời gian</vt:lpstr>
      <vt:lpstr>Chart biểu diễn biến động tỷ số qua thời gian của cty CEO</vt:lpstr>
      <vt:lpstr>Chart biểu diễn biến động tỷ số qua thời gian của cty DXG</vt:lpstr>
      <vt:lpstr>So sánh biểu đồ tỷ số nợ của 2 cty</vt:lpstr>
      <vt:lpstr>Xin cám ơn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vài tỳ số tài chính</dc:title>
  <dc:creator>DOPHUC</dc:creator>
  <cp:lastModifiedBy>DOPHUC</cp:lastModifiedBy>
  <cp:revision>12</cp:revision>
  <dcterms:created xsi:type="dcterms:W3CDTF">2020-07-28T02:51:36Z</dcterms:created>
  <dcterms:modified xsi:type="dcterms:W3CDTF">2020-07-28T03:32:16Z</dcterms:modified>
</cp:coreProperties>
</file>