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6" r:id="rId2"/>
    <p:sldId id="268" r:id="rId3"/>
    <p:sldId id="269" r:id="rId4"/>
    <p:sldId id="270" r:id="rId5"/>
    <p:sldId id="273" r:id="rId6"/>
    <p:sldId id="274" r:id="rId7"/>
    <p:sldId id="292" r:id="rId8"/>
    <p:sldId id="275" r:id="rId9"/>
    <p:sldId id="276" r:id="rId10"/>
    <p:sldId id="277" r:id="rId11"/>
    <p:sldId id="27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B1C6B-3713-4C97-BD0C-B4C6CA81E485}" type="datetimeFigureOut">
              <a:rPr lang="vi-VN" smtClean="0"/>
              <a:t>18/01/2021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4EDD-CA29-4917-8A47-D1A59CF7CE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29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897C-6C82-4326-9CEF-004517DAA3A1}" type="datetime1">
              <a:rPr lang="vi-VN" smtClean="0"/>
              <a:t>18/01/2021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4310-2814-4A47-83B0-2D46A99A06F0}" type="datetime1">
              <a:rPr lang="vi-VN" smtClean="0"/>
              <a:t>18/01/2021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5B13-B16B-4C3B-B8AE-1C8A528C1BB5}" type="datetime1">
              <a:rPr lang="vi-VN" smtClean="0"/>
              <a:t>18/01/2021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2F73-1A39-4258-8947-6041392B29E3}" type="datetime1">
              <a:rPr lang="vi-VN" smtClean="0"/>
              <a:t>18/01/2021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8D1F-1BAF-4964-9016-82FF356358AA}" type="datetime1">
              <a:rPr lang="vi-VN" smtClean="0"/>
              <a:t>18/01/2021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7016-9DAC-4C79-9D1E-FE723CEAAB12}" type="datetime1">
              <a:rPr lang="vi-VN" smtClean="0"/>
              <a:t>18/01/2021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31C2-9CCC-437D-B718-D72276107A04}" type="datetime1">
              <a:rPr lang="vi-VN" smtClean="0"/>
              <a:t>18/01/2021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0A25-0BCE-4747-8CB2-E8E57C666A58}" type="datetime1">
              <a:rPr lang="vi-VN" smtClean="0"/>
              <a:t>18/01/2021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AFFA-93EB-4EDF-8A52-E5159C466458}" type="datetime1">
              <a:rPr lang="vi-VN" smtClean="0"/>
              <a:t>18/01/2021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A782-890A-4DB9-A112-FF5737EA2F18}" type="datetime1">
              <a:rPr lang="vi-VN" smtClean="0"/>
              <a:t>18/01/2021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5E3E-4EC1-4E95-8615-415932CEB9ED}" type="datetime1">
              <a:rPr lang="vi-VN" smtClean="0"/>
              <a:t>18/01/2021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C03EE5-3FB3-489E-ABEB-9D3E69FCFAD9}" type="datetime1">
              <a:rPr lang="vi-VN" smtClean="0"/>
              <a:t>18/01/2021</a:t>
            </a:fld>
            <a:endParaRPr lang="vi-V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527358-D127-4669-A706-B362E4DE413A}" type="slidenum">
              <a:rPr lang="vi-VN" smtClean="0"/>
              <a:t>‹#›</a:t>
            </a:fld>
            <a:endParaRPr lang="vi-V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/>
            </a:r>
            <a:br>
              <a:rPr lang="en-US" dirty="0" smtClean="0"/>
            </a:br>
            <a:endParaRPr lang="vi-V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vi-VN" dirty="0" smtClean="0"/>
              <a:t>Source : Chương 1,2</a:t>
            </a:r>
          </a:p>
          <a:p>
            <a:pPr algn="l"/>
            <a:r>
              <a:rPr lang="vi-VN" b="1" dirty="0" smtClean="0"/>
              <a:t>Gavin Hackeling, </a:t>
            </a:r>
            <a:r>
              <a:rPr lang="vi-VN" dirty="0" smtClean="0"/>
              <a:t>Mastering Machine Learning with scikit-learn</a:t>
            </a:r>
          </a:p>
          <a:p>
            <a:pPr algn="l"/>
            <a:r>
              <a:rPr lang="vi-VN" b="1" dirty="0" smtClean="0"/>
              <a:t>Presenter: A/Prof. Phuc Do</a:t>
            </a:r>
          </a:p>
          <a:p>
            <a:pPr algn="l"/>
            <a:r>
              <a:rPr lang="vi-VN" b="1" dirty="0" smtClean="0"/>
              <a:t>Year 2020</a:t>
            </a:r>
          </a:p>
          <a:p>
            <a:pPr algn="l"/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464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vi-VN" sz="4800" dirty="0"/>
              <a:t>Các biện pháp thực </a:t>
            </a:r>
            <a:r>
              <a:rPr lang="vi-VN" sz="4800" dirty="0" smtClean="0"/>
              <a:t>hiện </a:t>
            </a:r>
            <a:endParaRPr lang="vi-VN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880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Học giám sát và học không giám sát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Các hệ </a:t>
            </a:r>
            <a:r>
              <a:rPr lang="vi-VN" dirty="0" smtClean="0"/>
              <a:t>học máy thường </a:t>
            </a:r>
            <a:r>
              <a:rPr lang="vi-VN" dirty="0"/>
              <a:t>được mô tả là học từ kinh nghiệm </a:t>
            </a:r>
            <a:r>
              <a:rPr lang="vi-VN" dirty="0" smtClean="0"/>
              <a:t>có hoặc </a:t>
            </a:r>
            <a:r>
              <a:rPr lang="vi-VN" dirty="0"/>
              <a:t>không có sự giám sát từ con người. </a:t>
            </a:r>
            <a:endParaRPr lang="vi-VN" dirty="0" smtClean="0"/>
          </a:p>
          <a:p>
            <a:r>
              <a:rPr lang="vi-VN" dirty="0" smtClean="0"/>
              <a:t>Trong học có </a:t>
            </a:r>
            <a:r>
              <a:rPr lang="vi-VN" dirty="0"/>
              <a:t>giám sát, một chương </a:t>
            </a:r>
            <a:r>
              <a:rPr lang="vi-VN" dirty="0" smtClean="0"/>
              <a:t>trình dự </a:t>
            </a:r>
            <a:r>
              <a:rPr lang="vi-VN" dirty="0"/>
              <a:t>đoán đầu ra cho đầu vào bằng cách học hỏi từ các cặp đầu vào và đầu ra có </a:t>
            </a:r>
            <a:r>
              <a:rPr lang="vi-VN" dirty="0" smtClean="0"/>
              <a:t>nhãn (tập học);</a:t>
            </a:r>
            <a:endParaRPr lang="vi-VN" dirty="0"/>
          </a:p>
          <a:p>
            <a:r>
              <a:rPr lang="vi-VN" dirty="0" smtClean="0"/>
              <a:t>Trong học không </a:t>
            </a:r>
            <a:r>
              <a:rPr lang="vi-VN" dirty="0"/>
              <a:t>giám </a:t>
            </a:r>
            <a:r>
              <a:rPr lang="vi-VN" dirty="0" smtClean="0"/>
              <a:t>sát, </a:t>
            </a:r>
            <a:r>
              <a:rPr lang="vi-VN" dirty="0"/>
              <a:t>một chương trình không học từ </a:t>
            </a:r>
            <a:r>
              <a:rPr lang="vi-VN" dirty="0" smtClean="0"/>
              <a:t>tập học thay </a:t>
            </a:r>
            <a:r>
              <a:rPr lang="vi-VN" dirty="0"/>
              <a:t>vào đó, nó cố gắng khám </a:t>
            </a:r>
            <a:r>
              <a:rPr lang="vi-VN" dirty="0" smtClean="0"/>
              <a:t>phá các </a:t>
            </a:r>
            <a:r>
              <a:rPr lang="vi-VN" dirty="0"/>
              <a:t>mẫu trong dữ liệu. </a:t>
            </a:r>
            <a:endParaRPr lang="vi-V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879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Dùng</a:t>
            </a:r>
            <a:r>
              <a:rPr lang="en-US" dirty="0" smtClean="0"/>
              <a:t> Weka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Cty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45024"/>
            <a:ext cx="7854696" cy="1336112"/>
          </a:xfrm>
        </p:spPr>
        <p:txBody>
          <a:bodyPr/>
          <a:lstStyle/>
          <a:p>
            <a:pPr algn="l"/>
            <a:r>
              <a:rPr lang="en-US" dirty="0" smtClean="0"/>
              <a:t>PGS.TS.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 smtClean="0"/>
          </a:p>
          <a:p>
            <a:pPr algn="l"/>
            <a:r>
              <a:rPr lang="en-US" dirty="0" err="1" smtClean="0"/>
              <a:t>Tháng</a:t>
            </a:r>
            <a:r>
              <a:rPr lang="en-US" dirty="0" smtClean="0"/>
              <a:t> 8,2020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PGS.TS. Đỗ Phúc,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064-843B-4F82-ABA5-4FC15CB19D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Mở</a:t>
            </a:r>
            <a:r>
              <a:rPr lang="en-US" dirty="0" smtClean="0"/>
              <a:t> file bankruptcy.csv</a:t>
            </a:r>
            <a:br>
              <a:rPr lang="en-US" dirty="0" smtClean="0"/>
            </a:br>
            <a:r>
              <a:rPr lang="en-US" dirty="0" err="1" smtClean="0"/>
              <a:t>Chọn</a:t>
            </a:r>
            <a:r>
              <a:rPr lang="en-US" dirty="0" smtClean="0"/>
              <a:t> Preprocess-</a:t>
            </a:r>
            <a:r>
              <a:rPr lang="en-US" dirty="0" err="1" smtClean="0"/>
              <a:t>Lựa</a:t>
            </a:r>
            <a:r>
              <a:rPr lang="en-US" dirty="0" smtClean="0"/>
              <a:t> file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602" y="1935163"/>
            <a:ext cx="548679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PGS.TS. Đỗ Phúc,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064-843B-4F82-ABA5-4FC15CB19D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file bankruptcy.csv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602" y="1935163"/>
            <a:ext cx="548679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PGS.TS. Đỗ Phúc,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064-843B-4F82-ABA5-4FC15CB19D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qua file bankruptcy.csv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602" y="1935163"/>
            <a:ext cx="548679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PGS.TS. Đỗ Phúc,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064-843B-4F82-ABA5-4FC15CB19D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5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file bankruptcy.csv</a:t>
            </a:r>
            <a:br>
              <a:rPr lang="en-US" dirty="0" smtClean="0"/>
            </a:br>
            <a:r>
              <a:rPr lang="en-US" dirty="0" err="1" smtClean="0"/>
              <a:t>chọn</a:t>
            </a:r>
            <a:r>
              <a:rPr lang="en-US" dirty="0" smtClean="0"/>
              <a:t> tab Edit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602" y="1935163"/>
            <a:ext cx="548679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PGS.TS. Đỗ Phúc,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064-843B-4F82-ABA5-4FC15CB19D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6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Classify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602" y="1935163"/>
            <a:ext cx="548679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PGS.TS. Đỗ Phúc,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064-843B-4F82-ABA5-4FC15CB19D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Choose </a:t>
            </a:r>
            <a:r>
              <a:rPr lang="en-US" dirty="0" err="1" smtClean="0"/>
              <a:t>chọn</a:t>
            </a:r>
            <a:r>
              <a:rPr lang="en-US" dirty="0" smtClean="0"/>
              <a:t> tree J48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602" y="1935163"/>
            <a:ext cx="548679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PGS.TS. Đỗ Phúc,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064-843B-4F82-ABA5-4FC15CB19D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Chọn</a:t>
            </a:r>
            <a:r>
              <a:rPr lang="en-US" sz="3600" dirty="0" smtClean="0"/>
              <a:t> start, ta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luật</a:t>
            </a:r>
            <a:r>
              <a:rPr lang="en-US" sz="3600" dirty="0" smtClean="0"/>
              <a:t> </a:t>
            </a:r>
            <a:r>
              <a:rPr lang="en-US" sz="3600" dirty="0" err="1" smtClean="0"/>
              <a:t>rút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data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loại</a:t>
            </a:r>
            <a:r>
              <a:rPr lang="en-US" sz="3600" dirty="0" smtClean="0"/>
              <a:t> DN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r>
              <a:rPr lang="en-US" sz="3600" dirty="0" smtClean="0"/>
              <a:t> </a:t>
            </a:r>
            <a:r>
              <a:rPr lang="en-US" sz="3600" dirty="0" err="1" smtClean="0"/>
              <a:t>vọng</a:t>
            </a:r>
            <a:r>
              <a:rPr lang="en-US" sz="3600" dirty="0" smtClean="0"/>
              <a:t> </a:t>
            </a:r>
            <a:r>
              <a:rPr lang="en-US" sz="3600" dirty="0" err="1" smtClean="0"/>
              <a:t>phá</a:t>
            </a:r>
            <a:r>
              <a:rPr lang="en-US" sz="3600" dirty="0" smtClean="0"/>
              <a:t> </a:t>
            </a:r>
            <a:r>
              <a:rPr lang="en-US" sz="3600" dirty="0" err="1" smtClean="0"/>
              <a:t>sản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213102" cy="464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716016" y="2780928"/>
            <a:ext cx="1800200" cy="1008112"/>
          </a:xfrm>
          <a:prstGeom prst="straightConnector1">
            <a:avLst/>
          </a:prstGeom>
          <a:ln>
            <a:solidFill>
              <a:srgbClr val="FF0000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PGS.TS. Đỗ Phúc,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F064-843B-4F82-ABA5-4FC15CB19D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Học máy là gì ?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Học máy là thiết kế và nghiên cứu </a:t>
            </a:r>
            <a:r>
              <a:rPr lang="vi-VN" dirty="0" smtClean="0"/>
              <a:t>cách </a:t>
            </a:r>
            <a:r>
              <a:rPr lang="vi-VN" dirty="0"/>
              <a:t>tạo </a:t>
            </a:r>
            <a:r>
              <a:rPr lang="vi-VN" dirty="0" smtClean="0"/>
              <a:t>các phần </a:t>
            </a:r>
            <a:r>
              <a:rPr lang="vi-VN" dirty="0"/>
              <a:t>mềm sử dụng kinh nghiệm trong quá khứ để đưa ra quyết định trong tương lai;</a:t>
            </a:r>
          </a:p>
          <a:p>
            <a:r>
              <a:rPr lang="vi-VN" dirty="0" smtClean="0"/>
              <a:t>Đó </a:t>
            </a:r>
            <a:r>
              <a:rPr lang="vi-VN" dirty="0"/>
              <a:t>là nghiên cứu về các chương trình học từ dữ liệu.</a:t>
            </a:r>
          </a:p>
          <a:p>
            <a:r>
              <a:rPr lang="vi-VN" dirty="0"/>
              <a:t>Mục tiêu cơ bản của học máy là để khái quát hóa, hoặc tạo </a:t>
            </a:r>
            <a:r>
              <a:rPr lang="vi-VN" dirty="0" smtClean="0"/>
              <a:t>quy </a:t>
            </a:r>
            <a:r>
              <a:rPr lang="vi-VN" dirty="0"/>
              <a:t>tắc chưa biết về ứng dụng của quy tắc.</a:t>
            </a:r>
          </a:p>
          <a:p>
            <a:r>
              <a:rPr lang="vi-VN" dirty="0"/>
              <a:t>Ví dụ điển hình của học máy </a:t>
            </a:r>
            <a:r>
              <a:rPr lang="vi-VN" dirty="0" smtClean="0"/>
              <a:t>là lọc </a:t>
            </a:r>
            <a:r>
              <a:rPr lang="vi-VN" dirty="0"/>
              <a:t>thư rác. Bằng cách quan sát hàng ngàn email đã được gắn nhãn trước đó là thư rác hoặc ham, bộ lọc thư rác học cách phân loại thư mới.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8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Arthur Samuel, một nhà khoa học máy tính, người tiên phong nghiên cứu về trí tuệ nhân </a:t>
            </a:r>
            <a:r>
              <a:rPr lang="vi-VN" dirty="0" smtClean="0"/>
              <a:t>tạo, nói </a:t>
            </a:r>
            <a:r>
              <a:rPr lang="vi-VN" dirty="0"/>
              <a:t>rằng học máy là </a:t>
            </a:r>
            <a:r>
              <a:rPr lang="vi-VN" sz="2800" dirty="0"/>
              <a:t>"nghiên cứu mang lại cho máy tính khả năng học </a:t>
            </a:r>
            <a:r>
              <a:rPr lang="vi-VN" sz="2800" dirty="0" smtClean="0"/>
              <a:t>hỏi mà </a:t>
            </a:r>
            <a:r>
              <a:rPr lang="vi-VN" sz="2800" dirty="0"/>
              <a:t>không được lập trình rõ ràng</a:t>
            </a:r>
            <a:r>
              <a:rPr lang="vi-VN" sz="2800" dirty="0" smtClean="0"/>
              <a:t>.»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665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Định nghĩa học máy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 smtClean="0"/>
              <a:t>Tom </a:t>
            </a:r>
            <a:r>
              <a:rPr lang="vi-VN" dirty="0"/>
              <a:t>Mitchell định nghĩa học máy </a:t>
            </a:r>
            <a:r>
              <a:rPr lang="vi-VN" dirty="0" smtClean="0"/>
              <a:t>: </a:t>
            </a:r>
            <a:r>
              <a:rPr lang="vi-VN" dirty="0"/>
              <a:t>"Một chương trình có </a:t>
            </a:r>
            <a:r>
              <a:rPr lang="vi-VN" dirty="0" smtClean="0"/>
              <a:t>học kinh </a:t>
            </a:r>
            <a:r>
              <a:rPr lang="vi-VN" dirty="0"/>
              <a:t>nghiệm E đối với một số </a:t>
            </a:r>
            <a:r>
              <a:rPr lang="vi-VN" dirty="0" smtClean="0"/>
              <a:t>nhiệm </a:t>
            </a:r>
            <a:r>
              <a:rPr lang="vi-VN" dirty="0"/>
              <a:t>vụ T </a:t>
            </a:r>
            <a:r>
              <a:rPr lang="vi-VN" dirty="0" smtClean="0"/>
              <a:t>với </a:t>
            </a:r>
            <a:r>
              <a:rPr lang="vi-VN" dirty="0"/>
              <a:t>hiệu suất </a:t>
            </a:r>
            <a:r>
              <a:rPr lang="vi-VN" dirty="0" smtClean="0"/>
              <a:t>P. Hiệu </a:t>
            </a:r>
            <a:r>
              <a:rPr lang="vi-VN" dirty="0"/>
              <a:t>suất </a:t>
            </a:r>
            <a:r>
              <a:rPr lang="vi-VN" dirty="0" smtClean="0"/>
              <a:t>thực hiện các </a:t>
            </a:r>
            <a:r>
              <a:rPr lang="vi-VN" dirty="0"/>
              <a:t>nhiệm vụ trong </a:t>
            </a:r>
            <a:r>
              <a:rPr lang="vi-VN" dirty="0" smtClean="0"/>
              <a:t>T được đo bởi P nhằm </a:t>
            </a:r>
            <a:r>
              <a:rPr lang="vi-VN" dirty="0"/>
              <a:t>cải thiện </a:t>
            </a:r>
            <a:r>
              <a:rPr lang="vi-VN" dirty="0" smtClean="0"/>
              <a:t>kinh </a:t>
            </a:r>
            <a:r>
              <a:rPr lang="vi-VN" dirty="0"/>
              <a:t>nghiệm E</a:t>
            </a:r>
            <a:r>
              <a:rPr lang="vi-VN" dirty="0" smtClean="0"/>
              <a:t>.»</a:t>
            </a:r>
          </a:p>
          <a:p>
            <a:r>
              <a:rPr lang="vi-VN" b="1" dirty="0" smtClean="0">
                <a:solidFill>
                  <a:srgbClr val="FF0000"/>
                </a:solidFill>
              </a:rPr>
              <a:t>Ví </a:t>
            </a:r>
            <a:r>
              <a:rPr lang="vi-VN" b="1" dirty="0">
                <a:solidFill>
                  <a:srgbClr val="FF0000"/>
                </a:solidFill>
              </a:rPr>
              <a:t>dụ: </a:t>
            </a:r>
            <a:r>
              <a:rPr lang="vi-VN" dirty="0"/>
              <a:t>giả sử rằng bạn có một bộ sưu </a:t>
            </a:r>
            <a:r>
              <a:rPr lang="vi-VN" dirty="0" smtClean="0"/>
              <a:t>tập những </a:t>
            </a:r>
            <a:r>
              <a:rPr lang="vi-VN" dirty="0"/>
              <a:t>bức ảnh. Mỗi bức tranh mô tả một con chó hoặc con mèo. Một nhiệm vụ có thể là sắp xếp các hình </a:t>
            </a:r>
            <a:r>
              <a:rPr lang="vi-VN" dirty="0" smtClean="0"/>
              <a:t>ảnh vào </a:t>
            </a:r>
            <a:r>
              <a:rPr lang="vi-VN" dirty="0"/>
              <a:t>bộ sưu tập riêng biệt của hình ảnh chó và mèo. </a:t>
            </a:r>
            <a:r>
              <a:rPr lang="vi-VN" dirty="0" smtClean="0"/>
              <a:t>Một </a:t>
            </a:r>
            <a:r>
              <a:rPr lang="vi-VN" dirty="0"/>
              <a:t>chương trình có thể học để thực </a:t>
            </a:r>
            <a:r>
              <a:rPr lang="vi-VN" dirty="0" smtClean="0"/>
              <a:t>hiện nhiệm </a:t>
            </a:r>
            <a:r>
              <a:rPr lang="vi-VN" dirty="0"/>
              <a:t>vụ này bằng cách quan sát các hình ảnh đã được sắp xếp và nó có thể đánh giá </a:t>
            </a:r>
            <a:r>
              <a:rPr lang="vi-VN" dirty="0" smtClean="0"/>
              <a:t>hiệu </a:t>
            </a:r>
            <a:r>
              <a:rPr lang="vi-VN" dirty="0"/>
              <a:t>suất bằng cách tính tỷ lệ phần trăm </a:t>
            </a:r>
            <a:r>
              <a:rPr lang="vi-VN" dirty="0" smtClean="0"/>
              <a:t>hình </a:t>
            </a:r>
            <a:r>
              <a:rPr lang="vi-VN" dirty="0"/>
              <a:t>ảnh được phân loại chính xác.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84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vi-VN" dirty="0"/>
              <a:t>Nhiệm vụ học </a:t>
            </a:r>
            <a:r>
              <a:rPr lang="vi-VN" dirty="0" smtClean="0"/>
              <a:t>máy</a:t>
            </a:r>
            <a:endParaRPr lang="vi-V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510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Phân loại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Hai trong số các nhiệm vụ học máy </a:t>
            </a:r>
            <a:r>
              <a:rPr lang="vi-VN" dirty="0" smtClean="0"/>
              <a:t>giám </a:t>
            </a:r>
            <a:r>
              <a:rPr lang="vi-VN" dirty="0"/>
              <a:t>sát phổ biến nhất là phân </a:t>
            </a:r>
            <a:r>
              <a:rPr lang="vi-VN" dirty="0" smtClean="0"/>
              <a:t>loại và </a:t>
            </a:r>
            <a:r>
              <a:rPr lang="vi-VN" dirty="0"/>
              <a:t>hồi quy. </a:t>
            </a:r>
            <a:endParaRPr lang="vi-VN" dirty="0" smtClean="0"/>
          </a:p>
          <a:p>
            <a:r>
              <a:rPr lang="vi-VN" dirty="0" smtClean="0"/>
              <a:t>Trong phân </a:t>
            </a:r>
            <a:r>
              <a:rPr lang="vi-VN" dirty="0"/>
              <a:t>loại, chương trình phải học cách dự đoán rời </a:t>
            </a:r>
            <a:r>
              <a:rPr lang="vi-VN" dirty="0" smtClean="0"/>
              <a:t>rạc các </a:t>
            </a:r>
            <a:r>
              <a:rPr lang="vi-VN" dirty="0"/>
              <a:t>giá trị cho các biến trả lời từ một hoặc nhiều biến giải </a:t>
            </a:r>
            <a:r>
              <a:rPr lang="vi-VN" dirty="0" smtClean="0"/>
              <a:t>thích. Chương </a:t>
            </a:r>
            <a:r>
              <a:rPr lang="vi-VN" dirty="0"/>
              <a:t>trình phải dự đoán danh mục, lớp hoặc nhãn có thể xảy ra nhất cho </a:t>
            </a:r>
            <a:r>
              <a:rPr lang="vi-VN" dirty="0" smtClean="0"/>
              <a:t>quan sát mới.</a:t>
            </a:r>
          </a:p>
          <a:p>
            <a:r>
              <a:rPr lang="vi-VN" dirty="0" smtClean="0"/>
              <a:t>Các </a:t>
            </a:r>
            <a:r>
              <a:rPr lang="vi-VN" dirty="0"/>
              <a:t>ứng dụng phân loại bao gồm dự đoán liệu một cổ </a:t>
            </a:r>
            <a:r>
              <a:rPr lang="vi-VN" dirty="0" smtClean="0"/>
              <a:t>phiếu giá </a:t>
            </a:r>
            <a:r>
              <a:rPr lang="vi-VN" dirty="0"/>
              <a:t>sẽ tăng hoặc giảm, hoặc quyết định nếu một bài báo thuộc về </a:t>
            </a:r>
            <a:r>
              <a:rPr lang="vi-VN" dirty="0" smtClean="0"/>
              <a:t>thể loại chính </a:t>
            </a:r>
            <a:r>
              <a:rPr lang="vi-VN" dirty="0"/>
              <a:t>trị hoặc giải </a:t>
            </a:r>
            <a:r>
              <a:rPr lang="vi-VN" dirty="0" smtClean="0"/>
              <a:t>trí</a:t>
            </a:r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07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Hồi quy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các bài toán hồi quy, chương trình phải dự đoán giá trị của một liên tục biến phản ứng</a:t>
            </a:r>
            <a:r>
              <a:rPr lang="vi-VN" dirty="0" smtClean="0"/>
              <a:t>.</a:t>
            </a:r>
          </a:p>
          <a:p>
            <a:r>
              <a:rPr lang="vi-VN" dirty="0" smtClean="0"/>
              <a:t>Ví </a:t>
            </a:r>
            <a:r>
              <a:rPr lang="vi-VN" dirty="0"/>
              <a:t>dụ về các vấn đề hồi quy bao gồm dự đoán doanh số cho một sản phẩm mới, hoặc mức lương cho một công việc dựa trên mô tả của nó. </a:t>
            </a:r>
            <a:endParaRPr lang="vi-VN" dirty="0" smtClean="0"/>
          </a:p>
          <a:p>
            <a:r>
              <a:rPr lang="vi-VN" dirty="0" smtClean="0"/>
              <a:t>Tương </a:t>
            </a:r>
            <a:r>
              <a:rPr lang="vi-VN" dirty="0"/>
              <a:t>tự như phân loại, vấn đề hồi quy đòi hỏi phải học có giám sát.</a:t>
            </a:r>
          </a:p>
          <a:p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940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Training data and test </a:t>
            </a:r>
            <a:r>
              <a:rPr lang="en-US" b="1" dirty="0" smtClean="0"/>
              <a:t>data</a:t>
            </a:r>
            <a:r>
              <a:rPr lang="vi-VN" b="1" dirty="0" smtClean="0"/>
              <a:t/>
            </a:r>
            <a:br>
              <a:rPr lang="vi-VN" b="1" dirty="0" smtClean="0"/>
            </a:br>
            <a:r>
              <a:rPr lang="vi-VN" b="1" dirty="0" smtClean="0"/>
              <a:t>Dữ liệu huấn luyện và kiểm tra</a:t>
            </a:r>
            <a:endParaRPr lang="vi-V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51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Presenter: A/Prof,  Phuc Do, 2020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7358-D127-4669-A706-B362E4DE413A}" type="slidenum">
              <a:rPr lang="vi-VN" smtClean="0"/>
              <a:t>9</a:t>
            </a:fld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24745"/>
            <a:ext cx="8229600" cy="5199856"/>
          </a:xfrm>
        </p:spPr>
        <p:txBody>
          <a:bodyPr>
            <a:normAutofit fontScale="92500"/>
          </a:bodyPr>
          <a:lstStyle/>
          <a:p>
            <a:r>
              <a:rPr lang="vi-VN" dirty="0"/>
              <a:t>Các quan sát trong tập huấn luyện bao gồm kinh nghiệm mà thuật toán sử </a:t>
            </a:r>
            <a:r>
              <a:rPr lang="vi-VN" dirty="0" smtClean="0"/>
              <a:t>dụng học</a:t>
            </a:r>
            <a:r>
              <a:rPr lang="vi-VN" dirty="0"/>
              <a:t>. </a:t>
            </a:r>
            <a:endParaRPr lang="vi-VN" dirty="0" smtClean="0"/>
          </a:p>
          <a:p>
            <a:r>
              <a:rPr lang="vi-VN" dirty="0" smtClean="0"/>
              <a:t>Trong học có </a:t>
            </a:r>
            <a:r>
              <a:rPr lang="vi-VN" dirty="0"/>
              <a:t>giám sát, mỗi quan sát bao gồm một quan </a:t>
            </a:r>
            <a:r>
              <a:rPr lang="vi-VN" dirty="0" smtClean="0"/>
              <a:t>sát biến </a:t>
            </a:r>
            <a:r>
              <a:rPr lang="vi-VN" dirty="0"/>
              <a:t>trả lời và một hoặc nhiều biến giải thích được quan sát.</a:t>
            </a:r>
          </a:p>
          <a:p>
            <a:r>
              <a:rPr lang="vi-VN" dirty="0"/>
              <a:t>Bộ kiểm tra là một tập hợp các quan sát tương tự được sử dụng để đánh </a:t>
            </a:r>
            <a:r>
              <a:rPr lang="vi-VN" dirty="0" smtClean="0"/>
              <a:t>giá hiệu </a:t>
            </a:r>
            <a:r>
              <a:rPr lang="vi-VN" dirty="0"/>
              <a:t>suất của mô hình bằng cách sử dụng một số số liệu hiệu suất. </a:t>
            </a:r>
            <a:endParaRPr lang="vi-VN" dirty="0" smtClean="0"/>
          </a:p>
          <a:p>
            <a:r>
              <a:rPr lang="vi-VN" dirty="0" smtClean="0"/>
              <a:t>Điều </a:t>
            </a:r>
            <a:r>
              <a:rPr lang="vi-VN" dirty="0"/>
              <a:t>quan trọng là </a:t>
            </a:r>
            <a:r>
              <a:rPr lang="vi-VN" dirty="0" smtClean="0"/>
              <a:t>không có </a:t>
            </a:r>
            <a:r>
              <a:rPr lang="vi-VN" dirty="0"/>
              <a:t>quan sát </a:t>
            </a:r>
            <a:r>
              <a:rPr lang="vi-VN" dirty="0" smtClean="0"/>
              <a:t>nào từ </a:t>
            </a:r>
            <a:r>
              <a:rPr lang="vi-VN" dirty="0"/>
              <a:t>tập huấn luyện </a:t>
            </a:r>
            <a:r>
              <a:rPr lang="vi-VN" dirty="0" smtClean="0"/>
              <a:t>nằm trong trong </a:t>
            </a:r>
            <a:r>
              <a:rPr lang="vi-VN" dirty="0"/>
              <a:t>tập kiểm tra. </a:t>
            </a:r>
            <a:r>
              <a:rPr lang="vi-VN" dirty="0" smtClean="0"/>
              <a:t>Nếu tập </a:t>
            </a:r>
            <a:r>
              <a:rPr lang="vi-VN" dirty="0"/>
              <a:t>kiểm tra có </a:t>
            </a:r>
            <a:r>
              <a:rPr lang="vi-VN" dirty="0" smtClean="0"/>
              <a:t>chứa ví </a:t>
            </a:r>
            <a:r>
              <a:rPr lang="vi-VN" dirty="0"/>
              <a:t>dụ từ tập huấn luyện, sẽ rất khó để đánh giá </a:t>
            </a:r>
            <a:r>
              <a:rPr lang="vi-VN" dirty="0" smtClean="0"/>
              <a:t>thuật </a:t>
            </a:r>
            <a:r>
              <a:rPr lang="vi-VN" dirty="0"/>
              <a:t>toán </a:t>
            </a:r>
            <a:r>
              <a:rPr lang="vi-VN" dirty="0" smtClean="0"/>
              <a:t>học</a:t>
            </a:r>
          </a:p>
          <a:p>
            <a:r>
              <a:rPr lang="vi-VN" dirty="0" smtClean="0"/>
              <a:t>Một </a:t>
            </a:r>
            <a:r>
              <a:rPr lang="vi-VN" dirty="0"/>
              <a:t>chương </a:t>
            </a:r>
            <a:r>
              <a:rPr lang="vi-VN" dirty="0" smtClean="0"/>
              <a:t>trình khái </a:t>
            </a:r>
            <a:r>
              <a:rPr lang="vi-VN" dirty="0"/>
              <a:t>quát hóa tốt sẽ có thể thực hiện hiệu quả </a:t>
            </a:r>
            <a:r>
              <a:rPr lang="vi-VN" dirty="0" smtClean="0"/>
              <a:t> </a:t>
            </a:r>
            <a:r>
              <a:rPr lang="vi-VN" dirty="0"/>
              <a:t>nhiệm vụ với dữ liệu mới. </a:t>
            </a:r>
          </a:p>
        </p:txBody>
      </p:sp>
    </p:spTree>
    <p:extLst>
      <p:ext uri="{BB962C8B-B14F-4D97-AF65-F5344CB8AC3E}">
        <p14:creationId xmlns:p14="http://schemas.microsoft.com/office/powerpoint/2010/main" val="4251005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165</TotalTime>
  <Words>991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Cơ bản về học máy </vt:lpstr>
      <vt:lpstr>Học máy là gì ?</vt:lpstr>
      <vt:lpstr>Định nghĩa học máy</vt:lpstr>
      <vt:lpstr>Định nghĩa học máy</vt:lpstr>
      <vt:lpstr>Nhiệm vụ học máy</vt:lpstr>
      <vt:lpstr>Phân loại</vt:lpstr>
      <vt:lpstr>Hồi quy</vt:lpstr>
      <vt:lpstr>Training data and test data Dữ liệu huấn luyện và kiểm tra</vt:lpstr>
      <vt:lpstr>PowerPoint Presentation</vt:lpstr>
      <vt:lpstr>Các biện pháp thực hiện </vt:lpstr>
      <vt:lpstr>Học giám sát và học không giám sát</vt:lpstr>
      <vt:lpstr>Dùng Weka tìm luật phân lớp Cty phá sản</vt:lpstr>
      <vt:lpstr>Mở file bankruptcy.csv Chọn Preprocess-Lựa file </vt:lpstr>
      <vt:lpstr>Chọn file bankruptcy.csv </vt:lpstr>
      <vt:lpstr>Nhìn sơ qua file bankruptcy.csv</vt:lpstr>
      <vt:lpstr>Hiển thị file bankruptcy.csv chọn tab Edit</vt:lpstr>
      <vt:lpstr>Chọn Classify để phân lớp</vt:lpstr>
      <vt:lpstr>Chọn Choose chọn tree J48 tạo cây</vt:lpstr>
      <vt:lpstr>Chọn start, ta có hệ luật rút từ data để phân loại DN có triển vọng phá sản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DOPHUC</dc:creator>
  <cp:lastModifiedBy>phucdo</cp:lastModifiedBy>
  <cp:revision>39</cp:revision>
  <dcterms:created xsi:type="dcterms:W3CDTF">2020-07-30T11:01:44Z</dcterms:created>
  <dcterms:modified xsi:type="dcterms:W3CDTF">2021-01-18T05:54:34Z</dcterms:modified>
</cp:coreProperties>
</file>