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7" r:id="rId2"/>
    <p:sldId id="479" r:id="rId3"/>
    <p:sldId id="447" r:id="rId4"/>
    <p:sldId id="461" r:id="rId5"/>
    <p:sldId id="462" r:id="rId6"/>
    <p:sldId id="463" r:id="rId7"/>
    <p:sldId id="464" r:id="rId8"/>
    <p:sldId id="465" r:id="rId9"/>
    <p:sldId id="469" r:id="rId10"/>
    <p:sldId id="466" r:id="rId11"/>
    <p:sldId id="467" r:id="rId12"/>
    <p:sldId id="470" r:id="rId13"/>
    <p:sldId id="471" r:id="rId14"/>
    <p:sldId id="472" r:id="rId15"/>
    <p:sldId id="473" r:id="rId16"/>
    <p:sldId id="474" r:id="rId17"/>
    <p:sldId id="480" r:id="rId18"/>
    <p:sldId id="476" r:id="rId19"/>
    <p:sldId id="448" r:id="rId20"/>
    <p:sldId id="458" r:id="rId21"/>
    <p:sldId id="459" r:id="rId22"/>
    <p:sldId id="460" r:id="rId23"/>
    <p:sldId id="451" r:id="rId24"/>
    <p:sldId id="441" r:id="rId25"/>
    <p:sldId id="442" r:id="rId26"/>
    <p:sldId id="455" r:id="rId27"/>
    <p:sldId id="456" r:id="rId28"/>
    <p:sldId id="457" r:id="rId29"/>
    <p:sldId id="452" r:id="rId30"/>
    <p:sldId id="445" r:id="rId31"/>
    <p:sldId id="433" r:id="rId32"/>
    <p:sldId id="434" r:id="rId3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0705" autoAdjust="0"/>
  </p:normalViewPr>
  <p:slideViewPr>
    <p:cSldViewPr snapToGrid="0">
      <p:cViewPr varScale="1">
        <p:scale>
          <a:sx n="63" d="100"/>
          <a:sy n="63" d="100"/>
        </p:scale>
        <p:origin x="73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D6DA3-A6DF-400A-B025-E6862929D125}" type="doc">
      <dgm:prSet loTypeId="urn:microsoft.com/office/officeart/2005/8/layout/process1" loCatId="process" qsTypeId="urn:microsoft.com/office/officeart/2005/8/quickstyle/simple1" qsCatId="simple" csTypeId="urn:microsoft.com/office/officeart/2005/8/colors/colorful4" csCatId="colorful" phldr="1"/>
      <dgm:spPr/>
    </dgm:pt>
    <dgm:pt modelId="{042F1B9E-B927-4443-A82F-161CFF018888}">
      <dgm:prSet phldrT="[Text]"/>
      <dgm:spPr/>
      <dgm:t>
        <a:bodyPr/>
        <a:lstStyle/>
        <a:p>
          <a:r>
            <a:rPr lang="en-US">
              <a:latin typeface="Verdana" panose="020B0604030504040204" pitchFamily="34" charset="0"/>
              <a:ea typeface="Verdana" panose="020B0604030504040204" pitchFamily="34" charset="0"/>
            </a:rPr>
            <a:t>Yago4</a:t>
          </a:r>
        </a:p>
      </dgm:t>
    </dgm:pt>
    <dgm:pt modelId="{4C574CD7-9011-4302-BD5F-05DFD74D1C20}" type="parTrans" cxnId="{8895AD6F-17AE-4A03-8703-7086B2D3BE22}">
      <dgm:prSet/>
      <dgm:spPr/>
      <dgm:t>
        <a:bodyPr/>
        <a:lstStyle/>
        <a:p>
          <a:endParaRPr lang="en-US"/>
        </a:p>
      </dgm:t>
    </dgm:pt>
    <dgm:pt modelId="{D0E87708-6383-40D5-899C-15508DC6C568}" type="sibTrans" cxnId="{8895AD6F-17AE-4A03-8703-7086B2D3BE22}">
      <dgm:prSet/>
      <dgm:spPr/>
      <dgm:t>
        <a:bodyPr/>
        <a:lstStyle/>
        <a:p>
          <a:endParaRPr lang="en-US"/>
        </a:p>
      </dgm:t>
    </dgm:pt>
    <dgm:pt modelId="{2DDB25B2-8EF6-450A-B98F-54C3FE1E01DD}">
      <dgm:prSet phldrT="[Text]"/>
      <dgm:spPr/>
      <dgm:t>
        <a:bodyPr/>
        <a:lstStyle/>
        <a:p>
          <a:r>
            <a:rPr lang="en-US">
              <a:latin typeface="Verdana" panose="020B0604030504040204" pitchFamily="34" charset="0"/>
              <a:ea typeface="Verdana" panose="020B0604030504040204" pitchFamily="34" charset="0"/>
            </a:rPr>
            <a:t>3m triples</a:t>
          </a:r>
        </a:p>
      </dgm:t>
    </dgm:pt>
    <dgm:pt modelId="{801FAA12-EFC6-4CD5-B548-1C2614ED7E7E}" type="parTrans" cxnId="{C4024B39-AC1B-4A19-A9CA-5918FE0A08CA}">
      <dgm:prSet/>
      <dgm:spPr/>
      <dgm:t>
        <a:bodyPr/>
        <a:lstStyle/>
        <a:p>
          <a:endParaRPr lang="en-US"/>
        </a:p>
      </dgm:t>
    </dgm:pt>
    <dgm:pt modelId="{6B06EE33-3284-49A2-95B3-EC9101B5ADC2}" type="sibTrans" cxnId="{C4024B39-AC1B-4A19-A9CA-5918FE0A08CA}">
      <dgm:prSet/>
      <dgm:spPr/>
      <dgm:t>
        <a:bodyPr/>
        <a:lstStyle/>
        <a:p>
          <a:endParaRPr lang="en-US"/>
        </a:p>
      </dgm:t>
    </dgm:pt>
    <dgm:pt modelId="{83BCE344-6EBA-40B5-8D0D-C28CC7E3D831}">
      <dgm:prSet phldrT="[Text]"/>
      <dgm:spPr/>
      <dgm:t>
        <a:bodyPr/>
        <a:lstStyle/>
        <a:p>
          <a:r>
            <a:rPr lang="en-US">
              <a:latin typeface="Verdana" panose="020B0604030504040204" pitchFamily="34" charset="0"/>
              <a:ea typeface="Verdana" panose="020B0604030504040204" pitchFamily="34" charset="0"/>
            </a:rPr>
            <a:t>3m 768D vectors</a:t>
          </a:r>
        </a:p>
      </dgm:t>
    </dgm:pt>
    <dgm:pt modelId="{24E9DF98-E839-4FF2-B37D-7BE0A2CA5F32}" type="parTrans" cxnId="{B6F26C94-ED92-4DA9-AE1B-4FA0C522C2C2}">
      <dgm:prSet/>
      <dgm:spPr/>
      <dgm:t>
        <a:bodyPr/>
        <a:lstStyle/>
        <a:p>
          <a:endParaRPr lang="en-US"/>
        </a:p>
      </dgm:t>
    </dgm:pt>
    <dgm:pt modelId="{8112DD72-8A67-4EA8-B7B8-DDC9B06AA074}" type="sibTrans" cxnId="{B6F26C94-ED92-4DA9-AE1B-4FA0C522C2C2}">
      <dgm:prSet/>
      <dgm:spPr/>
      <dgm:t>
        <a:bodyPr/>
        <a:lstStyle/>
        <a:p>
          <a:endParaRPr lang="en-US"/>
        </a:p>
      </dgm:t>
    </dgm:pt>
    <dgm:pt modelId="{7CD0FE9E-EB82-460E-8E8F-5CD05A6ACB37}">
      <dgm:prSet/>
      <dgm:spPr/>
      <dgm:t>
        <a:bodyPr/>
        <a:lstStyle/>
        <a:p>
          <a:r>
            <a:rPr lang="en-US">
              <a:latin typeface="Verdana" panose="020B0604030504040204" pitchFamily="34" charset="0"/>
              <a:ea typeface="Verdana" panose="020B0604030504040204" pitchFamily="34" charset="0"/>
            </a:rPr>
            <a:t>Sentence Transformer </a:t>
          </a:r>
        </a:p>
      </dgm:t>
    </dgm:pt>
    <dgm:pt modelId="{D4024092-4FE9-4BCA-9FD5-F8238931AFA0}" type="parTrans" cxnId="{87A489D5-C7EF-467C-8E9A-2831F5EDC254}">
      <dgm:prSet/>
      <dgm:spPr/>
      <dgm:t>
        <a:bodyPr/>
        <a:lstStyle/>
        <a:p>
          <a:endParaRPr lang="en-US"/>
        </a:p>
      </dgm:t>
    </dgm:pt>
    <dgm:pt modelId="{E15E1CB1-A173-4F08-B9B2-1A0215E36DC8}" type="sibTrans" cxnId="{87A489D5-C7EF-467C-8E9A-2831F5EDC254}">
      <dgm:prSet/>
      <dgm:spPr/>
      <dgm:t>
        <a:bodyPr/>
        <a:lstStyle/>
        <a:p>
          <a:endParaRPr lang="en-US"/>
        </a:p>
      </dgm:t>
    </dgm:pt>
    <dgm:pt modelId="{7D810FE2-F7FA-42FC-AC8C-A6A817686596}" type="pres">
      <dgm:prSet presAssocID="{495D6DA3-A6DF-400A-B025-E6862929D125}" presName="Name0" presStyleCnt="0">
        <dgm:presLayoutVars>
          <dgm:dir/>
          <dgm:resizeHandles val="exact"/>
        </dgm:presLayoutVars>
      </dgm:prSet>
      <dgm:spPr/>
    </dgm:pt>
    <dgm:pt modelId="{5450E0C4-2505-4377-A131-635AFF1202CC}" type="pres">
      <dgm:prSet presAssocID="{042F1B9E-B927-4443-A82F-161CFF018888}" presName="node" presStyleLbl="node1" presStyleIdx="0" presStyleCnt="4">
        <dgm:presLayoutVars>
          <dgm:bulletEnabled val="1"/>
        </dgm:presLayoutVars>
      </dgm:prSet>
      <dgm:spPr/>
    </dgm:pt>
    <dgm:pt modelId="{FB577B81-95C3-4956-BF25-7D64AE2368CE}" type="pres">
      <dgm:prSet presAssocID="{D0E87708-6383-40D5-899C-15508DC6C568}" presName="sibTrans" presStyleLbl="sibTrans2D1" presStyleIdx="0" presStyleCnt="3"/>
      <dgm:spPr/>
    </dgm:pt>
    <dgm:pt modelId="{BD4F5AE5-231A-4A00-8318-F56AF94BD58E}" type="pres">
      <dgm:prSet presAssocID="{D0E87708-6383-40D5-899C-15508DC6C568}" presName="connectorText" presStyleLbl="sibTrans2D1" presStyleIdx="0" presStyleCnt="3"/>
      <dgm:spPr/>
    </dgm:pt>
    <dgm:pt modelId="{6EF9297E-1286-427B-8CC1-E109D140615E}" type="pres">
      <dgm:prSet presAssocID="{2DDB25B2-8EF6-450A-B98F-54C3FE1E01DD}" presName="node" presStyleLbl="node1" presStyleIdx="1" presStyleCnt="4">
        <dgm:presLayoutVars>
          <dgm:bulletEnabled val="1"/>
        </dgm:presLayoutVars>
      </dgm:prSet>
      <dgm:spPr/>
    </dgm:pt>
    <dgm:pt modelId="{0EA7EA24-315A-4C85-ADA2-3DC5D66B39B2}" type="pres">
      <dgm:prSet presAssocID="{6B06EE33-3284-49A2-95B3-EC9101B5ADC2}" presName="sibTrans" presStyleLbl="sibTrans2D1" presStyleIdx="1" presStyleCnt="3"/>
      <dgm:spPr/>
    </dgm:pt>
    <dgm:pt modelId="{DC6A5BA8-08F4-471A-81C4-4F06C7D24E4D}" type="pres">
      <dgm:prSet presAssocID="{6B06EE33-3284-49A2-95B3-EC9101B5ADC2}" presName="connectorText" presStyleLbl="sibTrans2D1" presStyleIdx="1" presStyleCnt="3"/>
      <dgm:spPr/>
    </dgm:pt>
    <dgm:pt modelId="{B76A9705-EB52-4323-A4C1-8E06226C93DC}" type="pres">
      <dgm:prSet presAssocID="{7CD0FE9E-EB82-460E-8E8F-5CD05A6ACB37}" presName="node" presStyleLbl="node1" presStyleIdx="2" presStyleCnt="4">
        <dgm:presLayoutVars>
          <dgm:bulletEnabled val="1"/>
        </dgm:presLayoutVars>
      </dgm:prSet>
      <dgm:spPr/>
    </dgm:pt>
    <dgm:pt modelId="{810517F9-7ED2-49D2-97D6-E5445C809849}" type="pres">
      <dgm:prSet presAssocID="{E15E1CB1-A173-4F08-B9B2-1A0215E36DC8}" presName="sibTrans" presStyleLbl="sibTrans2D1" presStyleIdx="2" presStyleCnt="3"/>
      <dgm:spPr/>
    </dgm:pt>
    <dgm:pt modelId="{BAB2DE73-2CB1-44E5-A0A8-0AFC3A2324B6}" type="pres">
      <dgm:prSet presAssocID="{E15E1CB1-A173-4F08-B9B2-1A0215E36DC8}" presName="connectorText" presStyleLbl="sibTrans2D1" presStyleIdx="2" presStyleCnt="3"/>
      <dgm:spPr/>
    </dgm:pt>
    <dgm:pt modelId="{3CE99DF5-89BA-47E7-836B-342D9737A0ED}" type="pres">
      <dgm:prSet presAssocID="{83BCE344-6EBA-40B5-8D0D-C28CC7E3D831}" presName="node" presStyleLbl="node1" presStyleIdx="3" presStyleCnt="4">
        <dgm:presLayoutVars>
          <dgm:bulletEnabled val="1"/>
        </dgm:presLayoutVars>
      </dgm:prSet>
      <dgm:spPr/>
    </dgm:pt>
  </dgm:ptLst>
  <dgm:cxnLst>
    <dgm:cxn modelId="{5D6EBE24-5FCF-45A1-8F10-E93906F10E5F}" type="presOf" srcId="{E15E1CB1-A173-4F08-B9B2-1A0215E36DC8}" destId="{810517F9-7ED2-49D2-97D6-E5445C809849}" srcOrd="0" destOrd="0" presId="urn:microsoft.com/office/officeart/2005/8/layout/process1"/>
    <dgm:cxn modelId="{3D38E127-6E59-4920-9464-049388534EE6}" type="presOf" srcId="{D0E87708-6383-40D5-899C-15508DC6C568}" destId="{BD4F5AE5-231A-4A00-8318-F56AF94BD58E}" srcOrd="1" destOrd="0" presId="urn:microsoft.com/office/officeart/2005/8/layout/process1"/>
    <dgm:cxn modelId="{C4024B39-AC1B-4A19-A9CA-5918FE0A08CA}" srcId="{495D6DA3-A6DF-400A-B025-E6862929D125}" destId="{2DDB25B2-8EF6-450A-B98F-54C3FE1E01DD}" srcOrd="1" destOrd="0" parTransId="{801FAA12-EFC6-4CD5-B548-1C2614ED7E7E}" sibTransId="{6B06EE33-3284-49A2-95B3-EC9101B5ADC2}"/>
    <dgm:cxn modelId="{5A14B162-A933-4178-9B77-EEF1E3B1BCCA}" type="presOf" srcId="{6B06EE33-3284-49A2-95B3-EC9101B5ADC2}" destId="{0EA7EA24-315A-4C85-ADA2-3DC5D66B39B2}" srcOrd="0" destOrd="0" presId="urn:microsoft.com/office/officeart/2005/8/layout/process1"/>
    <dgm:cxn modelId="{7E37A14C-EDAE-4B82-95DC-3C405CE35AF2}" type="presOf" srcId="{2DDB25B2-8EF6-450A-B98F-54C3FE1E01DD}" destId="{6EF9297E-1286-427B-8CC1-E109D140615E}" srcOrd="0" destOrd="0" presId="urn:microsoft.com/office/officeart/2005/8/layout/process1"/>
    <dgm:cxn modelId="{8895AD6F-17AE-4A03-8703-7086B2D3BE22}" srcId="{495D6DA3-A6DF-400A-B025-E6862929D125}" destId="{042F1B9E-B927-4443-A82F-161CFF018888}" srcOrd="0" destOrd="0" parTransId="{4C574CD7-9011-4302-BD5F-05DFD74D1C20}" sibTransId="{D0E87708-6383-40D5-899C-15508DC6C568}"/>
    <dgm:cxn modelId="{4B7E5A79-FE34-48F4-9571-9DF7E12F008A}" type="presOf" srcId="{042F1B9E-B927-4443-A82F-161CFF018888}" destId="{5450E0C4-2505-4377-A131-635AFF1202CC}" srcOrd="0" destOrd="0" presId="urn:microsoft.com/office/officeart/2005/8/layout/process1"/>
    <dgm:cxn modelId="{1977765A-93E5-4DA3-9E54-8A7ED3D54C38}" type="presOf" srcId="{7CD0FE9E-EB82-460E-8E8F-5CD05A6ACB37}" destId="{B76A9705-EB52-4323-A4C1-8E06226C93DC}" srcOrd="0" destOrd="0" presId="urn:microsoft.com/office/officeart/2005/8/layout/process1"/>
    <dgm:cxn modelId="{B6F26C94-ED92-4DA9-AE1B-4FA0C522C2C2}" srcId="{495D6DA3-A6DF-400A-B025-E6862929D125}" destId="{83BCE344-6EBA-40B5-8D0D-C28CC7E3D831}" srcOrd="3" destOrd="0" parTransId="{24E9DF98-E839-4FF2-B37D-7BE0A2CA5F32}" sibTransId="{8112DD72-8A67-4EA8-B7B8-DDC9B06AA074}"/>
    <dgm:cxn modelId="{51D9FDA8-B2E7-45D7-AC66-0A389C27F24C}" type="presOf" srcId="{E15E1CB1-A173-4F08-B9B2-1A0215E36DC8}" destId="{BAB2DE73-2CB1-44E5-A0A8-0AFC3A2324B6}" srcOrd="1" destOrd="0" presId="urn:microsoft.com/office/officeart/2005/8/layout/process1"/>
    <dgm:cxn modelId="{712401AD-1F7D-40C4-B366-4C9C76B6117E}" type="presOf" srcId="{495D6DA3-A6DF-400A-B025-E6862929D125}" destId="{7D810FE2-F7FA-42FC-AC8C-A6A817686596}" srcOrd="0" destOrd="0" presId="urn:microsoft.com/office/officeart/2005/8/layout/process1"/>
    <dgm:cxn modelId="{919C84BF-A5C2-488B-A84D-64440A509B11}" type="presOf" srcId="{83BCE344-6EBA-40B5-8D0D-C28CC7E3D831}" destId="{3CE99DF5-89BA-47E7-836B-342D9737A0ED}" srcOrd="0" destOrd="0" presId="urn:microsoft.com/office/officeart/2005/8/layout/process1"/>
    <dgm:cxn modelId="{74C47DCB-7AE5-4052-9217-F538A21D7140}" type="presOf" srcId="{D0E87708-6383-40D5-899C-15508DC6C568}" destId="{FB577B81-95C3-4956-BF25-7D64AE2368CE}" srcOrd="0" destOrd="0" presId="urn:microsoft.com/office/officeart/2005/8/layout/process1"/>
    <dgm:cxn modelId="{87A489D5-C7EF-467C-8E9A-2831F5EDC254}" srcId="{495D6DA3-A6DF-400A-B025-E6862929D125}" destId="{7CD0FE9E-EB82-460E-8E8F-5CD05A6ACB37}" srcOrd="2" destOrd="0" parTransId="{D4024092-4FE9-4BCA-9FD5-F8238931AFA0}" sibTransId="{E15E1CB1-A173-4F08-B9B2-1A0215E36DC8}"/>
    <dgm:cxn modelId="{471513F3-B213-44EF-8A2A-1B6B00D74CD9}" type="presOf" srcId="{6B06EE33-3284-49A2-95B3-EC9101B5ADC2}" destId="{DC6A5BA8-08F4-471A-81C4-4F06C7D24E4D}" srcOrd="1" destOrd="0" presId="urn:microsoft.com/office/officeart/2005/8/layout/process1"/>
    <dgm:cxn modelId="{285611C8-6767-4C34-8B9D-45952A8B7D43}" type="presParOf" srcId="{7D810FE2-F7FA-42FC-AC8C-A6A817686596}" destId="{5450E0C4-2505-4377-A131-635AFF1202CC}" srcOrd="0" destOrd="0" presId="urn:microsoft.com/office/officeart/2005/8/layout/process1"/>
    <dgm:cxn modelId="{F52ECC42-BA5C-48B8-8440-0A2DFF95C8CB}" type="presParOf" srcId="{7D810FE2-F7FA-42FC-AC8C-A6A817686596}" destId="{FB577B81-95C3-4956-BF25-7D64AE2368CE}" srcOrd="1" destOrd="0" presId="urn:microsoft.com/office/officeart/2005/8/layout/process1"/>
    <dgm:cxn modelId="{D4FFFC65-0649-432F-85D1-51BBCD82BA9D}" type="presParOf" srcId="{FB577B81-95C3-4956-BF25-7D64AE2368CE}" destId="{BD4F5AE5-231A-4A00-8318-F56AF94BD58E}" srcOrd="0" destOrd="0" presId="urn:microsoft.com/office/officeart/2005/8/layout/process1"/>
    <dgm:cxn modelId="{E8B95ECA-0523-43A4-8D35-178002F051F3}" type="presParOf" srcId="{7D810FE2-F7FA-42FC-AC8C-A6A817686596}" destId="{6EF9297E-1286-427B-8CC1-E109D140615E}" srcOrd="2" destOrd="0" presId="urn:microsoft.com/office/officeart/2005/8/layout/process1"/>
    <dgm:cxn modelId="{DC219EBC-D837-40CA-9005-16778448FA4B}" type="presParOf" srcId="{7D810FE2-F7FA-42FC-AC8C-A6A817686596}" destId="{0EA7EA24-315A-4C85-ADA2-3DC5D66B39B2}" srcOrd="3" destOrd="0" presId="urn:microsoft.com/office/officeart/2005/8/layout/process1"/>
    <dgm:cxn modelId="{156DDF47-EBEA-4CDC-BA93-4FAC18E63DD6}" type="presParOf" srcId="{0EA7EA24-315A-4C85-ADA2-3DC5D66B39B2}" destId="{DC6A5BA8-08F4-471A-81C4-4F06C7D24E4D}" srcOrd="0" destOrd="0" presId="urn:microsoft.com/office/officeart/2005/8/layout/process1"/>
    <dgm:cxn modelId="{2B65383B-7D00-451A-8098-373877A97067}" type="presParOf" srcId="{7D810FE2-F7FA-42FC-AC8C-A6A817686596}" destId="{B76A9705-EB52-4323-A4C1-8E06226C93DC}" srcOrd="4" destOrd="0" presId="urn:microsoft.com/office/officeart/2005/8/layout/process1"/>
    <dgm:cxn modelId="{719107FF-BEF1-4B03-8ABF-DEAAAF119388}" type="presParOf" srcId="{7D810FE2-F7FA-42FC-AC8C-A6A817686596}" destId="{810517F9-7ED2-49D2-97D6-E5445C809849}" srcOrd="5" destOrd="0" presId="urn:microsoft.com/office/officeart/2005/8/layout/process1"/>
    <dgm:cxn modelId="{E8A28F1A-8E4C-4D7F-9444-CD7C778C3914}" type="presParOf" srcId="{810517F9-7ED2-49D2-97D6-E5445C809849}" destId="{BAB2DE73-2CB1-44E5-A0A8-0AFC3A2324B6}" srcOrd="0" destOrd="0" presId="urn:microsoft.com/office/officeart/2005/8/layout/process1"/>
    <dgm:cxn modelId="{6B43537D-C180-4604-A525-66B3A83B4715}" type="presParOf" srcId="{7D810FE2-F7FA-42FC-AC8C-A6A817686596}" destId="{3CE99DF5-89BA-47E7-836B-342D9737A0ED}"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0E0C4-2505-4377-A131-635AFF1202CC}">
      <dsp:nvSpPr>
        <dsp:cNvPr id="0" name=""/>
        <dsp:cNvSpPr/>
      </dsp:nvSpPr>
      <dsp:spPr>
        <a:xfrm>
          <a:off x="3036" y="582971"/>
          <a:ext cx="1327718" cy="796631"/>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Yago4</a:t>
          </a:r>
        </a:p>
      </dsp:txBody>
      <dsp:txXfrm>
        <a:off x="26369" y="606304"/>
        <a:ext cx="1281052" cy="749965"/>
      </dsp:txXfrm>
    </dsp:sp>
    <dsp:sp modelId="{FB577B81-95C3-4956-BF25-7D64AE2368CE}">
      <dsp:nvSpPr>
        <dsp:cNvPr id="0" name=""/>
        <dsp:cNvSpPr/>
      </dsp:nvSpPr>
      <dsp:spPr>
        <a:xfrm>
          <a:off x="1463527" y="816649"/>
          <a:ext cx="281476" cy="3292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63527" y="882504"/>
        <a:ext cx="197033" cy="197564"/>
      </dsp:txXfrm>
    </dsp:sp>
    <dsp:sp modelId="{6EF9297E-1286-427B-8CC1-E109D140615E}">
      <dsp:nvSpPr>
        <dsp:cNvPr id="0" name=""/>
        <dsp:cNvSpPr/>
      </dsp:nvSpPr>
      <dsp:spPr>
        <a:xfrm>
          <a:off x="1861842" y="582971"/>
          <a:ext cx="1327718" cy="796631"/>
        </a:xfrm>
        <a:prstGeom prst="roundRect">
          <a:avLst>
            <a:gd name="adj" fmla="val 10000"/>
          </a:avLst>
        </a:prstGeom>
        <a:solidFill>
          <a:schemeClr val="accent4">
            <a:hueOff val="6741097"/>
            <a:satOff val="-12821"/>
            <a:lumOff val="-61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3m triples</a:t>
          </a:r>
        </a:p>
      </dsp:txBody>
      <dsp:txXfrm>
        <a:off x="1885175" y="606304"/>
        <a:ext cx="1281052" cy="749965"/>
      </dsp:txXfrm>
    </dsp:sp>
    <dsp:sp modelId="{0EA7EA24-315A-4C85-ADA2-3DC5D66B39B2}">
      <dsp:nvSpPr>
        <dsp:cNvPr id="0" name=""/>
        <dsp:cNvSpPr/>
      </dsp:nvSpPr>
      <dsp:spPr>
        <a:xfrm>
          <a:off x="3322333" y="816649"/>
          <a:ext cx="281476" cy="329274"/>
        </a:xfrm>
        <a:prstGeom prst="rightArrow">
          <a:avLst>
            <a:gd name="adj1" fmla="val 60000"/>
            <a:gd name="adj2" fmla="val 50000"/>
          </a:avLst>
        </a:prstGeom>
        <a:solidFill>
          <a:schemeClr val="accent4">
            <a:hueOff val="10111646"/>
            <a:satOff val="-19232"/>
            <a:lumOff val="-9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22333" y="882504"/>
        <a:ext cx="197033" cy="197564"/>
      </dsp:txXfrm>
    </dsp:sp>
    <dsp:sp modelId="{B76A9705-EB52-4323-A4C1-8E06226C93DC}">
      <dsp:nvSpPr>
        <dsp:cNvPr id="0" name=""/>
        <dsp:cNvSpPr/>
      </dsp:nvSpPr>
      <dsp:spPr>
        <a:xfrm>
          <a:off x="3720648" y="582971"/>
          <a:ext cx="1327718" cy="796631"/>
        </a:xfrm>
        <a:prstGeom prst="roundRect">
          <a:avLst>
            <a:gd name="adj" fmla="val 10000"/>
          </a:avLst>
        </a:prstGeom>
        <a:solidFill>
          <a:schemeClr val="accent4">
            <a:hueOff val="13482195"/>
            <a:satOff val="-25642"/>
            <a:lumOff val="-122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Sentence Transformer </a:t>
          </a:r>
        </a:p>
      </dsp:txBody>
      <dsp:txXfrm>
        <a:off x="3743981" y="606304"/>
        <a:ext cx="1281052" cy="749965"/>
      </dsp:txXfrm>
    </dsp:sp>
    <dsp:sp modelId="{810517F9-7ED2-49D2-97D6-E5445C809849}">
      <dsp:nvSpPr>
        <dsp:cNvPr id="0" name=""/>
        <dsp:cNvSpPr/>
      </dsp:nvSpPr>
      <dsp:spPr>
        <a:xfrm>
          <a:off x="5181139" y="816649"/>
          <a:ext cx="281476" cy="329274"/>
        </a:xfrm>
        <a:prstGeom prst="rightArrow">
          <a:avLst>
            <a:gd name="adj1" fmla="val 60000"/>
            <a:gd name="adj2" fmla="val 50000"/>
          </a:avLst>
        </a:prstGeom>
        <a:solidFill>
          <a:schemeClr val="accent4">
            <a:hueOff val="20223292"/>
            <a:satOff val="-38463"/>
            <a:lumOff val="-184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181139" y="882504"/>
        <a:ext cx="197033" cy="197564"/>
      </dsp:txXfrm>
    </dsp:sp>
    <dsp:sp modelId="{3CE99DF5-89BA-47E7-836B-342D9737A0ED}">
      <dsp:nvSpPr>
        <dsp:cNvPr id="0" name=""/>
        <dsp:cNvSpPr/>
      </dsp:nvSpPr>
      <dsp:spPr>
        <a:xfrm>
          <a:off x="5579454" y="582971"/>
          <a:ext cx="1327718" cy="796631"/>
        </a:xfrm>
        <a:prstGeom prst="roundRect">
          <a:avLst>
            <a:gd name="adj" fmla="val 10000"/>
          </a:avLst>
        </a:prstGeom>
        <a:solidFill>
          <a:schemeClr val="accent4">
            <a:hueOff val="20223292"/>
            <a:satOff val="-38463"/>
            <a:lumOff val="-184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3m 768D vectors</a:t>
          </a:r>
        </a:p>
      </dsp:txBody>
      <dsp:txXfrm>
        <a:off x="5602787" y="606304"/>
        <a:ext cx="1281052" cy="749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DF7F9-CFC5-4D89-8961-C0239DBDFAE0}"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FC458-15A8-473E-97CA-B466A563B85A}" type="slidenum">
              <a:rPr lang="en-US" smtClean="0"/>
              <a:t>‹#›</a:t>
            </a:fld>
            <a:endParaRPr lang="en-US"/>
          </a:p>
        </p:txBody>
      </p:sp>
    </p:spTree>
    <p:extLst>
      <p:ext uri="{BB962C8B-B14F-4D97-AF65-F5344CB8AC3E}">
        <p14:creationId xmlns:p14="http://schemas.microsoft.com/office/powerpoint/2010/main" val="214669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FFC458-15A8-473E-97CA-B466A563B85A}" type="slidenum">
              <a:rPr lang="en-US" smtClean="0"/>
              <a:t>1</a:t>
            </a:fld>
            <a:endParaRPr lang="en-US"/>
          </a:p>
        </p:txBody>
      </p:sp>
    </p:spTree>
    <p:extLst>
      <p:ext uri="{BB962C8B-B14F-4D97-AF65-F5344CB8AC3E}">
        <p14:creationId xmlns:p14="http://schemas.microsoft.com/office/powerpoint/2010/main" val="266324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cả mười trường hợp, thời gian thực hiện các loại truy vấn trên </a:t>
            </a:r>
            <a:r>
              <a:rPr lang="en-US" sz="1200" i="1" kern="1200">
                <a:solidFill>
                  <a:schemeClr val="tx1"/>
                </a:solidFill>
                <a:effectLst/>
                <a:latin typeface="+mn-lt"/>
                <a:ea typeface="+mn-ea"/>
                <a:cs typeface="+mn-cs"/>
              </a:rPr>
              <a:t>cụm DDLF</a:t>
            </a:r>
            <a:r>
              <a:rPr lang="en-US" sz="1200" kern="1200">
                <a:solidFill>
                  <a:schemeClr val="tx1"/>
                </a:solidFill>
                <a:effectLst/>
                <a:latin typeface="+mn-lt"/>
                <a:ea typeface="+mn-ea"/>
                <a:cs typeface="+mn-cs"/>
              </a:rPr>
              <a:t> rất ấn tượng, chưa đến 0.5 giây.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khi đó, thời gian thực hiện các loại truy vấn trên </a:t>
            </a:r>
            <a:r>
              <a:rPr lang="en-US" sz="1200" i="1" kern="1200">
                <a:solidFill>
                  <a:schemeClr val="tx1"/>
                </a:solidFill>
                <a:effectLst/>
                <a:latin typeface="+mn-lt"/>
                <a:ea typeface="+mn-ea"/>
                <a:cs typeface="+mn-cs"/>
              </a:rPr>
              <a:t>cụm Spark</a:t>
            </a:r>
            <a:r>
              <a:rPr lang="en-US" sz="1200" kern="1200">
                <a:solidFill>
                  <a:schemeClr val="tx1"/>
                </a:solidFill>
                <a:effectLst/>
                <a:latin typeface="+mn-lt"/>
                <a:ea typeface="+mn-ea"/>
                <a:cs typeface="+mn-cs"/>
              </a:rPr>
              <a:t> chậm đến mức không chấp nhận được.</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27</a:t>
            </a:fld>
            <a:endParaRPr lang="en-US"/>
          </a:p>
        </p:txBody>
      </p:sp>
    </p:spTree>
    <p:extLst>
      <p:ext uri="{BB962C8B-B14F-4D97-AF65-F5344CB8AC3E}">
        <p14:creationId xmlns:p14="http://schemas.microsoft.com/office/powerpoint/2010/main" val="3031585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28</a:t>
            </a:fld>
            <a:endParaRPr lang="en-US"/>
          </a:p>
        </p:txBody>
      </p:sp>
    </p:spTree>
    <p:extLst>
      <p:ext uri="{BB962C8B-B14F-4D97-AF65-F5344CB8AC3E}">
        <p14:creationId xmlns:p14="http://schemas.microsoft.com/office/powerpoint/2010/main" val="134972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30</a:t>
            </a:fld>
            <a:endParaRPr lang="en-US"/>
          </a:p>
        </p:txBody>
      </p:sp>
    </p:spTree>
    <p:extLst>
      <p:ext uri="{BB962C8B-B14F-4D97-AF65-F5344CB8AC3E}">
        <p14:creationId xmlns:p14="http://schemas.microsoft.com/office/powerpoint/2010/main" val="10386340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32</a:t>
            </a:fld>
            <a:endParaRPr lang="en-US"/>
          </a:p>
        </p:txBody>
      </p:sp>
    </p:spTree>
    <p:extLst>
      <p:ext uri="{BB962C8B-B14F-4D97-AF65-F5344CB8AC3E}">
        <p14:creationId xmlns:p14="http://schemas.microsoft.com/office/powerpoint/2010/main" val="13597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kiến thức nền tảng</a:t>
            </a:r>
          </a:p>
        </p:txBody>
      </p:sp>
      <p:sp>
        <p:nvSpPr>
          <p:cNvPr id="4" name="Slide Number Placeholder 3"/>
          <p:cNvSpPr>
            <a:spLocks noGrp="1"/>
          </p:cNvSpPr>
          <p:nvPr>
            <p:ph type="sldNum" sz="quarter" idx="5"/>
          </p:nvPr>
        </p:nvSpPr>
        <p:spPr/>
        <p:txBody>
          <a:bodyPr/>
          <a:lstStyle/>
          <a:p>
            <a:fld id="{1EFFC458-15A8-473E-97CA-B466A563B85A}" type="slidenum">
              <a:rPr lang="en-US" smtClean="0"/>
              <a:t>2</a:t>
            </a:fld>
            <a:endParaRPr lang="en-US"/>
          </a:p>
        </p:txBody>
      </p:sp>
    </p:spTree>
    <p:extLst>
      <p:ext uri="{BB962C8B-B14F-4D97-AF65-F5344CB8AC3E}">
        <p14:creationId xmlns:p14="http://schemas.microsoft.com/office/powerpoint/2010/main" val="151832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a:t>
            </a:r>
            <a:r>
              <a:rPr lang="vi-VN" sz="1200" b="0" i="0" kern="1200">
                <a:solidFill>
                  <a:schemeClr val="tx1"/>
                </a:solidFill>
                <a:effectLst/>
                <a:latin typeface="+mn-lt"/>
                <a:ea typeface="+mn-ea"/>
                <a:cs typeface="+mn-cs"/>
              </a:rPr>
              <a:t>imilarity search</a:t>
            </a:r>
            <a:r>
              <a:rPr lang="en-US" sz="1200" b="0" i="0" kern="1200">
                <a:solidFill>
                  <a:schemeClr val="tx1"/>
                </a:solidFill>
                <a:effectLst/>
                <a:latin typeface="+mn-lt"/>
                <a:ea typeface="+mn-ea"/>
                <a:cs typeface="+mn-cs"/>
              </a:rPr>
              <a:t> applications:</a:t>
            </a:r>
            <a:endParaRPr lang="vi-VN"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Hệ thống tìm kiếm thông tin:</a:t>
            </a:r>
            <a:r>
              <a:rPr lang="vi-VN" sz="1200" b="0" i="0" kern="1200">
                <a:solidFill>
                  <a:schemeClr val="tx1"/>
                </a:solidFill>
                <a:effectLst/>
                <a:latin typeface="+mn-lt"/>
                <a:ea typeface="+mn-ea"/>
                <a:cs typeface="+mn-cs"/>
              </a:rPr>
              <a:t> Bài toán tìm kiếm vector tương đồng được sử dụng rộng rãi trong các hệ thống tìm kiếm thông tin để tìm ra các tài liệu, ảnh, video hoặc âm thanh có sự tương đồng với một truy vấn cụ thể. Điều này giúp cải thiện trải nghiệm người dùng khi tìm kiếm thông tin trên mạng.</a:t>
            </a:r>
          </a:p>
          <a:p>
            <a:r>
              <a:rPr lang="vi-VN" sz="1200" b="1" i="0" kern="1200">
                <a:solidFill>
                  <a:schemeClr val="tx1"/>
                </a:solidFill>
                <a:effectLst/>
                <a:latin typeface="+mn-lt"/>
                <a:ea typeface="+mn-ea"/>
                <a:cs typeface="+mn-cs"/>
              </a:rPr>
              <a:t>Gợi ý sản phẩm:</a:t>
            </a:r>
            <a:r>
              <a:rPr lang="vi-VN" sz="1200" b="0" i="0" kern="1200">
                <a:solidFill>
                  <a:schemeClr val="tx1"/>
                </a:solidFill>
                <a:effectLst/>
                <a:latin typeface="+mn-lt"/>
                <a:ea typeface="+mn-ea"/>
                <a:cs typeface="+mn-cs"/>
              </a:rPr>
              <a:t> Trong lĩnh vực thương mại điện tử, tìm kiếm vector tương đồng được sử dụng để gợi ý sản phẩm cho người dùng dựa trên lịch sử mua sắm hoặc sở thích của họ. Bằng cách so sánh các vector biểu diễn sản phẩm, hệ thống có thể đề xuất những sản phẩm tương tự hoặc có sự liên quan đến sản phẩm mà người dùng đã xem hoặc mua.</a:t>
            </a:r>
          </a:p>
          <a:p>
            <a:r>
              <a:rPr lang="vi-VN" sz="1200" b="1" i="0" kern="1200">
                <a:solidFill>
                  <a:schemeClr val="tx1"/>
                </a:solidFill>
                <a:effectLst/>
                <a:latin typeface="+mn-lt"/>
                <a:ea typeface="+mn-ea"/>
                <a:cs typeface="+mn-cs"/>
              </a:rPr>
              <a:t>Phân loại hình ảnh:</a:t>
            </a:r>
            <a:r>
              <a:rPr lang="vi-VN" sz="1200" b="0" i="0" kern="1200">
                <a:solidFill>
                  <a:schemeClr val="tx1"/>
                </a:solidFill>
                <a:effectLst/>
                <a:latin typeface="+mn-lt"/>
                <a:ea typeface="+mn-ea"/>
                <a:cs typeface="+mn-cs"/>
              </a:rPr>
              <a:t> Trong lĩnh vực thị giác máy tính, bài toán tìm kiếm vector tương đồng được sử dụng để phân loại hình ảnh hoặc tìm kiếm hình ảnh giống nhau trong cơ sở dữ liệu lớn. Điều này có thể áp dụng trong các ứng dụng như phát hiện đối tượng, nhận dạng khuôn mặt và phân loại sản phẩm dựa trên hình ảnh.</a:t>
            </a:r>
          </a:p>
          <a:p>
            <a:r>
              <a:rPr lang="vi-VN" sz="1200" b="1" i="0" kern="1200">
                <a:solidFill>
                  <a:schemeClr val="tx1"/>
                </a:solidFill>
                <a:effectLst/>
                <a:latin typeface="+mn-lt"/>
                <a:ea typeface="+mn-ea"/>
                <a:cs typeface="+mn-cs"/>
              </a:rPr>
              <a:t>Dự đoán văn bản:</a:t>
            </a:r>
            <a:r>
              <a:rPr lang="vi-VN" sz="1200" b="0" i="0" kern="1200">
                <a:solidFill>
                  <a:schemeClr val="tx1"/>
                </a:solidFill>
                <a:effectLst/>
                <a:latin typeface="+mn-lt"/>
                <a:ea typeface="+mn-ea"/>
                <a:cs typeface="+mn-cs"/>
              </a:rPr>
              <a:t> Trong xử lý ngôn ngữ tự nhiên, tìm kiếm vector tương đồng có thể được sử dụng để tìm các văn bản tương tự hoặc liên quan trong cơ sở dữ liệu văn bản. Điều này có thể hữu ích trong việc xây dựng các hệ thống gợi ý nội dung hoặc phát hiện tin tức giả mạo.</a:t>
            </a:r>
          </a:p>
          <a:p>
            <a:r>
              <a:rPr lang="vi-VN" sz="1200" b="1" i="0" kern="1200">
                <a:solidFill>
                  <a:schemeClr val="tx1"/>
                </a:solidFill>
                <a:effectLst/>
                <a:latin typeface="+mn-lt"/>
                <a:ea typeface="+mn-ea"/>
                <a:cs typeface="+mn-cs"/>
              </a:rPr>
              <a:t>Phát hiện gian lận:</a:t>
            </a:r>
            <a:r>
              <a:rPr lang="vi-VN" sz="1200" b="0" i="0" kern="1200">
                <a:solidFill>
                  <a:schemeClr val="tx1"/>
                </a:solidFill>
                <a:effectLst/>
                <a:latin typeface="+mn-lt"/>
                <a:ea typeface="+mn-ea"/>
                <a:cs typeface="+mn-cs"/>
              </a:rPr>
              <a:t> Trong lĩnh vực tài chính hoặc an ninh mạng, tìm kiếm vector tương đồng có thể được sử dụng để phát hiện các giao dịch hoặc hoạt động gian lận bằng cách so sánh chúng với các mẫu đã biết.</a:t>
            </a:r>
          </a:p>
          <a:p>
            <a:r>
              <a:rPr lang="vi-VN" sz="1200" b="1" i="0" kern="1200">
                <a:solidFill>
                  <a:schemeClr val="tx1"/>
                </a:solidFill>
                <a:effectLst/>
                <a:latin typeface="+mn-lt"/>
                <a:ea typeface="+mn-ea"/>
                <a:cs typeface="+mn-cs"/>
              </a:rPr>
              <a:t>Phát triển trình dự đoán và học máy:</a:t>
            </a:r>
            <a:r>
              <a:rPr lang="vi-VN" sz="1200" b="0" i="0" kern="1200">
                <a:solidFill>
                  <a:schemeClr val="tx1"/>
                </a:solidFill>
                <a:effectLst/>
                <a:latin typeface="+mn-lt"/>
                <a:ea typeface="+mn-ea"/>
                <a:cs typeface="+mn-cs"/>
              </a:rPr>
              <a:t> Trong các mô hình học máy, việc tìm kiếm vector tương đồng có thể được sử dụng để tạo ra các biểu diễn dữ liệu hiệu quả và tìm kiếm dữ liệu huấn luyện có sự tương đồng với dữ liệu đầu vào.</a:t>
            </a:r>
          </a:p>
          <a:p>
            <a:r>
              <a:rPr lang="vi-VN" sz="1200" b="1" i="0" kern="1200">
                <a:solidFill>
                  <a:schemeClr val="tx1"/>
                </a:solidFill>
                <a:effectLst/>
                <a:latin typeface="+mn-lt"/>
                <a:ea typeface="+mn-ea"/>
                <a:cs typeface="+mn-cs"/>
              </a:rPr>
              <a:t>Quản lý dữ liệu:</a:t>
            </a:r>
            <a:r>
              <a:rPr lang="vi-VN" sz="1200" b="0" i="0" kern="1200">
                <a:solidFill>
                  <a:schemeClr val="tx1"/>
                </a:solidFill>
                <a:effectLst/>
                <a:latin typeface="+mn-lt"/>
                <a:ea typeface="+mn-ea"/>
                <a:cs typeface="+mn-cs"/>
              </a:rPr>
              <a:t> Trong các hệ thống quản lý dữ liệu, tìm kiếm vector tương đồng có thể được sử dụng để tìm kiếm và lấy ra dữ liệu có tính chất tương tự trong các cơ sở dữ liệu lớn.</a:t>
            </a:r>
          </a:p>
          <a:p>
            <a:r>
              <a:rPr lang="vi-VN" sz="1200" b="1" i="0" kern="1200">
                <a:solidFill>
                  <a:schemeClr val="tx1"/>
                </a:solidFill>
                <a:effectLst/>
                <a:latin typeface="+mn-lt"/>
                <a:ea typeface="+mn-ea"/>
                <a:cs typeface="+mn-cs"/>
              </a:rPr>
              <a:t>Dự đoán và phân tích sự tương đồng trong dữ liệu:</a:t>
            </a:r>
            <a:r>
              <a:rPr lang="vi-VN" sz="1200" b="0" i="0" kern="1200">
                <a:solidFill>
                  <a:schemeClr val="tx1"/>
                </a:solidFill>
                <a:effectLst/>
                <a:latin typeface="+mn-lt"/>
                <a:ea typeface="+mn-ea"/>
                <a:cs typeface="+mn-cs"/>
              </a:rPr>
              <a:t> Tìm kiếm vector tương đồng cũng có thể được sử dụng để tìm hiểu về sự tương đồng và cấu trúc trong dữ liệu, giúp phân tích dữ liệu và tạo ra các mô hình dự đoán.</a:t>
            </a:r>
          </a:p>
        </p:txBody>
      </p:sp>
      <p:sp>
        <p:nvSpPr>
          <p:cNvPr id="4" name="Slide Number Placeholder 3"/>
          <p:cNvSpPr>
            <a:spLocks noGrp="1"/>
          </p:cNvSpPr>
          <p:nvPr>
            <p:ph type="sldNum" sz="quarter" idx="5"/>
          </p:nvPr>
        </p:nvSpPr>
        <p:spPr/>
        <p:txBody>
          <a:bodyPr/>
          <a:lstStyle/>
          <a:p>
            <a:fld id="{1EFFC458-15A8-473E-97CA-B466A563B85A}" type="slidenum">
              <a:rPr lang="en-US" smtClean="0"/>
              <a:t>4</a:t>
            </a:fld>
            <a:endParaRPr lang="en-US"/>
          </a:p>
        </p:txBody>
      </p:sp>
    </p:spTree>
    <p:extLst>
      <p:ext uri="{BB962C8B-B14F-4D97-AF65-F5344CB8AC3E}">
        <p14:creationId xmlns:p14="http://schemas.microsoft.com/office/powerpoint/2010/main" val="214204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Việc xác định các vector tương đồng yêu cầu tính toán khoảng cách giữa vector truy vấn và tất cả các vector khác trong tập hợp.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Tuy nhiên, đối với các tập vector có số chiều cao bao gồm hàng trăm chiều và bao gồm hàng triệu vector hoặc hơn, việc tính toán trực tiếp tất cả khoảng cách trở nên không khả thi do yêu cầu thời gian và tài nguyên tính toán lớn.</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5</a:t>
            </a:fld>
            <a:endParaRPr lang="en-US"/>
          </a:p>
        </p:txBody>
      </p:sp>
    </p:spTree>
    <p:extLst>
      <p:ext uri="{BB962C8B-B14F-4D97-AF65-F5344CB8AC3E}">
        <p14:creationId xmlns:p14="http://schemas.microsoft.com/office/powerpoint/2010/main" val="425437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7</a:t>
            </a:fld>
            <a:endParaRPr lang="en-US"/>
          </a:p>
        </p:txBody>
      </p:sp>
    </p:spTree>
    <p:extLst>
      <p:ext uri="{BB962C8B-B14F-4D97-AF65-F5344CB8AC3E}">
        <p14:creationId xmlns:p14="http://schemas.microsoft.com/office/powerpoint/2010/main" val="410943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8</a:t>
            </a:fld>
            <a:endParaRPr lang="en-US"/>
          </a:p>
        </p:txBody>
      </p:sp>
    </p:spTree>
    <p:extLst>
      <p:ext uri="{BB962C8B-B14F-4D97-AF65-F5344CB8AC3E}">
        <p14:creationId xmlns:p14="http://schemas.microsoft.com/office/powerpoint/2010/main" val="227909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1) Phụ thuộc vào cấu trúc </a:t>
            </a:r>
            <a:r>
              <a:rPr lang="en-US" sz="1200" b="1" i="1" kern="1200">
                <a:solidFill>
                  <a:schemeClr val="tx1"/>
                </a:solidFill>
                <a:effectLst/>
                <a:latin typeface="+mn-lt"/>
                <a:ea typeface="+mn-ea"/>
                <a:cs typeface="+mn-cs"/>
              </a:rPr>
              <a:t>map/reduce</a:t>
            </a:r>
            <a:r>
              <a:rPr lang="en-US" sz="1200" b="1" kern="1200">
                <a:solidFill>
                  <a:schemeClr val="tx1"/>
                </a:solidFill>
                <a:effectLst/>
                <a:latin typeface="+mn-lt"/>
                <a:ea typeface="+mn-ea"/>
                <a:cs typeface="+mn-cs"/>
              </a:rPr>
              <a:t> của </a:t>
            </a:r>
            <a:r>
              <a:rPr lang="en-US" sz="1200" b="1" i="1" kern="1200">
                <a:solidFill>
                  <a:schemeClr val="tx1"/>
                </a:solidFill>
                <a:effectLst/>
                <a:latin typeface="+mn-lt"/>
                <a:ea typeface="+mn-ea"/>
                <a:cs typeface="+mn-cs"/>
              </a:rPr>
              <a:t>Apache Spark</a:t>
            </a: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của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rất hiệu quả trong xử lý dữ liêu lớn nhưng không phải phù hợp cho mọi loại ứng dụng phân tán vì việc lập trình bị gò bó trong 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ràng buộc tư duy lập trình, dẫn đến việc triển khai ứng dụng phân tán kém linh hoạt và không hiệu quả. Ví dụ, hàm được truyền cho 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chỉ nhận một tham số, người lập trình không thể truyền thông tin khác cho hàm khi cần.</a:t>
            </a:r>
          </a:p>
          <a:p>
            <a:r>
              <a:rPr lang="en-US" sz="1200" b="1" kern="1200">
                <a:solidFill>
                  <a:schemeClr val="tx1"/>
                </a:solidFill>
                <a:effectLst/>
                <a:latin typeface="+mn-lt"/>
                <a:ea typeface="+mn-ea"/>
                <a:cs typeface="+mn-cs"/>
              </a:rPr>
              <a:t>2) Việc chia sẻ dữ liệu hạn chế: </a:t>
            </a:r>
            <a:r>
              <a:rPr lang="en-US" sz="1200" kern="1200">
                <a:solidFill>
                  <a:schemeClr val="tx1"/>
                </a:solidFill>
                <a:effectLst/>
                <a:latin typeface="+mn-lt"/>
                <a:ea typeface="+mn-ea"/>
                <a:cs typeface="+mn-cs"/>
              </a:rPr>
              <a:t>Cơ chế chia sẻ dữ liệu giữa </a:t>
            </a:r>
            <a:r>
              <a:rPr lang="en-US" sz="1200" i="1" kern="1200">
                <a:solidFill>
                  <a:schemeClr val="tx1"/>
                </a:solidFill>
                <a:effectLst/>
                <a:latin typeface="+mn-lt"/>
                <a:ea typeface="+mn-ea"/>
                <a:cs typeface="+mn-cs"/>
              </a:rPr>
              <a:t>master node</a:t>
            </a:r>
            <a:r>
              <a:rPr lang="en-US" sz="1200" kern="1200">
                <a:solidFill>
                  <a:schemeClr val="tx1"/>
                </a:solidFill>
                <a:effectLst/>
                <a:latin typeface="+mn-lt"/>
                <a:ea typeface="+mn-ea"/>
                <a:cs typeface="+mn-cs"/>
              </a:rPr>
              <a:t> và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trên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rất hạn chế thông qua </a:t>
            </a:r>
            <a:r>
              <a:rPr lang="en-US" sz="1200" i="1" kern="1200">
                <a:solidFill>
                  <a:schemeClr val="tx1"/>
                </a:solidFill>
                <a:effectLst/>
                <a:latin typeface="+mn-lt"/>
                <a:ea typeface="+mn-ea"/>
                <a:cs typeface="+mn-cs"/>
              </a:rPr>
              <a:t>broadcast variables</a:t>
            </a:r>
            <a:r>
              <a:rPr lang="en-US" sz="1200" kern="1200">
                <a:solidFill>
                  <a:schemeClr val="tx1"/>
                </a:solidFill>
                <a:effectLst/>
                <a:latin typeface="+mn-lt"/>
                <a:ea typeface="+mn-ea"/>
                <a:cs typeface="+mn-cs"/>
              </a:rPr>
              <a:t> và </a:t>
            </a:r>
            <a:r>
              <a:rPr lang="en-US" sz="1200" i="1" kern="1200">
                <a:solidFill>
                  <a:schemeClr val="tx1"/>
                </a:solidFill>
                <a:effectLst/>
                <a:latin typeface="+mn-lt"/>
                <a:ea typeface="+mn-ea"/>
                <a:cs typeface="+mn-cs"/>
              </a:rPr>
              <a:t>accumulated variables</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Broadcast variables</a:t>
            </a:r>
            <a:r>
              <a:rPr lang="en-US" sz="1200" kern="1200">
                <a:solidFill>
                  <a:schemeClr val="tx1"/>
                </a:solidFill>
                <a:effectLst/>
                <a:latin typeface="+mn-lt"/>
                <a:ea typeface="+mn-ea"/>
                <a:cs typeface="+mn-cs"/>
              </a:rPr>
              <a:t> là biến chỉ đọc, </a:t>
            </a:r>
            <a:r>
              <a:rPr lang="en-US" sz="1200" i="1" kern="1200">
                <a:solidFill>
                  <a:schemeClr val="tx1"/>
                </a:solidFill>
                <a:effectLst/>
                <a:latin typeface="+mn-lt"/>
                <a:ea typeface="+mn-ea"/>
                <a:cs typeface="+mn-cs"/>
              </a:rPr>
              <a:t>accumulated variables</a:t>
            </a:r>
            <a:r>
              <a:rPr lang="en-US" sz="1200" kern="1200">
                <a:solidFill>
                  <a:schemeClr val="tx1"/>
                </a:solidFill>
                <a:effectLst/>
                <a:latin typeface="+mn-lt"/>
                <a:ea typeface="+mn-ea"/>
                <a:cs typeface="+mn-cs"/>
              </a:rPr>
              <a:t> là biến chỉ cộng. Hơn nữa, các biến này có nội dung giống nhau trên tất cả các</a:t>
            </a:r>
            <a:r>
              <a:rPr lang="en-US" sz="1200" i="1" kern="1200">
                <a:solidFill>
                  <a:schemeClr val="tx1"/>
                </a:solidFill>
                <a:effectLst/>
                <a:latin typeface="+mn-lt"/>
                <a:ea typeface="+mn-ea"/>
                <a:cs typeface="+mn-cs"/>
              </a:rPr>
              <a:t> worker nodes</a:t>
            </a:r>
            <a:r>
              <a:rPr lang="en-US" sz="1200" kern="1200">
                <a:solidFill>
                  <a:schemeClr val="tx1"/>
                </a:solidFill>
                <a:effectLst/>
                <a:latin typeface="+mn-lt"/>
                <a:ea typeface="+mn-ea"/>
                <a:cs typeface="+mn-cs"/>
              </a:rPr>
              <a:t> và chúng sẽ bị mất khi kết thúc một </a:t>
            </a:r>
            <a:r>
              <a:rPr lang="en-US" sz="1200" i="1" kern="1200">
                <a:solidFill>
                  <a:schemeClr val="tx1"/>
                </a:solidFill>
                <a:effectLst/>
                <a:latin typeface="+mn-lt"/>
                <a:ea typeface="+mn-ea"/>
                <a:cs typeface="+mn-cs"/>
              </a:rPr>
              <a:t>Spark session</a:t>
            </a:r>
            <a:r>
              <a:rPr lang="en-US" sz="1200" kern="1200">
                <a:solidFill>
                  <a:schemeClr val="tx1"/>
                </a:solidFill>
                <a:effectLst/>
                <a:latin typeface="+mn-lt"/>
                <a:ea typeface="+mn-ea"/>
                <a:cs typeface="+mn-cs"/>
              </a:rPr>
              <a:t>.</a:t>
            </a:r>
          </a:p>
          <a:p>
            <a:r>
              <a:rPr lang="en-US" sz="1200" b="1" kern="1200">
                <a:solidFill>
                  <a:schemeClr val="tx1"/>
                </a:solidFill>
                <a:effectLst/>
                <a:latin typeface="+mn-lt"/>
                <a:ea typeface="+mn-ea"/>
                <a:cs typeface="+mn-cs"/>
              </a:rPr>
              <a:t>3) Không thể can thiệp sâu vào </a:t>
            </a:r>
            <a:r>
              <a:rPr lang="en-US" sz="1200" b="1" i="1" kern="1200">
                <a:solidFill>
                  <a:schemeClr val="tx1"/>
                </a:solidFill>
                <a:effectLst/>
                <a:latin typeface="+mn-lt"/>
                <a:ea typeface="+mn-ea"/>
                <a:cs typeface="+mn-cs"/>
              </a:rPr>
              <a:t>worker nodes</a:t>
            </a: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Trên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người dùng không thể chủ động thêm/bớt biến hay phương thức vào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Điều này khó khăn cho việc tổ chức dữ liệu và tổ chức xử lý ở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dẫn đến khó triển khai ứng dụng phân tán một cách linh hoạt.</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15</a:t>
            </a:fld>
            <a:endParaRPr lang="en-US"/>
          </a:p>
        </p:txBody>
      </p:sp>
    </p:spTree>
    <p:extLst>
      <p:ext uri="{BB962C8B-B14F-4D97-AF65-F5344CB8AC3E}">
        <p14:creationId xmlns:p14="http://schemas.microsoft.com/office/powerpoint/2010/main" val="2452175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a:solidFill>
                  <a:schemeClr val="tx1"/>
                </a:solidFill>
                <a:effectLst/>
                <a:latin typeface="+mn-lt"/>
                <a:ea typeface="+mn-ea"/>
                <a:cs typeface="+mn-cs"/>
              </a:rPr>
              <a:t>Đơn giản: Mục đích thiết kế là giữ cho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càng đơn giản càng tốt. Đơn giản khi cài đặt và sử dụng giúp dễ dàng tiếp cận và triển khai nhanh ứng dụng, dẫn đến tiết kiệm thời gian và công sức, cuối cùng đạt được mục tiêu hiệu quả về kinh tế. Để cài đặt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trên cụm máy tính chỉ cần chạy script đơn giản. Để triển khai ứng dụng phân tán chỉ cần mở rộng interface </a:t>
            </a:r>
            <a:r>
              <a:rPr lang="en-US" sz="1200" i="1" kern="1200">
                <a:solidFill>
                  <a:schemeClr val="tx1"/>
                </a:solidFill>
                <a:effectLst/>
                <a:latin typeface="+mn-lt"/>
                <a:ea typeface="+mn-ea"/>
                <a:cs typeface="+mn-cs"/>
              </a:rPr>
              <a:t>IApp</a:t>
            </a:r>
            <a:r>
              <a:rPr lang="en-US" sz="1200" kern="1200">
                <a:solidFill>
                  <a:schemeClr val="tx1"/>
                </a:solidFill>
                <a:effectLst/>
                <a:latin typeface="+mn-lt"/>
                <a:ea typeface="+mn-ea"/>
                <a:cs typeface="+mn-cs"/>
              </a:rPr>
              <a:t> là có thể sử dụng lại các phương thức tiện ích sẵn có, không cần lập trình phức tạp</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Linh hoạt và dễ mở rộng: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cho phép </a:t>
            </a:r>
            <a:r>
              <a:rPr lang="en-US" sz="1200" i="1" kern="1200">
                <a:solidFill>
                  <a:schemeClr val="tx1"/>
                </a:solidFill>
                <a:effectLst/>
                <a:latin typeface="+mn-lt"/>
                <a:ea typeface="+mn-ea"/>
                <a:cs typeface="+mn-cs"/>
              </a:rPr>
              <a:t>master node</a:t>
            </a:r>
            <a:r>
              <a:rPr lang="en-US" sz="1200" kern="1200">
                <a:solidFill>
                  <a:schemeClr val="tx1"/>
                </a:solidFill>
                <a:effectLst/>
                <a:latin typeface="+mn-lt"/>
                <a:ea typeface="+mn-ea"/>
                <a:cs typeface="+mn-cs"/>
              </a:rPr>
              <a:t> điều khiển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mà không có bất kỳ hạn chế nào. Người lập trình có thể tổ chức động dữ liệu và chương trình xử lý ở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một cách dễ dàng và hợp lý. Điều này giúp giải phóng tư duy lập trình, việc lập trình không bị phụ thuộc hay bị gò bó trong bất kỳ cấu trúc lập trình nào (như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Từ đó việc lập trình phân tán sẽ tự nhiên hơn, không gò bó trong khuôn khổ, và hiệu suất được nâng cao.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Hiệu suất cao: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không thực hiện những kiểm tra ràng buộc phức tạp mà chỉ cung cấp nền tảng quản lý cụm, điều khiển việc truyền/nhận dữ liệu/code trong cụm và cung cấp những chức năng xử lý cơ bản, quan trọng nhất. Mặt khác,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rất linh hoạt. Người lập trình có thể tự tổ chức dữ liệu và code xử lý cho ứng dụng sao cho tối ưu. Chính vì sự đơn giản và linh hoạt đã giúp phát triển ứng dụng phân tán hiệu suất cao.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Khả năng mở rộng/thu hẹp: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cho phép mở rộng/thu hẹp hệ thống dễ dàng bằng cách thêm/bớt </a:t>
            </a:r>
            <a:r>
              <a:rPr lang="en-US" sz="1200" i="1" kern="1200">
                <a:solidFill>
                  <a:schemeClr val="tx1"/>
                </a:solidFill>
                <a:effectLst/>
                <a:latin typeface="+mn-lt"/>
                <a:ea typeface="+mn-ea"/>
                <a:cs typeface="+mn-cs"/>
              </a:rPr>
              <a:t>worker node</a:t>
            </a:r>
            <a:r>
              <a:rPr lang="en-US" sz="1200" kern="1200">
                <a:solidFill>
                  <a:schemeClr val="tx1"/>
                </a:solidFill>
                <a:effectLst/>
                <a:latin typeface="+mn-lt"/>
                <a:ea typeface="+mn-ea"/>
                <a:cs typeface="+mn-cs"/>
              </a:rPr>
              <a:t> trong cụm và chỉ thay đổi một file cấu hình. Điều này giúp dễ dàng điều chỉnh qui mô của hệ thống xử lý cho phù hợp với qui mô dữ liệu.</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a:solidFill>
                <a:schemeClr val="tx1"/>
              </a:solidFill>
              <a:effectLst/>
              <a:latin typeface="+mn-lt"/>
              <a:ea typeface="+mn-ea"/>
              <a:cs typeface="+mn-cs"/>
            </a:endParaRPr>
          </a:p>
          <a:p>
            <a:pPr marL="228600" indent="-228600">
              <a:buAutoNum type="arabicParen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FFC458-15A8-473E-97CA-B466A563B85A}" type="slidenum">
              <a:rPr lang="en-US" smtClean="0"/>
              <a:t>16</a:t>
            </a:fld>
            <a:endParaRPr lang="en-US"/>
          </a:p>
        </p:txBody>
      </p:sp>
    </p:spTree>
    <p:extLst>
      <p:ext uri="{BB962C8B-B14F-4D97-AF65-F5344CB8AC3E}">
        <p14:creationId xmlns:p14="http://schemas.microsoft.com/office/powerpoint/2010/main" val="1290554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24</a:t>
            </a:fld>
            <a:endParaRPr lang="en-US"/>
          </a:p>
        </p:txBody>
      </p:sp>
    </p:spTree>
    <p:extLst>
      <p:ext uri="{BB962C8B-B14F-4D97-AF65-F5344CB8AC3E}">
        <p14:creationId xmlns:p14="http://schemas.microsoft.com/office/powerpoint/2010/main" val="3388505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2892" y="2047102"/>
            <a:ext cx="9594308" cy="1676400"/>
          </a:xfrm>
        </p:spPr>
        <p:txBody>
          <a:bodyPr>
            <a:noAutofit/>
            <a:scene3d>
              <a:camera prst="orthographicFront"/>
              <a:lightRig rig="threePt" dir="t"/>
            </a:scene3d>
            <a:sp3d extrusionH="57150">
              <a:bevelT w="38100" h="38100"/>
            </a:sp3d>
          </a:bodyPr>
          <a:lstStyle>
            <a:lvl1pPr>
              <a:lnSpc>
                <a:spcPct val="80000"/>
              </a:lnSpc>
              <a:defRPr sz="6000" b="0" cap="none" spc="0">
                <a:ln w="0"/>
                <a:solidFill>
                  <a:schemeClr val="accent3">
                    <a:lumMod val="75000"/>
                  </a:schemeClr>
                </a:solidFill>
                <a:effectLst>
                  <a:outerShdw blurRad="38100" dist="25400" dir="5400000" algn="ctr" rotWithShape="0">
                    <a:srgbClr val="6E747A">
                      <a:alpha val="43000"/>
                    </a:srgbClr>
                  </a:outerShdw>
                </a:effectLst>
              </a:defRPr>
            </a:lvl1pPr>
          </a:lstStyle>
          <a:p>
            <a:r>
              <a:rPr lang="en-US"/>
              <a:t>Click to edit Master title style</a:t>
            </a:r>
            <a:endParaRPr/>
          </a:p>
        </p:txBody>
      </p:sp>
      <p:sp>
        <p:nvSpPr>
          <p:cNvPr id="3" name="Subtitle 2"/>
          <p:cNvSpPr>
            <a:spLocks noGrp="1"/>
          </p:cNvSpPr>
          <p:nvPr>
            <p:ph type="subTitle" idx="1"/>
          </p:nvPr>
        </p:nvSpPr>
        <p:spPr>
          <a:xfrm>
            <a:off x="2292892" y="3774301"/>
            <a:ext cx="9594308" cy="886344"/>
          </a:xfrm>
        </p:spPr>
        <p:txBody>
          <a:bodyPr>
            <a:normAutofit/>
            <a:scene3d>
              <a:camera prst="orthographicFront"/>
              <a:lightRig rig="threePt" dir="t"/>
            </a:scene3d>
            <a:sp3d extrusionH="57150">
              <a:bevelT w="38100" h="38100"/>
            </a:sp3d>
          </a:bodyPr>
          <a:lstStyle>
            <a:lvl1pPr marL="0" indent="0" algn="l">
              <a:buNone/>
              <a:defRPr sz="2800">
                <a:solidFill>
                  <a:srgbClr val="002060"/>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a:t>Distributed KD-Tree</a:t>
            </a:r>
          </a:p>
        </p:txBody>
      </p:sp>
      <p:sp>
        <p:nvSpPr>
          <p:cNvPr id="4" name="Date Placeholder 3"/>
          <p:cNvSpPr>
            <a:spLocks noGrp="1"/>
          </p:cNvSpPr>
          <p:nvPr>
            <p:ph type="dt" sz="half" idx="10"/>
          </p:nvPr>
        </p:nvSpPr>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grpSp>
        <p:nvGrpSpPr>
          <p:cNvPr id="18" name="squares">
            <a:extLst>
              <a:ext uri="{FF2B5EF4-FFF2-40B4-BE49-F238E27FC236}">
                <a16:creationId xmlns:a16="http://schemas.microsoft.com/office/drawing/2014/main" id="{1B50D0F4-1489-4253-A226-715457F571D1}"/>
              </a:ext>
            </a:extLst>
          </p:cNvPr>
          <p:cNvGrpSpPr/>
          <p:nvPr/>
        </p:nvGrpSpPr>
        <p:grpSpPr>
          <a:xfrm>
            <a:off x="0" y="2918442"/>
            <a:ext cx="1622755" cy="805061"/>
            <a:chOff x="0" y="2343311"/>
            <a:chExt cx="1217066" cy="603796"/>
          </a:xfrm>
        </p:grpSpPr>
        <p:sp>
          <p:nvSpPr>
            <p:cNvPr id="19" name="Rounded Rectangle 7">
              <a:extLst>
                <a:ext uri="{FF2B5EF4-FFF2-40B4-BE49-F238E27FC236}">
                  <a16:creationId xmlns:a16="http://schemas.microsoft.com/office/drawing/2014/main" id="{EB5961F1-EADE-4873-B490-A198A56659CA}"/>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0" name="Rounded Rectangle 8">
              <a:extLst>
                <a:ext uri="{FF2B5EF4-FFF2-40B4-BE49-F238E27FC236}">
                  <a16:creationId xmlns:a16="http://schemas.microsoft.com/office/drawing/2014/main" id="{4B052CC2-AE5F-457A-9F64-599115C7860C}"/>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Round Same Side Corner Rectangle 9">
              <a:extLst>
                <a:ext uri="{FF2B5EF4-FFF2-40B4-BE49-F238E27FC236}">
                  <a16:creationId xmlns:a16="http://schemas.microsoft.com/office/drawing/2014/main" id="{4E90F40F-56E0-4ADC-A71D-BB8EB1E62E22}"/>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Rectangle 12">
            <a:extLst>
              <a:ext uri="{FF2B5EF4-FFF2-40B4-BE49-F238E27FC236}">
                <a16:creationId xmlns:a16="http://schemas.microsoft.com/office/drawing/2014/main" id="{CCA175D1-7015-42C5-8E31-BA3EB9C22142}"/>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spTree>
    <p:extLst>
      <p:ext uri="{BB962C8B-B14F-4D97-AF65-F5344CB8AC3E}">
        <p14:creationId xmlns:p14="http://schemas.microsoft.com/office/powerpoint/2010/main" val="383752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1" y="152400"/>
            <a:ext cx="10680242" cy="1295400"/>
          </a:xfrm>
        </p:spPr>
        <p:txBody>
          <a:bodyPr/>
          <a:lstStyle/>
          <a:p>
            <a:r>
              <a:rPr lang="en-US"/>
              <a:t>Click to edit Master title style</a:t>
            </a:r>
            <a:endParaRPr/>
          </a:p>
        </p:txBody>
      </p:sp>
      <p:sp>
        <p:nvSpPr>
          <p:cNvPr id="3" name="Content Placeholder 2"/>
          <p:cNvSpPr>
            <a:spLocks noGrp="1"/>
          </p:cNvSpPr>
          <p:nvPr>
            <p:ph idx="1"/>
          </p:nvPr>
        </p:nvSpPr>
        <p:spPr/>
        <p:txBody>
          <a:bodyPr/>
          <a:lstStyle>
            <a:lvl1pPr>
              <a:buClr>
                <a:schemeClr val="accent4">
                  <a:lumMod val="50000"/>
                </a:schemeClr>
              </a:buClr>
              <a:defRPr/>
            </a:lvl1pPr>
            <a:lvl2pPr>
              <a:buClr>
                <a:schemeClr val="accent4">
                  <a:lumMod val="50000"/>
                </a:schemeClr>
              </a:buClr>
              <a:defRPr/>
            </a:lvl2pPr>
            <a:lvl3pPr>
              <a:buClr>
                <a:schemeClr val="accent4">
                  <a:lumMod val="50000"/>
                </a:schemeClr>
              </a:buClr>
              <a:defRPr/>
            </a:lvl3pPr>
            <a:lvl4pPr>
              <a:buClr>
                <a:schemeClr val="accent4">
                  <a:lumMod val="50000"/>
                </a:schemeClr>
              </a:buClr>
              <a:defRPr/>
            </a:lvl4pPr>
            <a:lvl5pPr>
              <a:buClr>
                <a:schemeClr val="accent4">
                  <a:lumMod val="50000"/>
                </a:schemeClr>
              </a:buCl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Distributed KD-Tree</a:t>
            </a:r>
          </a:p>
        </p:txBody>
      </p:sp>
      <p:sp>
        <p:nvSpPr>
          <p:cNvPr id="4" name="Date Placeholder 3"/>
          <p:cNvSpPr>
            <a:spLocks noGrp="1"/>
          </p:cNvSpPr>
          <p:nvPr>
            <p:ph type="dt" sz="half" idx="10"/>
          </p:nvPr>
        </p:nvSpPr>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373905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7" name="squares"/>
          <p:cNvGrpSpPr/>
          <p:nvPr/>
        </p:nvGrpSpPr>
        <p:grpSpPr>
          <a:xfrm>
            <a:off x="0" y="2427765"/>
            <a:ext cx="1622755"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1828801" y="1381541"/>
            <a:ext cx="9144000" cy="1851285"/>
          </a:xfrm>
        </p:spPr>
        <p:txBody>
          <a:bodyPr anchor="b">
            <a:normAutofit/>
          </a:bodyPr>
          <a:lstStyle>
            <a:lvl1pPr algn="l">
              <a:defRPr sz="6000" b="0" cap="none" baseline="0"/>
            </a:lvl1pPr>
          </a:lstStyle>
          <a:p>
            <a:r>
              <a:rPr lang="en-US"/>
              <a:t>Click to edit Master title style</a:t>
            </a:r>
            <a:endParaRPr/>
          </a:p>
        </p:txBody>
      </p:sp>
      <p:sp>
        <p:nvSpPr>
          <p:cNvPr id="5" name="Footer Placeholder 4"/>
          <p:cNvSpPr>
            <a:spLocks noGrp="1"/>
          </p:cNvSpPr>
          <p:nvPr>
            <p:ph type="ftr" sz="quarter" idx="11"/>
          </p:nvPr>
        </p:nvSpPr>
        <p:spPr>
          <a:xfrm>
            <a:off x="286371" y="6448425"/>
            <a:ext cx="8290560" cy="180976"/>
          </a:xfrm>
        </p:spPr>
        <p:txBody>
          <a:bodyPr/>
          <a:lstStyle/>
          <a:p>
            <a:r>
              <a:rPr lang="en-US"/>
              <a:t>Distributed KD-Tree</a:t>
            </a:r>
          </a:p>
        </p:txBody>
      </p:sp>
      <p:sp>
        <p:nvSpPr>
          <p:cNvPr id="4" name="Date Placeholder 3"/>
          <p:cNvSpPr>
            <a:spLocks noGrp="1"/>
          </p:cNvSpPr>
          <p:nvPr>
            <p:ph type="dt" sz="half" idx="10"/>
          </p:nvPr>
        </p:nvSpPr>
        <p:spPr>
          <a:xfrm>
            <a:off x="9114465" y="6448425"/>
            <a:ext cx="1422400" cy="180976"/>
          </a:xfrm>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cxnSp>
        <p:nvCxnSpPr>
          <p:cNvPr id="12" name="Straight Connector 11">
            <a:extLst>
              <a:ext uri="{FF2B5EF4-FFF2-40B4-BE49-F238E27FC236}">
                <a16:creationId xmlns:a16="http://schemas.microsoft.com/office/drawing/2014/main" id="{FD0221BD-532C-4D1C-ACFA-25A175BF1D99}"/>
              </a:ext>
            </a:extLst>
          </p:cNvPr>
          <p:cNvCxnSpPr>
            <a:cxnSpLocks/>
          </p:cNvCxnSpPr>
          <p:nvPr userDrawn="1"/>
        </p:nvCxnSpPr>
        <p:spPr>
          <a:xfrm>
            <a:off x="286371" y="6353175"/>
            <a:ext cx="11613072" cy="0"/>
          </a:xfrm>
          <a:prstGeom prst="line">
            <a:avLst/>
          </a:prstGeom>
          <a:ln w="12700">
            <a:solidFill>
              <a:srgbClr val="0000AC"/>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D346BD-7631-48B3-8CB1-E050802C1094}"/>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12290" name="Picture 2" descr="K-d trees - DEV Community">
            <a:extLst>
              <a:ext uri="{FF2B5EF4-FFF2-40B4-BE49-F238E27FC236}">
                <a16:creationId xmlns:a16="http://schemas.microsoft.com/office/drawing/2014/main" id="{3045FCAB-DDDA-4D34-B86D-5AC405C1B2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3625175"/>
            <a:ext cx="3445564" cy="19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6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p>
            <a:r>
              <a:rPr lang="en-US"/>
              <a:t>Click to edit Master title style</a:t>
            </a:r>
            <a:endParaRPr/>
          </a:p>
        </p:txBody>
      </p:sp>
      <p:sp>
        <p:nvSpPr>
          <p:cNvPr id="3" name="Content Placeholder 2"/>
          <p:cNvSpPr>
            <a:spLocks noGrp="1"/>
          </p:cNvSpPr>
          <p:nvPr>
            <p:ph sz="half" idx="1"/>
          </p:nvPr>
        </p:nvSpPr>
        <p:spPr>
          <a:xfrm>
            <a:off x="114170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599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Distributed KD-Tree</a:t>
            </a:r>
          </a:p>
        </p:txBody>
      </p:sp>
      <p:sp>
        <p:nvSpPr>
          <p:cNvPr id="5" name="Date Placeholder 4"/>
          <p:cNvSpPr>
            <a:spLocks noGrp="1"/>
          </p:cNvSpPr>
          <p:nvPr>
            <p:ph type="dt" sz="half" idx="10"/>
          </p:nvPr>
        </p:nvSpPr>
        <p:spPr/>
        <p:txBody>
          <a:bodyPr/>
          <a:lstStyle/>
          <a:p>
            <a:r>
              <a:rPr lang="en-US"/>
              <a:t>9/28/2023</a:t>
            </a:r>
          </a:p>
        </p:txBody>
      </p:sp>
      <p:sp>
        <p:nvSpPr>
          <p:cNvPr id="7" name="Slide Number Placeholder 6"/>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261930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709" y="1524001"/>
            <a:ext cx="4876800" cy="816429"/>
          </a:xfrm>
        </p:spPr>
        <p:txBody>
          <a:bodyPr anchor="ctr">
            <a:normAutofit/>
          </a:bodyPr>
          <a:lstStyle>
            <a:lvl1pPr marL="0" indent="0">
              <a:buNone/>
              <a:defRPr sz="2800" b="0">
                <a:solidFill>
                  <a:srgbClr val="002060"/>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70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5999" y="1524001"/>
            <a:ext cx="4876800" cy="816429"/>
          </a:xfrm>
        </p:spPr>
        <p:txBody>
          <a:bodyPr anchor="ctr">
            <a:normAutofit/>
          </a:bodyPr>
          <a:lstStyle>
            <a:lvl1pPr marL="0" indent="0">
              <a:buNone/>
              <a:defRPr sz="2800" b="0">
                <a:solidFill>
                  <a:srgbClr val="002060"/>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599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Distributed KD-Tree</a:t>
            </a:r>
          </a:p>
        </p:txBody>
      </p:sp>
      <p:sp>
        <p:nvSpPr>
          <p:cNvPr id="7" name="Date Placeholder 6"/>
          <p:cNvSpPr>
            <a:spLocks noGrp="1"/>
          </p:cNvSpPr>
          <p:nvPr>
            <p:ph type="dt" sz="half" idx="10"/>
          </p:nvPr>
        </p:nvSpPr>
        <p:spPr/>
        <p:txBody>
          <a:bodyPr/>
          <a:lstStyle/>
          <a:p>
            <a:r>
              <a:rPr lang="en-US"/>
              <a:t>9/28/2023</a:t>
            </a:r>
          </a:p>
        </p:txBody>
      </p:sp>
      <p:sp>
        <p:nvSpPr>
          <p:cNvPr id="9" name="Slide Number Placeholder 8"/>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27642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Distributed KD-Tree</a:t>
            </a:r>
          </a:p>
        </p:txBody>
      </p:sp>
      <p:sp>
        <p:nvSpPr>
          <p:cNvPr id="3" name="Date Placeholder 2"/>
          <p:cNvSpPr>
            <a:spLocks noGrp="1"/>
          </p:cNvSpPr>
          <p:nvPr>
            <p:ph type="dt" sz="half" idx="10"/>
          </p:nvPr>
        </p:nvSpPr>
        <p:spPr/>
        <p:txBody>
          <a:bodyPr/>
          <a:lstStyle/>
          <a:p>
            <a:r>
              <a:rPr lang="en-US"/>
              <a:t>9/28/2023</a:t>
            </a:r>
          </a:p>
        </p:txBody>
      </p:sp>
      <p:sp>
        <p:nvSpPr>
          <p:cNvPr id="5" name="Slide Number Placeholder 4"/>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141067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Distributed KD-Tree</a:t>
            </a:r>
          </a:p>
        </p:txBody>
      </p:sp>
      <p:sp>
        <p:nvSpPr>
          <p:cNvPr id="3" name="Date Placeholder 2"/>
          <p:cNvSpPr>
            <a:spLocks noGrp="1"/>
          </p:cNvSpPr>
          <p:nvPr>
            <p:ph type="dt" sz="half" idx="10"/>
          </p:nvPr>
        </p:nvSpPr>
        <p:spPr/>
        <p:txBody>
          <a:bodyPr/>
          <a:lstStyle/>
          <a:p>
            <a:r>
              <a:rPr lang="en-US"/>
              <a:t>9/28/2023</a:t>
            </a:r>
          </a:p>
        </p:txBody>
      </p:sp>
      <p:sp>
        <p:nvSpPr>
          <p:cNvPr id="5" name="Slide Number Placeholder 4"/>
          <p:cNvSpPr>
            <a:spLocks noGrp="1"/>
          </p:cNvSpPr>
          <p:nvPr>
            <p:ph type="sldNum" sz="quarter" idx="12"/>
          </p:nvPr>
        </p:nvSpPr>
        <p:spPr/>
        <p:txBody>
          <a:bodyPr/>
          <a:lstStyle/>
          <a:p>
            <a:fld id="{21782F98-F548-4E33-958E-D2A6C4BA8EFA}" type="slidenum">
              <a:rPr lang="en-US" smtClean="0"/>
              <a:t>‹#›</a:t>
            </a:fld>
            <a:endParaRPr lang="en-US"/>
          </a:p>
        </p:txBody>
      </p:sp>
      <p:grpSp>
        <p:nvGrpSpPr>
          <p:cNvPr id="7" name="squares">
            <a:extLst>
              <a:ext uri="{FF2B5EF4-FFF2-40B4-BE49-F238E27FC236}">
                <a16:creationId xmlns:a16="http://schemas.microsoft.com/office/drawing/2014/main" id="{47DEEE63-A1BC-4A43-A4AD-76951E5D7313}"/>
              </a:ext>
            </a:extLst>
          </p:cNvPr>
          <p:cNvGrpSpPr/>
          <p:nvPr userDrawn="1"/>
        </p:nvGrpSpPr>
        <p:grpSpPr>
          <a:xfrm>
            <a:off x="1523" y="800100"/>
            <a:ext cx="1141709" cy="533185"/>
            <a:chOff x="0" y="2343311"/>
            <a:chExt cx="1217066" cy="603796"/>
          </a:xfrm>
        </p:grpSpPr>
        <p:sp>
          <p:nvSpPr>
            <p:cNvPr id="8" name="Rounded Rectangle 7">
              <a:extLst>
                <a:ext uri="{FF2B5EF4-FFF2-40B4-BE49-F238E27FC236}">
                  <a16:creationId xmlns:a16="http://schemas.microsoft.com/office/drawing/2014/main" id="{A77A6632-F6E5-43A1-84B0-4AE988F94BFC}"/>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a:extLst>
                <a:ext uri="{FF2B5EF4-FFF2-40B4-BE49-F238E27FC236}">
                  <a16:creationId xmlns:a16="http://schemas.microsoft.com/office/drawing/2014/main" id="{8425D3A9-E201-49FC-8A02-A00F4FAA158A}"/>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a:extLst>
                <a:ext uri="{FF2B5EF4-FFF2-40B4-BE49-F238E27FC236}">
                  <a16:creationId xmlns:a16="http://schemas.microsoft.com/office/drawing/2014/main" id="{476A3E42-3880-4E46-9109-3363DDD8FF50}"/>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cxnSp>
        <p:nvCxnSpPr>
          <p:cNvPr id="11" name="Straight Connector 10">
            <a:extLst>
              <a:ext uri="{FF2B5EF4-FFF2-40B4-BE49-F238E27FC236}">
                <a16:creationId xmlns:a16="http://schemas.microsoft.com/office/drawing/2014/main" id="{C5AA3E34-53C5-4668-AF9A-A0EA9AF4B2C4}"/>
              </a:ext>
            </a:extLst>
          </p:cNvPr>
          <p:cNvCxnSpPr/>
          <p:nvPr userDrawn="1"/>
        </p:nvCxnSpPr>
        <p:spPr>
          <a:xfrm>
            <a:off x="1219200" y="1447800"/>
            <a:ext cx="10680243" cy="0"/>
          </a:xfrm>
          <a:prstGeom prst="line">
            <a:avLst/>
          </a:prstGeom>
          <a:ln w="19050">
            <a:solidFill>
              <a:srgbClr val="0000AC"/>
            </a:solidFill>
          </a:ln>
        </p:spPr>
        <p:style>
          <a:lnRef idx="1">
            <a:schemeClr val="accent1"/>
          </a:lnRef>
          <a:fillRef idx="0">
            <a:schemeClr val="accent1"/>
          </a:fillRef>
          <a:effectRef idx="0">
            <a:schemeClr val="accent1"/>
          </a:effectRef>
          <a:fontRef idx="minor">
            <a:schemeClr val="tx1"/>
          </a:fontRef>
        </p:style>
      </p:cxnSp>
      <p:pic>
        <p:nvPicPr>
          <p:cNvPr id="13" name="Picture 2" descr="K-d trees - DEV Community">
            <a:extLst>
              <a:ext uri="{FF2B5EF4-FFF2-40B4-BE49-F238E27FC236}">
                <a16:creationId xmlns:a16="http://schemas.microsoft.com/office/drawing/2014/main" id="{BDACCB36-866A-42F3-92E1-7CD0CB6C46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45" y="765674"/>
            <a:ext cx="1161869" cy="65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6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squares">
            <a:extLst>
              <a:ext uri="{FF2B5EF4-FFF2-40B4-BE49-F238E27FC236}">
                <a16:creationId xmlns:a16="http://schemas.microsoft.com/office/drawing/2014/main" id="{C57A4AB8-5D15-44AC-8A80-ED2E069BBD22}"/>
              </a:ext>
            </a:extLst>
          </p:cNvPr>
          <p:cNvGrpSpPr/>
          <p:nvPr/>
        </p:nvGrpSpPr>
        <p:grpSpPr>
          <a:xfrm>
            <a:off x="0" y="2918442"/>
            <a:ext cx="1622755" cy="805061"/>
            <a:chOff x="0" y="2343311"/>
            <a:chExt cx="1217066" cy="603796"/>
          </a:xfrm>
        </p:grpSpPr>
        <p:sp>
          <p:nvSpPr>
            <p:cNvPr id="3" name="Rounded Rectangle 7">
              <a:extLst>
                <a:ext uri="{FF2B5EF4-FFF2-40B4-BE49-F238E27FC236}">
                  <a16:creationId xmlns:a16="http://schemas.microsoft.com/office/drawing/2014/main" id="{478D5619-DEF4-4F6F-BC11-78D556BE6DF3}"/>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 name="Rounded Rectangle 8">
              <a:extLst>
                <a:ext uri="{FF2B5EF4-FFF2-40B4-BE49-F238E27FC236}">
                  <a16:creationId xmlns:a16="http://schemas.microsoft.com/office/drawing/2014/main" id="{27B79603-57DF-4000-ACF1-94A257895CD9}"/>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5" name="Round Same Side Corner Rectangle 9">
              <a:extLst>
                <a:ext uri="{FF2B5EF4-FFF2-40B4-BE49-F238E27FC236}">
                  <a16:creationId xmlns:a16="http://schemas.microsoft.com/office/drawing/2014/main" id="{29F8B2DB-73B5-4BE9-9E44-64A2507214C4}"/>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6" name="Picture 2" descr="K-d trees - DEV Community">
            <a:extLst>
              <a:ext uri="{FF2B5EF4-FFF2-40B4-BE49-F238E27FC236}">
                <a16:creationId xmlns:a16="http://schemas.microsoft.com/office/drawing/2014/main" id="{6B643FA8-9DAB-4C0B-A769-95F772DFC8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66390"/>
            <a:ext cx="1831748" cy="103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44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TOC">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4253E1-79E6-4A15-9443-847A401283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squares">
            <a:extLst>
              <a:ext uri="{FF2B5EF4-FFF2-40B4-BE49-F238E27FC236}">
                <a16:creationId xmlns:a16="http://schemas.microsoft.com/office/drawing/2014/main" id="{C57A4AB8-5D15-44AC-8A80-ED2E069BBD22}"/>
              </a:ext>
            </a:extLst>
          </p:cNvPr>
          <p:cNvGrpSpPr/>
          <p:nvPr/>
        </p:nvGrpSpPr>
        <p:grpSpPr>
          <a:xfrm>
            <a:off x="0" y="2918442"/>
            <a:ext cx="1622755" cy="805061"/>
            <a:chOff x="0" y="2343311"/>
            <a:chExt cx="1217066" cy="603796"/>
          </a:xfrm>
        </p:grpSpPr>
        <p:sp>
          <p:nvSpPr>
            <p:cNvPr id="3" name="Rounded Rectangle 7">
              <a:extLst>
                <a:ext uri="{FF2B5EF4-FFF2-40B4-BE49-F238E27FC236}">
                  <a16:creationId xmlns:a16="http://schemas.microsoft.com/office/drawing/2014/main" id="{478D5619-DEF4-4F6F-BC11-78D556BE6DF3}"/>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 name="Rounded Rectangle 8">
              <a:extLst>
                <a:ext uri="{FF2B5EF4-FFF2-40B4-BE49-F238E27FC236}">
                  <a16:creationId xmlns:a16="http://schemas.microsoft.com/office/drawing/2014/main" id="{27B79603-57DF-4000-ACF1-94A257895CD9}"/>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5" name="Round Same Side Corner Rectangle 9">
              <a:extLst>
                <a:ext uri="{FF2B5EF4-FFF2-40B4-BE49-F238E27FC236}">
                  <a16:creationId xmlns:a16="http://schemas.microsoft.com/office/drawing/2014/main" id="{29F8B2DB-73B5-4BE9-9E44-64A2507214C4}"/>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8" name="Rectangle 7">
            <a:extLst>
              <a:ext uri="{FF2B5EF4-FFF2-40B4-BE49-F238E27FC236}">
                <a16:creationId xmlns:a16="http://schemas.microsoft.com/office/drawing/2014/main" id="{C5B80E43-48B7-487F-93D5-F6612815C4FE}"/>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9" name="Picture 2" descr="K-d trees - DEV Community">
            <a:extLst>
              <a:ext uri="{FF2B5EF4-FFF2-40B4-BE49-F238E27FC236}">
                <a16:creationId xmlns:a16="http://schemas.microsoft.com/office/drawing/2014/main" id="{C15FD5AF-9E92-4B72-97F1-8D1EA649C3B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892066"/>
            <a:ext cx="1622755" cy="91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3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1" y="152400"/>
            <a:ext cx="10680242" cy="1295400"/>
          </a:xfrm>
          <a:prstGeom prst="rect">
            <a:avLst/>
          </a:prstGeom>
        </p:spPr>
        <p:txBody>
          <a:bodyPr vert="horz" lIns="121899" tIns="60949" rIns="121899" bIns="60949" rtlCol="0" anchor="b">
            <a:normAutofit/>
            <a:scene3d>
              <a:camera prst="orthographicFront"/>
              <a:lightRig rig="threePt" dir="t"/>
            </a:scene3d>
            <a:sp3d extrusionH="57150">
              <a:bevelT w="38100" h="38100"/>
            </a:sp3d>
          </a:bodyPr>
          <a:lstStyle/>
          <a:p>
            <a:r>
              <a:rPr lang="en-US"/>
              <a:t>Click to edit Master title style</a:t>
            </a:r>
            <a:endParaRPr/>
          </a:p>
        </p:txBody>
      </p:sp>
      <p:sp>
        <p:nvSpPr>
          <p:cNvPr id="3" name="Text Placeholder 2"/>
          <p:cNvSpPr>
            <a:spLocks noGrp="1"/>
          </p:cNvSpPr>
          <p:nvPr>
            <p:ph type="body" idx="1"/>
          </p:nvPr>
        </p:nvSpPr>
        <p:spPr>
          <a:xfrm>
            <a:off x="1219200" y="1600200"/>
            <a:ext cx="10667999"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2263" y="6448425"/>
            <a:ext cx="8290560" cy="180976"/>
          </a:xfrm>
          <a:prstGeom prst="rect">
            <a:avLst/>
          </a:prstGeom>
        </p:spPr>
        <p:txBody>
          <a:bodyPr vert="horz" lIns="121899" tIns="60949" rIns="121899" bIns="60949" rtlCol="0" anchor="ctr"/>
          <a:lstStyle>
            <a:lvl1pPr algn="l">
              <a:defRPr sz="1200">
                <a:solidFill>
                  <a:srgbClr val="002060"/>
                </a:solidFill>
              </a:defRPr>
            </a:lvl1pPr>
          </a:lstStyle>
          <a:p>
            <a:r>
              <a:rPr lang="en-US"/>
              <a:t>Distributed KD-Tree</a:t>
            </a:r>
          </a:p>
        </p:txBody>
      </p:sp>
      <p:sp>
        <p:nvSpPr>
          <p:cNvPr id="4" name="Date Placeholder 3"/>
          <p:cNvSpPr>
            <a:spLocks noGrp="1"/>
          </p:cNvSpPr>
          <p:nvPr>
            <p:ph type="dt" sz="half" idx="2"/>
          </p:nvPr>
        </p:nvSpPr>
        <p:spPr>
          <a:xfrm>
            <a:off x="8499062" y="6448425"/>
            <a:ext cx="1422400" cy="180976"/>
          </a:xfrm>
          <a:prstGeom prst="rect">
            <a:avLst/>
          </a:prstGeom>
        </p:spPr>
        <p:txBody>
          <a:bodyPr vert="horz" lIns="121899" tIns="60949" rIns="121899" bIns="60949" rtlCol="0" anchor="ctr"/>
          <a:lstStyle>
            <a:lvl1pPr algn="r">
              <a:defRPr sz="1200">
                <a:solidFill>
                  <a:srgbClr val="002060"/>
                </a:solidFill>
              </a:defRPr>
            </a:lvl1pPr>
          </a:lstStyle>
          <a:p>
            <a:r>
              <a:rPr lang="en-US"/>
              <a:t>9/28/2023</a:t>
            </a:r>
          </a:p>
        </p:txBody>
      </p:sp>
      <p:sp>
        <p:nvSpPr>
          <p:cNvPr id="6" name="Slide Number Placeholder 5"/>
          <p:cNvSpPr>
            <a:spLocks noGrp="1"/>
          </p:cNvSpPr>
          <p:nvPr>
            <p:ph type="sldNum" sz="quarter" idx="4"/>
          </p:nvPr>
        </p:nvSpPr>
        <p:spPr>
          <a:xfrm>
            <a:off x="11074400" y="6448425"/>
            <a:ext cx="812800" cy="180976"/>
          </a:xfrm>
          <a:prstGeom prst="rect">
            <a:avLst/>
          </a:prstGeom>
        </p:spPr>
        <p:txBody>
          <a:bodyPr vert="horz" lIns="121899" tIns="60949" rIns="121899" bIns="60949" rtlCol="0" anchor="ctr"/>
          <a:lstStyle>
            <a:lvl1pPr algn="r">
              <a:defRPr sz="1200">
                <a:solidFill>
                  <a:srgbClr val="002060"/>
                </a:solidFill>
              </a:defRPr>
            </a:lvl1pPr>
          </a:lstStyle>
          <a:p>
            <a:fld id="{21782F98-F548-4E33-958E-D2A6C4BA8EFA}" type="slidenum">
              <a:rPr lang="en-US" smtClean="0"/>
              <a:t>‹#›</a:t>
            </a:fld>
            <a:endParaRPr lang="en-US"/>
          </a:p>
        </p:txBody>
      </p:sp>
      <p:grpSp>
        <p:nvGrpSpPr>
          <p:cNvPr id="24" name="squares">
            <a:extLst>
              <a:ext uri="{FF2B5EF4-FFF2-40B4-BE49-F238E27FC236}">
                <a16:creationId xmlns:a16="http://schemas.microsoft.com/office/drawing/2014/main" id="{D12F9285-888D-4066-97B6-C5AFB2FF7829}"/>
              </a:ext>
            </a:extLst>
          </p:cNvPr>
          <p:cNvGrpSpPr/>
          <p:nvPr/>
        </p:nvGrpSpPr>
        <p:grpSpPr>
          <a:xfrm>
            <a:off x="1523" y="800100"/>
            <a:ext cx="1141709" cy="533185"/>
            <a:chOff x="0" y="2343311"/>
            <a:chExt cx="1217066" cy="603796"/>
          </a:xfrm>
        </p:grpSpPr>
        <p:sp>
          <p:nvSpPr>
            <p:cNvPr id="25" name="Rounded Rectangle 7">
              <a:extLst>
                <a:ext uri="{FF2B5EF4-FFF2-40B4-BE49-F238E27FC236}">
                  <a16:creationId xmlns:a16="http://schemas.microsoft.com/office/drawing/2014/main" id="{0C599B0C-42A9-4F5A-A15F-B95B1EF9248D}"/>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6" name="Rounded Rectangle 8">
              <a:extLst>
                <a:ext uri="{FF2B5EF4-FFF2-40B4-BE49-F238E27FC236}">
                  <a16:creationId xmlns:a16="http://schemas.microsoft.com/office/drawing/2014/main" id="{E527A34F-7FEF-4267-86B1-646FD0EC10D2}"/>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7" name="Round Same Side Corner Rectangle 9">
              <a:extLst>
                <a:ext uri="{FF2B5EF4-FFF2-40B4-BE49-F238E27FC236}">
                  <a16:creationId xmlns:a16="http://schemas.microsoft.com/office/drawing/2014/main" id="{A279244A-E685-4D66-95DE-1CF0D73BE881}"/>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cxnSp>
        <p:nvCxnSpPr>
          <p:cNvPr id="29" name="Straight Connector 28">
            <a:extLst>
              <a:ext uri="{FF2B5EF4-FFF2-40B4-BE49-F238E27FC236}">
                <a16:creationId xmlns:a16="http://schemas.microsoft.com/office/drawing/2014/main" id="{EDE68FC5-648F-42FD-B3A1-4A4175E6CA61}"/>
              </a:ext>
            </a:extLst>
          </p:cNvPr>
          <p:cNvCxnSpPr/>
          <p:nvPr/>
        </p:nvCxnSpPr>
        <p:spPr>
          <a:xfrm>
            <a:off x="1219200" y="1447800"/>
            <a:ext cx="10680243" cy="0"/>
          </a:xfrm>
          <a:prstGeom prst="line">
            <a:avLst/>
          </a:prstGeom>
          <a:ln w="19050">
            <a:solidFill>
              <a:srgbClr val="0000A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F5F723F-30CB-4197-9759-8528CABA20BC}"/>
              </a:ext>
            </a:extLst>
          </p:cNvPr>
          <p:cNvCxnSpPr>
            <a:cxnSpLocks/>
          </p:cNvCxnSpPr>
          <p:nvPr userDrawn="1"/>
        </p:nvCxnSpPr>
        <p:spPr>
          <a:xfrm>
            <a:off x="203004" y="6353175"/>
            <a:ext cx="11696439" cy="0"/>
          </a:xfrm>
          <a:prstGeom prst="line">
            <a:avLst/>
          </a:prstGeom>
          <a:ln w="12700">
            <a:solidFill>
              <a:srgbClr val="0000AC"/>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82ACAC0-D017-4DB1-91CB-BBDA1F1E6D73}"/>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13314" name="Picture 2" descr="K-d trees - DEV Community">
            <a:extLst>
              <a:ext uri="{FF2B5EF4-FFF2-40B4-BE49-F238E27FC236}">
                <a16:creationId xmlns:a16="http://schemas.microsoft.com/office/drawing/2014/main" id="{6020D062-5E57-4465-BAB4-FD8CF60CE696}"/>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845" y="765674"/>
            <a:ext cx="1161869" cy="65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25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7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8987" rtl="0" eaLnBrk="1" latinLnBrk="0" hangingPunct="1">
        <a:spcBef>
          <a:spcPct val="0"/>
        </a:spcBef>
        <a:buNone/>
        <a:defRPr sz="3600" kern="1200">
          <a:solidFill>
            <a:schemeClr val="accent3">
              <a:lumMod val="75000"/>
            </a:schemeClr>
          </a:solidFill>
          <a:latin typeface="Verdana" panose="020B0604030504040204" pitchFamily="34" charset="0"/>
          <a:ea typeface="Verdana" panose="020B0604030504040204" pitchFamily="34" charset="0"/>
          <a:cs typeface="+mj-cs"/>
        </a:defRPr>
      </a:lvl1pPr>
    </p:titleStyle>
    <p:body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age11"/><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yago-knowledge.org/data/yago4/en" TargetMode="External"/><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7.png"/><Relationship Id="rId9" Type="http://schemas.microsoft.com/office/2007/relationships/diagramDrawing" Target="../diagrams/drawing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3" y="957943"/>
            <a:ext cx="9710057" cy="1843314"/>
          </a:xfrm>
        </p:spPr>
        <p:txBody>
          <a:bodyPr/>
          <a:lstStyle/>
          <a:p>
            <a:pPr lvl="0">
              <a:lnSpc>
                <a:spcPct val="120000"/>
              </a:lnSpc>
            </a:pPr>
            <a:r>
              <a:rPr lang="en-US" sz="3200"/>
              <a:t>DKD-TREE</a:t>
            </a:r>
            <a:br>
              <a:rPr lang="en-US" sz="3200"/>
            </a:br>
            <a:r>
              <a:rPr lang="en-US" sz="3200"/>
              <a:t>PHƯƠNG PHÁP LẬP CHỈ MỤC PHÂN TÁN</a:t>
            </a:r>
            <a:br>
              <a:rPr lang="en-US" sz="3200"/>
            </a:br>
            <a:r>
              <a:rPr lang="en-US" sz="3200"/>
              <a:t>TẬP VECTOR NHIỀU CHIỀU QUI MÔ LỚN</a:t>
            </a:r>
          </a:p>
        </p:txBody>
      </p:sp>
      <p:sp>
        <p:nvSpPr>
          <p:cNvPr id="3" name="Subtitle 2"/>
          <p:cNvSpPr>
            <a:spLocks noGrp="1"/>
          </p:cNvSpPr>
          <p:nvPr>
            <p:ph type="subTitle" idx="1"/>
          </p:nvPr>
        </p:nvSpPr>
        <p:spPr>
          <a:xfrm>
            <a:off x="4451532" y="3429000"/>
            <a:ext cx="6386285" cy="886344"/>
          </a:xfrm>
        </p:spPr>
        <p:txBody>
          <a:bodyPr>
            <a:normAutofit/>
          </a:bodyPr>
          <a:lstStyle/>
          <a:p>
            <a:r>
              <a:rPr lang="en-US"/>
              <a:t>Tác giả:</a:t>
            </a:r>
            <a:endParaRPr lang="en-US" dirty="0"/>
          </a:p>
        </p:txBody>
      </p:sp>
      <p:sp>
        <p:nvSpPr>
          <p:cNvPr id="8" name="Subtitle 2">
            <a:extLst>
              <a:ext uri="{FF2B5EF4-FFF2-40B4-BE49-F238E27FC236}">
                <a16:creationId xmlns:a16="http://schemas.microsoft.com/office/drawing/2014/main" id="{AC6408E4-6276-4739-8122-55679C0C399D}"/>
              </a:ext>
            </a:extLst>
          </p:cNvPr>
          <p:cNvSpPr txBox="1">
            <a:spLocks/>
          </p:cNvSpPr>
          <p:nvPr/>
        </p:nvSpPr>
        <p:spPr>
          <a:xfrm>
            <a:off x="6105794" y="3429000"/>
            <a:ext cx="4906195" cy="1346200"/>
          </a:xfrm>
          <a:prstGeom prst="rect">
            <a:avLst/>
          </a:prstGeom>
        </p:spPr>
        <p:txBody>
          <a:bodyPr vert="horz" lIns="121899" tIns="60949" rIns="121899" bIns="60949" rtlCol="0">
            <a:normAutofit/>
            <a:scene3d>
              <a:camera prst="orthographicFront"/>
              <a:lightRig rig="threePt" dir="t"/>
            </a:scene3d>
            <a:sp3d extrusionH="57150">
              <a:bevelT w="38100" h="38100"/>
            </a:sp3d>
          </a:bodyPr>
          <a:lstStyle>
            <a:lvl1pPr marL="0" indent="0" algn="l" defTabSz="1218987" rtl="0" eaLnBrk="1" latinLnBrk="0" hangingPunct="1">
              <a:lnSpc>
                <a:spcPct val="110000"/>
              </a:lnSpc>
              <a:spcBef>
                <a:spcPts val="1800"/>
              </a:spcBef>
              <a:buClr>
                <a:schemeClr val="accent4">
                  <a:lumMod val="50000"/>
                </a:schemeClr>
              </a:buClr>
              <a:buFont typeface="Wingdings" panose="05000000000000000000" pitchFamily="2" charset="2"/>
              <a:buNone/>
              <a:defRPr sz="2800" kern="1200">
                <a:solidFill>
                  <a:srgbClr val="002060"/>
                </a:solidFill>
                <a:latin typeface="Verdana" panose="020B0604030504040204" pitchFamily="34" charset="0"/>
                <a:ea typeface="Verdana" panose="020B0604030504040204" pitchFamily="34" charset="0"/>
                <a:cs typeface="+mn-cs"/>
              </a:defRPr>
            </a:lvl1pPr>
            <a:lvl2pPr marL="609493" indent="0" algn="ctr" defTabSz="1218987" rtl="0" eaLnBrk="1" latinLnBrk="0" hangingPunct="1">
              <a:lnSpc>
                <a:spcPct val="110000"/>
              </a:lnSpc>
              <a:spcBef>
                <a:spcPts val="1200"/>
              </a:spcBef>
              <a:buClr>
                <a:schemeClr val="accent4">
                  <a:lumMod val="50000"/>
                </a:schemeClr>
              </a:buClr>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mn-cs"/>
              </a:defRPr>
            </a:lvl2pPr>
            <a:lvl3pPr marL="1218987" indent="0" algn="ctr" defTabSz="1218987" rtl="0" eaLnBrk="1" latinLnBrk="0" hangingPunct="1">
              <a:lnSpc>
                <a:spcPct val="110000"/>
              </a:lnSpc>
              <a:spcBef>
                <a:spcPts val="800"/>
              </a:spcBef>
              <a:buClr>
                <a:schemeClr val="accent4">
                  <a:lumMod val="50000"/>
                </a:schemeClr>
              </a:buClr>
              <a:buFont typeface="Verdana" panose="020B060403050404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3pPr>
            <a:lvl4pPr marL="1828480" indent="0" algn="ctr" defTabSz="1218987" rtl="0" eaLnBrk="1" latinLnBrk="0" hangingPunct="1">
              <a:lnSpc>
                <a:spcPct val="110000"/>
              </a:lnSpc>
              <a:spcBef>
                <a:spcPts val="800"/>
              </a:spcBef>
              <a:buClr>
                <a:schemeClr val="accent4">
                  <a:lumMod val="50000"/>
                </a:schemeClr>
              </a:buClr>
              <a:buFont typeface="Arial"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4pPr>
            <a:lvl5pPr marL="2437973" indent="0" algn="ctr" defTabSz="1218987" rtl="0" eaLnBrk="1" latinLnBrk="0" hangingPunct="1">
              <a:lnSpc>
                <a:spcPct val="110000"/>
              </a:lnSpc>
              <a:spcBef>
                <a:spcPts val="800"/>
              </a:spcBef>
              <a:buClr>
                <a:schemeClr val="accent4">
                  <a:lumMod val="50000"/>
                </a:schemeClr>
              </a:buClr>
              <a:buFont typeface="Arial"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120000"/>
              </a:lnSpc>
            </a:pPr>
            <a:r>
              <a:rPr lang="en-US"/>
              <a:t>Phan Hồng Trung</a:t>
            </a:r>
            <a:br>
              <a:rPr lang="en-US"/>
            </a:br>
            <a:r>
              <a:rPr lang="en-US"/>
              <a:t>GS.TS.Đỗ Phúc</a:t>
            </a:r>
          </a:p>
          <a:p>
            <a:endParaRPr lang="en-US" dirty="0"/>
          </a:p>
        </p:txBody>
      </p:sp>
      <p:pic>
        <p:nvPicPr>
          <p:cNvPr id="11266" name="Picture 2" descr="K-d trees - DEV Community">
            <a:extLst>
              <a:ext uri="{FF2B5EF4-FFF2-40B4-BE49-F238E27FC236}">
                <a16:creationId xmlns:a16="http://schemas.microsoft.com/office/drawing/2014/main" id="{43DCE642-ECF5-46B5-AB33-573CC7F0E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2537"/>
            <a:ext cx="4075611"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35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90-3222-4E1C-8F14-8DC7E760FA90}"/>
              </a:ext>
            </a:extLst>
          </p:cNvPr>
          <p:cNvSpPr>
            <a:spLocks noGrp="1"/>
          </p:cNvSpPr>
          <p:nvPr>
            <p:ph type="title"/>
          </p:nvPr>
        </p:nvSpPr>
        <p:spPr/>
        <p:txBody>
          <a:bodyPr/>
          <a:lstStyle/>
          <a:p>
            <a:r>
              <a:rPr lang="en-US"/>
              <a:t>Các công trình liên quan</a:t>
            </a:r>
          </a:p>
        </p:txBody>
      </p:sp>
      <p:sp>
        <p:nvSpPr>
          <p:cNvPr id="3" name="Content Placeholder 2">
            <a:extLst>
              <a:ext uri="{FF2B5EF4-FFF2-40B4-BE49-F238E27FC236}">
                <a16:creationId xmlns:a16="http://schemas.microsoft.com/office/drawing/2014/main" id="{35EAF4E9-AC5D-473C-8829-210208CD2140}"/>
              </a:ext>
            </a:extLst>
          </p:cNvPr>
          <p:cNvSpPr>
            <a:spLocks noGrp="1"/>
          </p:cNvSpPr>
          <p:nvPr>
            <p:ph idx="1"/>
          </p:nvPr>
        </p:nvSpPr>
        <p:spPr/>
        <p:txBody>
          <a:bodyPr/>
          <a:lstStyle/>
          <a:p>
            <a:r>
              <a:rPr lang="en-US"/>
              <a:t>Năm 2011, Aly và cộng sự</a:t>
            </a:r>
            <a:r>
              <a:rPr lang="en-US">
                <a:hlinkClick r:id="rId2" action="ppaction://hlinkfile"/>
              </a:rPr>
              <a:t> </a:t>
            </a:r>
            <a:r>
              <a:rPr lang="en-US"/>
              <a:t>đề xuất sử dụng KD-Tree phân tán để giải quyết vấn đề truy vấn hình ảnh từ các bộ sưu tập rất lớn</a:t>
            </a:r>
          </a:p>
          <a:p>
            <a:r>
              <a:rPr lang="en-US"/>
              <a:t>Năm 2018, Wehr và cộng sự đề xuất phương pháp xây dựng KD-Tree song song cho các điểm ba chiều trên GPU</a:t>
            </a:r>
          </a:p>
          <a:p>
            <a:r>
              <a:rPr lang="en-US"/>
              <a:t>Năm 2022, Chakravorty và cộng sự xây dựng KD-Tree cho dữ liệu phân tán, dựa trên các giá trị trung vị gần đúng cho từng phân chia đệ quy của dữ liệu</a:t>
            </a:r>
          </a:p>
        </p:txBody>
      </p:sp>
      <p:sp>
        <p:nvSpPr>
          <p:cNvPr id="4" name="Footer Placeholder 3">
            <a:extLst>
              <a:ext uri="{FF2B5EF4-FFF2-40B4-BE49-F238E27FC236}">
                <a16:creationId xmlns:a16="http://schemas.microsoft.com/office/drawing/2014/main" id="{330ACBFF-DAC8-426C-9F57-80EA24B8F552}"/>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8BB0ADA-2DDC-4C12-BA91-70C282FBA0F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006CB097-FAA1-4229-8538-10A06CE8D23F}"/>
              </a:ext>
            </a:extLst>
          </p:cNvPr>
          <p:cNvSpPr>
            <a:spLocks noGrp="1"/>
          </p:cNvSpPr>
          <p:nvPr>
            <p:ph type="sldNum" sz="quarter" idx="12"/>
          </p:nvPr>
        </p:nvSpPr>
        <p:spPr/>
        <p:txBody>
          <a:bodyPr/>
          <a:lstStyle/>
          <a:p>
            <a:fld id="{21782F98-F548-4E33-958E-D2A6C4BA8EFA}" type="slidenum">
              <a:rPr lang="en-US" smtClean="0"/>
              <a:pPr/>
              <a:t>10</a:t>
            </a:fld>
            <a:endParaRPr lang="en-US"/>
          </a:p>
        </p:txBody>
      </p:sp>
    </p:spTree>
    <p:extLst>
      <p:ext uri="{BB962C8B-B14F-4D97-AF65-F5344CB8AC3E}">
        <p14:creationId xmlns:p14="http://schemas.microsoft.com/office/powerpoint/2010/main" val="178413805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90-3222-4E1C-8F14-8DC7E760FA90}"/>
              </a:ext>
            </a:extLst>
          </p:cNvPr>
          <p:cNvSpPr>
            <a:spLocks noGrp="1"/>
          </p:cNvSpPr>
          <p:nvPr>
            <p:ph type="title"/>
          </p:nvPr>
        </p:nvSpPr>
        <p:spPr/>
        <p:txBody>
          <a:bodyPr/>
          <a:lstStyle/>
          <a:p>
            <a:r>
              <a:rPr lang="en-US"/>
              <a:t>Các công trình liên quan</a:t>
            </a:r>
          </a:p>
        </p:txBody>
      </p:sp>
      <p:sp>
        <p:nvSpPr>
          <p:cNvPr id="3" name="Content Placeholder 2">
            <a:extLst>
              <a:ext uri="{FF2B5EF4-FFF2-40B4-BE49-F238E27FC236}">
                <a16:creationId xmlns:a16="http://schemas.microsoft.com/office/drawing/2014/main" id="{35EAF4E9-AC5D-473C-8829-210208CD2140}"/>
              </a:ext>
            </a:extLst>
          </p:cNvPr>
          <p:cNvSpPr>
            <a:spLocks noGrp="1"/>
          </p:cNvSpPr>
          <p:nvPr>
            <p:ph idx="1"/>
          </p:nvPr>
        </p:nvSpPr>
        <p:spPr/>
        <p:txBody>
          <a:bodyPr/>
          <a:lstStyle/>
          <a:p>
            <a:r>
              <a:rPr lang="en-US"/>
              <a:t>Các công trình trên chưa:</a:t>
            </a:r>
          </a:p>
          <a:p>
            <a:pPr lvl="1"/>
            <a:r>
              <a:rPr lang="en-US"/>
              <a:t>Hiện thực KD-Tree phân tán trên Spark và DDLF Cluster</a:t>
            </a:r>
          </a:p>
          <a:p>
            <a:pPr lvl="1"/>
            <a:r>
              <a:rPr lang="en-US"/>
              <a:t>Phân tích những khó khăn khi triển khai ứng dụng phân tán trên Spark</a:t>
            </a:r>
          </a:p>
          <a:p>
            <a:pPr lvl="1"/>
            <a:r>
              <a:rPr lang="en-US"/>
              <a:t>So sánh hiệu suất của KD-Tree phân tán trên hai môi tr</a:t>
            </a:r>
            <a:r>
              <a:rPr lang="vi-VN"/>
              <a:t>ư</a:t>
            </a:r>
            <a:r>
              <a:rPr lang="en-US"/>
              <a:t>ờng này</a:t>
            </a:r>
          </a:p>
          <a:p>
            <a:r>
              <a:rPr lang="en-US"/>
              <a:t>Nội dung nghiên cứu của bài báo:</a:t>
            </a:r>
          </a:p>
          <a:p>
            <a:pPr lvl="1"/>
            <a:r>
              <a:rPr lang="en-US"/>
              <a:t>Bổ sung vào các công trình đang có </a:t>
            </a:r>
          </a:p>
          <a:p>
            <a:pPr lvl="1"/>
            <a:r>
              <a:rPr lang="en-US"/>
              <a:t>Làm phong phú và sâu sắc thêm những nghiên cứu đã có</a:t>
            </a:r>
          </a:p>
          <a:p>
            <a:endParaRPr lang="en-US"/>
          </a:p>
        </p:txBody>
      </p:sp>
      <p:sp>
        <p:nvSpPr>
          <p:cNvPr id="4" name="Footer Placeholder 3">
            <a:extLst>
              <a:ext uri="{FF2B5EF4-FFF2-40B4-BE49-F238E27FC236}">
                <a16:creationId xmlns:a16="http://schemas.microsoft.com/office/drawing/2014/main" id="{330ACBFF-DAC8-426C-9F57-80EA24B8F552}"/>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8BB0ADA-2DDC-4C12-BA91-70C282FBA0F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006CB097-FAA1-4229-8538-10A06CE8D23F}"/>
              </a:ext>
            </a:extLst>
          </p:cNvPr>
          <p:cNvSpPr>
            <a:spLocks noGrp="1"/>
          </p:cNvSpPr>
          <p:nvPr>
            <p:ph type="sldNum" sz="quarter" idx="12"/>
          </p:nvPr>
        </p:nvSpPr>
        <p:spPr/>
        <p:txBody>
          <a:bodyPr/>
          <a:lstStyle/>
          <a:p>
            <a:fld id="{21782F98-F548-4E33-958E-D2A6C4BA8EFA}" type="slidenum">
              <a:rPr lang="en-US" smtClean="0"/>
              <a:pPr/>
              <a:t>11</a:t>
            </a:fld>
            <a:endParaRPr lang="en-US"/>
          </a:p>
        </p:txBody>
      </p:sp>
    </p:spTree>
    <p:extLst>
      <p:ext uri="{BB962C8B-B14F-4D97-AF65-F5344CB8AC3E}">
        <p14:creationId xmlns:p14="http://schemas.microsoft.com/office/powerpoint/2010/main" val="39948272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lstStyle/>
          <a:p>
            <a:r>
              <a:rPr lang="en-US"/>
              <a:t>Các kiến thức nền tảng</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12</a:t>
            </a:fld>
            <a:endParaRPr lang="en-US"/>
          </a:p>
        </p:txBody>
      </p:sp>
    </p:spTree>
    <p:extLst>
      <p:ext uri="{BB962C8B-B14F-4D97-AF65-F5344CB8AC3E}">
        <p14:creationId xmlns:p14="http://schemas.microsoft.com/office/powerpoint/2010/main" val="50874597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82F10D-3BF1-4D04-BEF9-2394C41FD22F}"/>
              </a:ext>
            </a:extLst>
          </p:cNvPr>
          <p:cNvSpPr>
            <a:spLocks noGrp="1"/>
          </p:cNvSpPr>
          <p:nvPr>
            <p:ph type="title"/>
          </p:nvPr>
        </p:nvSpPr>
        <p:spPr/>
        <p:txBody>
          <a:bodyPr/>
          <a:lstStyle/>
          <a:p>
            <a:r>
              <a:rPr lang="en-US"/>
              <a:t>Cụm máy tính (Computer cluster)</a:t>
            </a:r>
          </a:p>
        </p:txBody>
      </p:sp>
      <p:sp>
        <p:nvSpPr>
          <p:cNvPr id="7" name="Content Placeholder 6">
            <a:extLst>
              <a:ext uri="{FF2B5EF4-FFF2-40B4-BE49-F238E27FC236}">
                <a16:creationId xmlns:a16="http://schemas.microsoft.com/office/drawing/2014/main" id="{E9E7F2CF-BFB1-4766-BE2E-D076872DFA0A}"/>
              </a:ext>
            </a:extLst>
          </p:cNvPr>
          <p:cNvSpPr>
            <a:spLocks noGrp="1"/>
          </p:cNvSpPr>
          <p:nvPr>
            <p:ph idx="1"/>
          </p:nvPr>
        </p:nvSpPr>
        <p:spPr>
          <a:xfrm>
            <a:off x="1219200" y="1600200"/>
            <a:ext cx="5410199" cy="4572000"/>
          </a:xfrm>
        </p:spPr>
        <p:txBody>
          <a:bodyPr>
            <a:normAutofit/>
          </a:bodyPr>
          <a:lstStyle/>
          <a:p>
            <a:r>
              <a:rPr lang="en-US"/>
              <a:t>Là nhiều máy tính được kết nối mạng và hoạt động như một thực thể duy nhất </a:t>
            </a:r>
          </a:p>
          <a:p>
            <a:r>
              <a:rPr lang="en-US"/>
              <a:t>Xử lý phân tán gồm hai giai đoạn: </a:t>
            </a:r>
            <a:r>
              <a:rPr lang="en-US" i="1">
                <a:solidFill>
                  <a:srgbClr val="C00000"/>
                </a:solidFill>
              </a:rPr>
              <a:t>map</a:t>
            </a:r>
            <a:r>
              <a:rPr lang="en-US"/>
              <a:t> và </a:t>
            </a:r>
            <a:r>
              <a:rPr lang="en-US" i="1">
                <a:solidFill>
                  <a:srgbClr val="C00000"/>
                </a:solidFill>
              </a:rPr>
              <a:t>reduce</a:t>
            </a:r>
          </a:p>
          <a:p>
            <a:r>
              <a:rPr lang="en-US"/>
              <a:t>Ví dụ:</a:t>
            </a:r>
          </a:p>
        </p:txBody>
      </p:sp>
      <p:sp>
        <p:nvSpPr>
          <p:cNvPr id="3" name="Footer Placeholder 2">
            <a:extLst>
              <a:ext uri="{FF2B5EF4-FFF2-40B4-BE49-F238E27FC236}">
                <a16:creationId xmlns:a16="http://schemas.microsoft.com/office/drawing/2014/main" id="{57BE5CBF-8505-417A-A1AE-996C075A2CA1}"/>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FF4C6AD8-1E87-4ADE-81CD-993D608D6B3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FD873617-3965-4103-81A6-02C0900A5003}"/>
              </a:ext>
            </a:extLst>
          </p:cNvPr>
          <p:cNvSpPr>
            <a:spLocks noGrp="1"/>
          </p:cNvSpPr>
          <p:nvPr>
            <p:ph type="sldNum" sz="quarter" idx="12"/>
          </p:nvPr>
        </p:nvSpPr>
        <p:spPr/>
        <p:txBody>
          <a:bodyPr/>
          <a:lstStyle/>
          <a:p>
            <a:fld id="{21782F98-F548-4E33-958E-D2A6C4BA8EFA}" type="slidenum">
              <a:rPr lang="en-US" smtClean="0"/>
              <a:t>13</a:t>
            </a:fld>
            <a:endParaRPr lang="en-US"/>
          </a:p>
        </p:txBody>
      </p:sp>
      <p:pic>
        <p:nvPicPr>
          <p:cNvPr id="8" name="Picture 7">
            <a:extLst>
              <a:ext uri="{FF2B5EF4-FFF2-40B4-BE49-F238E27FC236}">
                <a16:creationId xmlns:a16="http://schemas.microsoft.com/office/drawing/2014/main" id="{D54D0182-591E-4CDA-A7D9-9CC9090422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0243" y="1625905"/>
            <a:ext cx="5029200" cy="2576434"/>
          </a:xfrm>
          <a:prstGeom prst="rect">
            <a:avLst/>
          </a:prstGeom>
          <a:noFill/>
        </p:spPr>
      </p:pic>
      <p:sp>
        <p:nvSpPr>
          <p:cNvPr id="9" name="Content Placeholder 6">
            <a:extLst>
              <a:ext uri="{FF2B5EF4-FFF2-40B4-BE49-F238E27FC236}">
                <a16:creationId xmlns:a16="http://schemas.microsoft.com/office/drawing/2014/main" id="{5160F675-DF8D-4A92-B425-DA1E63301C2C}"/>
              </a:ext>
            </a:extLst>
          </p:cNvPr>
          <p:cNvSpPr txBox="1">
            <a:spLocks/>
          </p:cNvSpPr>
          <p:nvPr/>
        </p:nvSpPr>
        <p:spPr>
          <a:xfrm>
            <a:off x="1219200" y="4716379"/>
            <a:ext cx="10680242" cy="1455821"/>
          </a:xfrm>
          <a:prstGeom prst="rect">
            <a:avLst/>
          </a:prstGeom>
        </p:spPr>
        <p:txBody>
          <a:bodyPr vert="horz" lIns="121899" tIns="60949" rIns="121899" bIns="60949" rtlCol="0">
            <a:normAutofit/>
          </a:bodyPr>
          <a:lst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lvl="1"/>
            <a:r>
              <a:rPr lang="en-US" i="1">
                <a:solidFill>
                  <a:srgbClr val="C00000"/>
                </a:solidFill>
              </a:rPr>
              <a:t>map</a:t>
            </a:r>
            <a:r>
              <a:rPr lang="en-US" i="1"/>
              <a:t>: (master node)f(x)</a:t>
            </a:r>
            <a:r>
              <a:rPr lang="en-US"/>
              <a:t> → (</a:t>
            </a:r>
            <a:r>
              <a:rPr lang="en-US" i="1"/>
              <a:t>worker nodes</a:t>
            </a:r>
            <a:r>
              <a:rPr lang="en-US"/>
              <a:t>).</a:t>
            </a:r>
            <a:r>
              <a:rPr lang="en-US" i="1"/>
              <a:t>f(x)</a:t>
            </a:r>
            <a:r>
              <a:rPr lang="en-US"/>
              <a:t> → </a:t>
            </a:r>
            <a:r>
              <a:rPr lang="en-US" i="1"/>
              <a:t>y1, y2, y3</a:t>
            </a:r>
            <a:r>
              <a:rPr lang="en-US"/>
              <a:t>. </a:t>
            </a:r>
          </a:p>
          <a:p>
            <a:pPr lvl="1"/>
            <a:r>
              <a:rPr lang="en-US" i="1">
                <a:solidFill>
                  <a:srgbClr val="C00000"/>
                </a:solidFill>
              </a:rPr>
              <a:t>reduce</a:t>
            </a:r>
            <a:r>
              <a:rPr lang="en-US" i="1"/>
              <a:t>: </a:t>
            </a:r>
            <a:r>
              <a:rPr lang="en-US"/>
              <a:t>thu gom </a:t>
            </a:r>
            <a:r>
              <a:rPr lang="en-US" i="1"/>
              <a:t>{y1, y2, y3} </a:t>
            </a:r>
            <a:r>
              <a:rPr lang="en-US"/>
              <a:t>về </a:t>
            </a:r>
            <a:r>
              <a:rPr lang="en-US" i="1"/>
              <a:t>master node</a:t>
            </a:r>
            <a:r>
              <a:rPr lang="en-US"/>
              <a:t> → tạo ra kết quả cuối cùng</a:t>
            </a:r>
          </a:p>
        </p:txBody>
      </p:sp>
    </p:spTree>
    <p:extLst>
      <p:ext uri="{BB962C8B-B14F-4D97-AF65-F5344CB8AC3E}">
        <p14:creationId xmlns:p14="http://schemas.microsoft.com/office/powerpoint/2010/main" val="10688948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a:xfrm>
            <a:off x="1219201" y="152400"/>
            <a:ext cx="10680242" cy="1295400"/>
          </a:xfrm>
        </p:spPr>
        <p:txBody>
          <a:bodyPr/>
          <a:lstStyle/>
          <a:p>
            <a:r>
              <a:rPr lang="en-US"/>
              <a:t>Spark &amp; DDLF Cluster</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pPr/>
              <a:t>14</a:t>
            </a:fld>
            <a:endParaRPr lang="en-US"/>
          </a:p>
        </p:txBody>
      </p:sp>
      <p:pic>
        <p:nvPicPr>
          <p:cNvPr id="8" name="Picture 7">
            <a:extLst>
              <a:ext uri="{FF2B5EF4-FFF2-40B4-BE49-F238E27FC236}">
                <a16:creationId xmlns:a16="http://schemas.microsoft.com/office/drawing/2014/main" id="{E8471CA0-B825-494C-B17C-8BF19194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19201" y="2598910"/>
            <a:ext cx="5029200" cy="2698405"/>
          </a:xfrm>
          <a:prstGeom prst="rect">
            <a:avLst/>
          </a:prstGeom>
        </p:spPr>
      </p:pic>
      <p:pic>
        <p:nvPicPr>
          <p:cNvPr id="9" name="Picture 8">
            <a:extLst>
              <a:ext uri="{FF2B5EF4-FFF2-40B4-BE49-F238E27FC236}">
                <a16:creationId xmlns:a16="http://schemas.microsoft.com/office/drawing/2014/main" id="{448DC951-72DE-45B0-929D-3824AA24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70243" y="2598910"/>
            <a:ext cx="5029200" cy="2698405"/>
          </a:xfrm>
          <a:prstGeom prst="rect">
            <a:avLst/>
          </a:prstGeom>
        </p:spPr>
      </p:pic>
    </p:spTree>
    <p:extLst>
      <p:ext uri="{BB962C8B-B14F-4D97-AF65-F5344CB8AC3E}">
        <p14:creationId xmlns:p14="http://schemas.microsoft.com/office/powerpoint/2010/main" val="257602381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615F-F7E9-4AF0-9935-E64F0330E072}"/>
              </a:ext>
            </a:extLst>
          </p:cNvPr>
          <p:cNvSpPr>
            <a:spLocks noGrp="1"/>
          </p:cNvSpPr>
          <p:nvPr>
            <p:ph type="title"/>
          </p:nvPr>
        </p:nvSpPr>
        <p:spPr/>
        <p:txBody>
          <a:bodyPr/>
          <a:lstStyle/>
          <a:p>
            <a:r>
              <a:rPr lang="en-US"/>
              <a:t>Khó khăn khi triển khai </a:t>
            </a:r>
            <a:br>
              <a:rPr lang="en-US"/>
            </a:br>
            <a:r>
              <a:rPr lang="en-US"/>
              <a:t>ứng dụng phân tán trên Apache Spark</a:t>
            </a:r>
          </a:p>
        </p:txBody>
      </p:sp>
      <p:sp>
        <p:nvSpPr>
          <p:cNvPr id="6" name="Content Placeholder 5">
            <a:extLst>
              <a:ext uri="{FF2B5EF4-FFF2-40B4-BE49-F238E27FC236}">
                <a16:creationId xmlns:a16="http://schemas.microsoft.com/office/drawing/2014/main" id="{0D81ABB6-172C-430D-A05B-E301EFF6B253}"/>
              </a:ext>
            </a:extLst>
          </p:cNvPr>
          <p:cNvSpPr>
            <a:spLocks noGrp="1"/>
          </p:cNvSpPr>
          <p:nvPr>
            <p:ph idx="1"/>
          </p:nvPr>
        </p:nvSpPr>
        <p:spPr/>
        <p:txBody>
          <a:bodyPr>
            <a:normAutofit fontScale="77500" lnSpcReduction="20000"/>
          </a:bodyPr>
          <a:lstStyle/>
          <a:p>
            <a:r>
              <a:rPr lang="en-US"/>
              <a:t>Phụ thuộc vào cấu trúc map/reduce:</a:t>
            </a:r>
          </a:p>
          <a:p>
            <a:pPr lvl="1"/>
            <a:r>
              <a:rPr lang="en-US"/>
              <a:t>Ràng buộc tư duy lập trình → triển khai ứng dụng phân tán kém linh hoạt và không hiệu quả</a:t>
            </a:r>
          </a:p>
          <a:p>
            <a:pPr lvl="1"/>
            <a:r>
              <a:rPr lang="en-US"/>
              <a:t>Ví dụ, hàm được truyền cho cấu trúc map/reduce chỉ nhận một tham số → không thể truyền thông tin khác khi cần</a:t>
            </a:r>
          </a:p>
          <a:p>
            <a:r>
              <a:rPr lang="en-US"/>
              <a:t>Việc chia sẻ dữ liệu giữa master node và worker nodes hạn chế:</a:t>
            </a:r>
          </a:p>
          <a:p>
            <a:pPr lvl="1"/>
            <a:r>
              <a:rPr lang="en-US"/>
              <a:t>Thông qua broadcast variables và accumulated variables</a:t>
            </a:r>
          </a:p>
          <a:p>
            <a:pPr lvl="1"/>
            <a:r>
              <a:rPr lang="en-US"/>
              <a:t>Các biến này có nội dung giống nhau trên tất cả các worker nodes và bị mất khi kết thúc một Spark session</a:t>
            </a:r>
          </a:p>
          <a:p>
            <a:r>
              <a:rPr lang="en-US"/>
              <a:t>Không thể can thiệp sâu vào worker nodes:</a:t>
            </a:r>
          </a:p>
          <a:p>
            <a:pPr lvl="1"/>
            <a:r>
              <a:rPr lang="en-US"/>
              <a:t>Không thể chủ động thêm/bớt biến hay phương thức vào worker nodes</a:t>
            </a:r>
          </a:p>
          <a:p>
            <a:pPr lvl="1"/>
            <a:r>
              <a:rPr lang="en-US"/>
              <a:t>→ Khó tổ chức dữ liệu và tổ chức xử lý ở các worker nodes</a:t>
            </a:r>
          </a:p>
          <a:p>
            <a:pPr lvl="1"/>
            <a:r>
              <a:rPr lang="en-US"/>
              <a:t>→ Khó triển khai ứng dụng phân tán một cách linh hoạt</a:t>
            </a:r>
          </a:p>
        </p:txBody>
      </p:sp>
      <p:sp>
        <p:nvSpPr>
          <p:cNvPr id="3" name="Footer Placeholder 2">
            <a:extLst>
              <a:ext uri="{FF2B5EF4-FFF2-40B4-BE49-F238E27FC236}">
                <a16:creationId xmlns:a16="http://schemas.microsoft.com/office/drawing/2014/main" id="{6115DED4-A5D5-49D6-BAA4-555BF90F00D7}"/>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33EE69D2-D669-44C0-904E-C47C87E4468D}"/>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F84FBE5C-A42B-40D1-8418-2E3F015956ED}"/>
              </a:ext>
            </a:extLst>
          </p:cNvPr>
          <p:cNvSpPr>
            <a:spLocks noGrp="1"/>
          </p:cNvSpPr>
          <p:nvPr>
            <p:ph type="sldNum" sz="quarter" idx="12"/>
          </p:nvPr>
        </p:nvSpPr>
        <p:spPr/>
        <p:txBody>
          <a:bodyPr/>
          <a:lstStyle/>
          <a:p>
            <a:fld id="{21782F98-F548-4E33-958E-D2A6C4BA8EFA}" type="slidenum">
              <a:rPr lang="en-US" smtClean="0"/>
              <a:pPr/>
              <a:t>15</a:t>
            </a:fld>
            <a:endParaRPr lang="en-US"/>
          </a:p>
        </p:txBody>
      </p:sp>
    </p:spTree>
    <p:extLst>
      <p:ext uri="{BB962C8B-B14F-4D97-AF65-F5344CB8AC3E}">
        <p14:creationId xmlns:p14="http://schemas.microsoft.com/office/powerpoint/2010/main" val="2801808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anim calcmode="lin" valueType="num">
                                      <p:cBhvr>
                                        <p:cTn id="4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1000"/>
                                        <p:tgtEl>
                                          <p:spTgt spid="6">
                                            <p:txEl>
                                              <p:pRg st="7" end="7"/>
                                            </p:txEl>
                                          </p:spTgt>
                                        </p:tgtEl>
                                      </p:cBhvr>
                                    </p:animEffect>
                                    <p:anim calcmode="lin" valueType="num">
                                      <p:cBhvr>
                                        <p:cTn id="4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fade">
                                      <p:cBhvr>
                                        <p:cTn id="51" dur="1000"/>
                                        <p:tgtEl>
                                          <p:spTgt spid="6">
                                            <p:txEl>
                                              <p:pRg st="8" end="8"/>
                                            </p:txEl>
                                          </p:spTgt>
                                        </p:tgtEl>
                                      </p:cBhvr>
                                    </p:animEffect>
                                    <p:anim calcmode="lin" valueType="num">
                                      <p:cBhvr>
                                        <p:cTn id="5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fade">
                                      <p:cBhvr>
                                        <p:cTn id="56" dur="1000"/>
                                        <p:tgtEl>
                                          <p:spTgt spid="6">
                                            <p:txEl>
                                              <p:pRg st="9" end="9"/>
                                            </p:txEl>
                                          </p:spTgt>
                                        </p:tgtEl>
                                      </p:cBhvr>
                                    </p:animEffect>
                                    <p:anim calcmode="lin" valueType="num">
                                      <p:cBhvr>
                                        <p:cTn id="5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23EB-AAF9-4124-ACD0-20A6F4A00CFA}"/>
              </a:ext>
            </a:extLst>
          </p:cNvPr>
          <p:cNvSpPr>
            <a:spLocks noGrp="1"/>
          </p:cNvSpPr>
          <p:nvPr>
            <p:ph type="title"/>
          </p:nvPr>
        </p:nvSpPr>
        <p:spPr/>
        <p:txBody>
          <a:bodyPr/>
          <a:lstStyle/>
          <a:p>
            <a:r>
              <a:rPr lang="en-US"/>
              <a:t>DDLF-Distributed Deep Learning Framework</a:t>
            </a:r>
          </a:p>
        </p:txBody>
      </p:sp>
      <p:sp>
        <p:nvSpPr>
          <p:cNvPr id="11" name="Content Placeholder 10">
            <a:extLst>
              <a:ext uri="{FF2B5EF4-FFF2-40B4-BE49-F238E27FC236}">
                <a16:creationId xmlns:a16="http://schemas.microsoft.com/office/drawing/2014/main" id="{FD80DE83-5E79-4197-AC1F-16134758BBA1}"/>
              </a:ext>
            </a:extLst>
          </p:cNvPr>
          <p:cNvSpPr>
            <a:spLocks noGrp="1"/>
          </p:cNvSpPr>
          <p:nvPr>
            <p:ph idx="1"/>
          </p:nvPr>
        </p:nvSpPr>
        <p:spPr/>
        <p:txBody>
          <a:bodyPr/>
          <a:lstStyle/>
          <a:p>
            <a:r>
              <a:rPr lang="en-US"/>
              <a:t>Chuyên dùng để triển khai các ứng dụng phân tán, khắc phục các khó khăn gặp phải trên Apache Spark</a:t>
            </a:r>
          </a:p>
          <a:p>
            <a:r>
              <a:rPr lang="en-US"/>
              <a:t>Đặc điểm nổi bật:</a:t>
            </a:r>
          </a:p>
          <a:p>
            <a:pPr lvl="1"/>
            <a:r>
              <a:rPr lang="en-US"/>
              <a:t>Đơn giản</a:t>
            </a:r>
          </a:p>
          <a:p>
            <a:pPr lvl="1"/>
            <a:r>
              <a:rPr lang="en-US"/>
              <a:t>Linh hoạt</a:t>
            </a:r>
          </a:p>
          <a:p>
            <a:pPr lvl="1"/>
            <a:r>
              <a:rPr lang="en-US"/>
              <a:t>Hiệu suất cao</a:t>
            </a:r>
          </a:p>
          <a:p>
            <a:pPr lvl="1"/>
            <a:r>
              <a:rPr lang="en-US"/>
              <a:t>Dễ mở rộng/thu hẹp hệ thống</a:t>
            </a:r>
          </a:p>
        </p:txBody>
      </p:sp>
      <p:sp>
        <p:nvSpPr>
          <p:cNvPr id="4" name="Footer Placeholder 3">
            <a:extLst>
              <a:ext uri="{FF2B5EF4-FFF2-40B4-BE49-F238E27FC236}">
                <a16:creationId xmlns:a16="http://schemas.microsoft.com/office/drawing/2014/main" id="{79AA6996-95CC-4B6B-B6C7-CE8652B128FE}"/>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AB952A5E-7DAE-4BDF-88F5-AB84A4370BB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877880B5-1389-4BC3-ABBC-51D9D42637CB}"/>
              </a:ext>
            </a:extLst>
          </p:cNvPr>
          <p:cNvSpPr>
            <a:spLocks noGrp="1"/>
          </p:cNvSpPr>
          <p:nvPr>
            <p:ph type="sldNum" sz="quarter" idx="12"/>
          </p:nvPr>
        </p:nvSpPr>
        <p:spPr/>
        <p:txBody>
          <a:bodyPr/>
          <a:lstStyle/>
          <a:p>
            <a:fld id="{21782F98-F548-4E33-958E-D2A6C4BA8EFA}" type="slidenum">
              <a:rPr lang="en-US" smtClean="0"/>
              <a:pPr/>
              <a:t>16</a:t>
            </a:fld>
            <a:endParaRPr lang="en-US"/>
          </a:p>
        </p:txBody>
      </p:sp>
    </p:spTree>
    <p:extLst>
      <p:ext uri="{BB962C8B-B14F-4D97-AF65-F5344CB8AC3E}">
        <p14:creationId xmlns:p14="http://schemas.microsoft.com/office/powerpoint/2010/main" val="18207893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B4C52E-BFE6-445E-959F-3B07542263AB}"/>
              </a:ext>
            </a:extLst>
          </p:cNvPr>
          <p:cNvSpPr>
            <a:spLocks noGrp="1"/>
          </p:cNvSpPr>
          <p:nvPr>
            <p:ph type="title"/>
          </p:nvPr>
        </p:nvSpPr>
        <p:spPr/>
        <p:txBody>
          <a:bodyPr/>
          <a:lstStyle/>
          <a:p>
            <a:r>
              <a:rPr lang="en-US"/>
              <a:t>Đo sự t</a:t>
            </a:r>
            <a:r>
              <a:rPr lang="vi-VN"/>
              <a:t>ư</a:t>
            </a:r>
            <a:r>
              <a:rPr lang="en-US"/>
              <a:t>ơng đồng</a:t>
            </a:r>
          </a:p>
        </p:txBody>
      </p:sp>
      <p:sp>
        <p:nvSpPr>
          <p:cNvPr id="4" name="Footer Placeholder 3">
            <a:extLst>
              <a:ext uri="{FF2B5EF4-FFF2-40B4-BE49-F238E27FC236}">
                <a16:creationId xmlns:a16="http://schemas.microsoft.com/office/drawing/2014/main" id="{400679AD-D1D9-4719-B299-67B6FDC0FC53}"/>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1FB1EF72-86F3-439A-9A51-ABB3FEEAEAD1}"/>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F25CA329-94B7-4B11-B0D6-A960A0B83A51}"/>
              </a:ext>
            </a:extLst>
          </p:cNvPr>
          <p:cNvSpPr>
            <a:spLocks noGrp="1"/>
          </p:cNvSpPr>
          <p:nvPr>
            <p:ph type="sldNum" sz="quarter" idx="12"/>
          </p:nvPr>
        </p:nvSpPr>
        <p:spPr/>
        <p:txBody>
          <a:bodyPr/>
          <a:lstStyle/>
          <a:p>
            <a:fld id="{21782F98-F548-4E33-958E-D2A6C4BA8EFA}" type="slidenum">
              <a:rPr lang="en-US" smtClean="0"/>
              <a:t>17</a:t>
            </a:fld>
            <a:endParaRPr lang="en-US"/>
          </a:p>
        </p:txBody>
      </p:sp>
      <p:pic>
        <p:nvPicPr>
          <p:cNvPr id="12" name="Picture 11">
            <a:extLst>
              <a:ext uri="{FF2B5EF4-FFF2-40B4-BE49-F238E27FC236}">
                <a16:creationId xmlns:a16="http://schemas.microsoft.com/office/drawing/2014/main" id="{CE5D298B-A67F-45A0-A22B-4260A69FBB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905" y="2296878"/>
            <a:ext cx="6911125" cy="2890520"/>
          </a:xfrm>
          <a:prstGeom prst="rect">
            <a:avLst/>
          </a:prstGeom>
        </p:spPr>
      </p:pic>
      <p:sp>
        <p:nvSpPr>
          <p:cNvPr id="14" name="Content Placeholder 7">
            <a:extLst>
              <a:ext uri="{FF2B5EF4-FFF2-40B4-BE49-F238E27FC236}">
                <a16:creationId xmlns:a16="http://schemas.microsoft.com/office/drawing/2014/main" id="{CB274195-96DD-42A0-94D5-43607D45CD6D}"/>
              </a:ext>
            </a:extLst>
          </p:cNvPr>
          <p:cNvSpPr txBox="1">
            <a:spLocks/>
          </p:cNvSpPr>
          <p:nvPr/>
        </p:nvSpPr>
        <p:spPr>
          <a:xfrm>
            <a:off x="7203662" y="1670602"/>
            <a:ext cx="4683538" cy="4486358"/>
          </a:xfrm>
          <a:prstGeom prst="rect">
            <a:avLst/>
          </a:prstGeom>
        </p:spPr>
        <p:txBody>
          <a:bodyPr/>
          <a:lst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a:t>Khoảng cách Euclid:</a:t>
            </a:r>
          </a:p>
          <a:p>
            <a:pPr lvl="1"/>
            <a:r>
              <a:rPr lang="en-US"/>
              <a:t>Trong R</a:t>
            </a:r>
            <a:r>
              <a:rPr lang="en-US" baseline="30000"/>
              <a:t>n</a:t>
            </a:r>
            <a:endParaRPr lang="en-US"/>
          </a:p>
          <a:p>
            <a:pPr lvl="1"/>
            <a:r>
              <a:rPr lang="en-US"/>
              <a:t>x = (x</a:t>
            </a:r>
            <a:r>
              <a:rPr lang="en-US" baseline="-25000"/>
              <a:t>1</a:t>
            </a:r>
            <a:r>
              <a:rPr lang="en-US"/>
              <a:t>, x</a:t>
            </a:r>
            <a:r>
              <a:rPr lang="en-US" baseline="-25000"/>
              <a:t>2</a:t>
            </a:r>
            <a:r>
              <a:rPr lang="en-US"/>
              <a:t>, …, x</a:t>
            </a:r>
            <a:r>
              <a:rPr lang="en-US" baseline="-25000"/>
              <a:t>n</a:t>
            </a:r>
            <a:r>
              <a:rPr lang="en-US"/>
              <a:t>)</a:t>
            </a:r>
          </a:p>
          <a:p>
            <a:pPr lvl="1"/>
            <a:r>
              <a:rPr lang="en-US"/>
              <a:t>y = (y</a:t>
            </a:r>
            <a:r>
              <a:rPr lang="en-US" baseline="-25000"/>
              <a:t>1</a:t>
            </a:r>
            <a:r>
              <a:rPr lang="en-US"/>
              <a:t>, y</a:t>
            </a:r>
            <a:r>
              <a:rPr lang="en-US" baseline="-25000"/>
              <a:t>2</a:t>
            </a:r>
            <a:r>
              <a:rPr lang="en-US"/>
              <a:t>, …, y</a:t>
            </a:r>
            <a:r>
              <a:rPr lang="en-US" baseline="-25000"/>
              <a:t>n</a:t>
            </a:r>
            <a:r>
              <a:rPr lang="en-US"/>
              <a:t>)</a:t>
            </a:r>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7678FBBD-22D1-466A-B4A2-596F107EAC82}"/>
                  </a:ext>
                </a:extLst>
              </p:cNvPr>
              <p:cNvSpPr/>
              <p:nvPr/>
            </p:nvSpPr>
            <p:spPr>
              <a:xfrm>
                <a:off x="7669030" y="3860436"/>
                <a:ext cx="3547831" cy="130228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m:rPr>
                          <m:sty m:val="p"/>
                        </m:rPr>
                        <a:rPr lang="en-US" smtClean="0">
                          <a:solidFill>
                            <a:srgbClr val="C00000"/>
                          </a:solidFill>
                          <a:latin typeface="Cambria Math" panose="02040503050406030204" pitchFamily="18" charset="0"/>
                        </a:rPr>
                        <m:t>d</m:t>
                      </m:r>
                      <m:d>
                        <m:dPr>
                          <m:ctrlPr>
                            <a:rPr lang="en-US" i="1">
                              <a:solidFill>
                                <a:srgbClr val="C00000"/>
                              </a:solidFill>
                              <a:latin typeface="Cambria Math" panose="02040503050406030204" pitchFamily="18" charset="0"/>
                            </a:rPr>
                          </m:ctrlPr>
                        </m:dPr>
                        <m:e>
                          <m:r>
                            <m:rPr>
                              <m:sty m:val="p"/>
                            </m:rPr>
                            <a:rPr lang="en-US" i="0">
                              <a:solidFill>
                                <a:srgbClr val="C00000"/>
                              </a:solidFill>
                              <a:latin typeface="Cambria Math" panose="02040503050406030204" pitchFamily="18" charset="0"/>
                            </a:rPr>
                            <m:t>x</m:t>
                          </m:r>
                          <m:r>
                            <a:rPr lang="en-US" i="0">
                              <a:solidFill>
                                <a:srgbClr val="C00000"/>
                              </a:solidFill>
                              <a:latin typeface="Cambria Math" panose="02040503050406030204" pitchFamily="18" charset="0"/>
                            </a:rPr>
                            <m:t>,</m:t>
                          </m:r>
                          <m:r>
                            <m:rPr>
                              <m:sty m:val="p"/>
                            </m:rPr>
                            <a:rPr lang="en-US" i="0">
                              <a:solidFill>
                                <a:srgbClr val="C00000"/>
                              </a:solidFill>
                              <a:latin typeface="Cambria Math" panose="02040503050406030204" pitchFamily="18" charset="0"/>
                            </a:rPr>
                            <m:t>y</m:t>
                          </m:r>
                        </m:e>
                      </m:d>
                      <m:r>
                        <a:rPr lang="en-US" i="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nary>
                                <m:naryPr>
                                  <m:chr m:val="∑"/>
                                  <m:limLoc m:val="undOvr"/>
                                  <m:ctrlPr>
                                    <a:rPr lang="en-US" i="1">
                                      <a:solidFill>
                                        <a:srgbClr val="C00000"/>
                                      </a:solidFill>
                                      <a:latin typeface="Cambria Math" panose="02040503050406030204" pitchFamily="18" charset="0"/>
                                    </a:rPr>
                                  </m:ctrlPr>
                                </m:naryPr>
                                <m:sub>
                                  <m:r>
                                    <m:rPr>
                                      <m:sty m:val="p"/>
                                    </m:rPr>
                                    <a:rPr lang="en-US" i="0">
                                      <a:solidFill>
                                        <a:srgbClr val="C00000"/>
                                      </a:solidFill>
                                      <a:latin typeface="Cambria Math" panose="02040503050406030204" pitchFamily="18" charset="0"/>
                                    </a:rPr>
                                    <m:t>i</m:t>
                                  </m:r>
                                  <m:r>
                                    <a:rPr lang="en-US" i="0">
                                      <a:solidFill>
                                        <a:srgbClr val="C00000"/>
                                      </a:solidFill>
                                      <a:latin typeface="Cambria Math" panose="02040503050406030204" pitchFamily="18" charset="0"/>
                                    </a:rPr>
                                    <m:t>=1</m:t>
                                  </m:r>
                                </m:sub>
                                <m:sup>
                                  <m:r>
                                    <m:rPr>
                                      <m:sty m:val="p"/>
                                    </m:rPr>
                                    <a:rPr lang="en-US" i="0">
                                      <a:solidFill>
                                        <a:srgbClr val="C00000"/>
                                      </a:solidFill>
                                      <a:latin typeface="Cambria Math" panose="02040503050406030204" pitchFamily="18" charset="0"/>
                                    </a:rPr>
                                    <m:t>n</m:t>
                                  </m:r>
                                </m:sup>
                                <m:e>
                                  <m:sSup>
                                    <m:sSupPr>
                                      <m:ctrlPr>
                                        <a:rPr lang="en-US" i="1">
                                          <a:solidFill>
                                            <a:srgbClr val="C00000"/>
                                          </a:solidFill>
                                          <a:latin typeface="Cambria Math" panose="02040503050406030204" pitchFamily="18" charset="0"/>
                                        </a:rPr>
                                      </m:ctrlPr>
                                    </m:sSupPr>
                                    <m:e>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m:rPr>
                                                  <m:sty m:val="p"/>
                                                </m:rPr>
                                                <a:rPr lang="en-US" i="0">
                                                  <a:solidFill>
                                                    <a:srgbClr val="C00000"/>
                                                  </a:solidFill>
                                                  <a:latin typeface="Cambria Math" panose="02040503050406030204" pitchFamily="18" charset="0"/>
                                                </a:rPr>
                                                <m:t>x</m:t>
                                              </m:r>
                                            </m:e>
                                            <m:sub>
                                              <m:r>
                                                <m:rPr>
                                                  <m:sty m:val="p"/>
                                                </m:rPr>
                                                <a:rPr lang="en-US" i="0">
                                                  <a:solidFill>
                                                    <a:srgbClr val="C00000"/>
                                                  </a:solidFill>
                                                  <a:latin typeface="Cambria Math" panose="02040503050406030204" pitchFamily="18" charset="0"/>
                                                </a:rPr>
                                                <m:t>i</m:t>
                                              </m:r>
                                            </m:sub>
                                          </m:sSub>
                                          <m:r>
                                            <a:rPr lang="en-US" i="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m:rPr>
                                                  <m:sty m:val="p"/>
                                                </m:rPr>
                                                <a:rPr lang="en-US" i="0">
                                                  <a:solidFill>
                                                    <a:srgbClr val="C00000"/>
                                                  </a:solidFill>
                                                  <a:latin typeface="Cambria Math" panose="02040503050406030204" pitchFamily="18" charset="0"/>
                                                </a:rPr>
                                                <m:t>y</m:t>
                                              </m:r>
                                            </m:e>
                                            <m:sub>
                                              <m:r>
                                                <m:rPr>
                                                  <m:sty m:val="p"/>
                                                </m:rPr>
                                                <a:rPr lang="en-US" i="0">
                                                  <a:solidFill>
                                                    <a:srgbClr val="C00000"/>
                                                  </a:solidFill>
                                                  <a:latin typeface="Cambria Math" panose="02040503050406030204" pitchFamily="18" charset="0"/>
                                                </a:rPr>
                                                <m:t>i</m:t>
                                              </m:r>
                                            </m:sub>
                                          </m:sSub>
                                        </m:e>
                                      </m:d>
                                    </m:e>
                                    <m:sup>
                                      <m:r>
                                        <a:rPr lang="en-US" i="0">
                                          <a:solidFill>
                                            <a:srgbClr val="C00000"/>
                                          </a:solidFill>
                                          <a:latin typeface="Cambria Math" panose="02040503050406030204" pitchFamily="18" charset="0"/>
                                        </a:rPr>
                                        <m:t>2</m:t>
                                      </m:r>
                                    </m:sup>
                                  </m:sSup>
                                </m:e>
                              </m:nary>
                            </m:e>
                          </m:d>
                        </m:e>
                        <m:sup>
                          <m:f>
                            <m:fPr>
                              <m:ctrlPr>
                                <a:rPr lang="en-US" i="1">
                                  <a:solidFill>
                                    <a:srgbClr val="C00000"/>
                                  </a:solidFill>
                                  <a:latin typeface="Cambria Math" panose="02040503050406030204" pitchFamily="18" charset="0"/>
                                </a:rPr>
                              </m:ctrlPr>
                            </m:fPr>
                            <m:num>
                              <m:r>
                                <a:rPr lang="en-US" i="0">
                                  <a:solidFill>
                                    <a:srgbClr val="C00000"/>
                                  </a:solidFill>
                                  <a:latin typeface="Cambria Math" panose="02040503050406030204" pitchFamily="18" charset="0"/>
                                </a:rPr>
                                <m:t>1</m:t>
                              </m:r>
                            </m:num>
                            <m:den>
                              <m:r>
                                <a:rPr lang="en-US" i="0">
                                  <a:solidFill>
                                    <a:srgbClr val="C00000"/>
                                  </a:solidFill>
                                  <a:latin typeface="Cambria Math" panose="02040503050406030204" pitchFamily="18" charset="0"/>
                                </a:rPr>
                                <m:t>2</m:t>
                              </m:r>
                            </m:den>
                          </m:f>
                        </m:sup>
                      </m:sSup>
                    </m:oMath>
                  </m:oMathPara>
                </a14:m>
                <a:endParaRPr lang="en-US">
                  <a:solidFill>
                    <a:srgbClr val="C00000"/>
                  </a:solidFill>
                </a:endParaRPr>
              </a:p>
            </p:txBody>
          </p:sp>
        </mc:Choice>
        <mc:Fallback>
          <p:sp>
            <p:nvSpPr>
              <p:cNvPr id="15" name="Rectangle 14">
                <a:extLst>
                  <a:ext uri="{FF2B5EF4-FFF2-40B4-BE49-F238E27FC236}">
                    <a16:creationId xmlns:a16="http://schemas.microsoft.com/office/drawing/2014/main" id="{7678FBBD-22D1-466A-B4A2-596F107EAC82}"/>
                  </a:ext>
                </a:extLst>
              </p:cNvPr>
              <p:cNvSpPr>
                <a:spLocks noRot="1" noChangeAspect="1" noMove="1" noResize="1" noEditPoints="1" noAdjustHandles="1" noChangeArrowheads="1" noChangeShapeType="1" noTextEdit="1"/>
              </p:cNvSpPr>
              <p:nvPr/>
            </p:nvSpPr>
            <p:spPr>
              <a:xfrm>
                <a:off x="7669030" y="3860436"/>
                <a:ext cx="3547831" cy="130228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666791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A1EF-D6ED-44BA-BEFA-0F2F8CEA66EC}"/>
              </a:ext>
            </a:extLst>
          </p:cNvPr>
          <p:cNvSpPr>
            <a:spLocks noGrp="1"/>
          </p:cNvSpPr>
          <p:nvPr>
            <p:ph type="title"/>
          </p:nvPr>
        </p:nvSpPr>
        <p:spPr/>
        <p:txBody>
          <a:bodyPr/>
          <a:lstStyle/>
          <a:p>
            <a:r>
              <a:rPr lang="en-US"/>
              <a:t>Range &amp; kNN Queries and KD-Tree</a:t>
            </a:r>
          </a:p>
        </p:txBody>
      </p:sp>
      <p:sp>
        <p:nvSpPr>
          <p:cNvPr id="11" name="Content Placeholder 10">
            <a:extLst>
              <a:ext uri="{FF2B5EF4-FFF2-40B4-BE49-F238E27FC236}">
                <a16:creationId xmlns:a16="http://schemas.microsoft.com/office/drawing/2014/main" id="{DF614FDA-A5B7-4211-9AE5-9AF405D60047}"/>
              </a:ext>
            </a:extLst>
          </p:cNvPr>
          <p:cNvSpPr>
            <a:spLocks noGrp="1"/>
          </p:cNvSpPr>
          <p:nvPr>
            <p:ph idx="1"/>
          </p:nvPr>
        </p:nvSpPr>
        <p:spPr>
          <a:xfrm>
            <a:off x="1219200" y="4383088"/>
            <a:ext cx="10667999" cy="1789112"/>
          </a:xfrm>
        </p:spPr>
        <p:txBody>
          <a:bodyPr>
            <a:normAutofit fontScale="92500" lnSpcReduction="10000"/>
          </a:bodyPr>
          <a:lstStyle/>
          <a:p>
            <a:r>
              <a:rPr lang="en-US"/>
              <a:t>KD-Tree là một cây nhị phân phân hoạch không gian k chiều, giúp thực hiện nhanh kNN &amp; Range Queries </a:t>
            </a:r>
          </a:p>
          <a:p>
            <a:r>
              <a:rPr lang="en-US"/>
              <a:t>Độ phức tạp của thuật toán truy vấn trong trường hợp trung bình là </a:t>
            </a:r>
            <a:r>
              <a:rPr lang="en-US">
                <a:solidFill>
                  <a:srgbClr val="C00000"/>
                </a:solidFill>
              </a:rPr>
              <a:t>O(log n)</a:t>
            </a:r>
          </a:p>
          <a:p>
            <a:endParaRPr lang="en-US"/>
          </a:p>
        </p:txBody>
      </p:sp>
      <p:sp>
        <p:nvSpPr>
          <p:cNvPr id="3" name="Footer Placeholder 2">
            <a:extLst>
              <a:ext uri="{FF2B5EF4-FFF2-40B4-BE49-F238E27FC236}">
                <a16:creationId xmlns:a16="http://schemas.microsoft.com/office/drawing/2014/main" id="{6C764500-1C30-4E1A-A5BE-8556E5160533}"/>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D6C67F87-32B9-4EEB-8256-37ACAF00A9E2}"/>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8117916E-F0D0-4B91-B26C-AC5271058F13}"/>
              </a:ext>
            </a:extLst>
          </p:cNvPr>
          <p:cNvSpPr>
            <a:spLocks noGrp="1"/>
          </p:cNvSpPr>
          <p:nvPr>
            <p:ph type="sldNum" sz="quarter" idx="12"/>
          </p:nvPr>
        </p:nvSpPr>
        <p:spPr/>
        <p:txBody>
          <a:bodyPr/>
          <a:lstStyle/>
          <a:p>
            <a:fld id="{21782F98-F548-4E33-958E-D2A6C4BA8EFA}" type="slidenum">
              <a:rPr lang="en-US" smtClean="0"/>
              <a:pPr/>
              <a:t>18</a:t>
            </a:fld>
            <a:endParaRPr lang="en-US"/>
          </a:p>
        </p:txBody>
      </p:sp>
      <p:pic>
        <p:nvPicPr>
          <p:cNvPr id="8" name="Picture 7">
            <a:extLst>
              <a:ext uri="{FF2B5EF4-FFF2-40B4-BE49-F238E27FC236}">
                <a16:creationId xmlns:a16="http://schemas.microsoft.com/office/drawing/2014/main" id="{0C89021A-49D9-40F7-BBD0-3EF46BFCD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05" y="1733366"/>
            <a:ext cx="6122176" cy="2066236"/>
          </a:xfrm>
          <a:prstGeom prst="rect">
            <a:avLst/>
          </a:prstGeom>
        </p:spPr>
      </p:pic>
      <p:sp>
        <p:nvSpPr>
          <p:cNvPr id="9" name="Rectangle: Rounded Corners 8">
            <a:extLst>
              <a:ext uri="{FF2B5EF4-FFF2-40B4-BE49-F238E27FC236}">
                <a16:creationId xmlns:a16="http://schemas.microsoft.com/office/drawing/2014/main" id="{C748C87B-B53F-4818-857A-DA2730B8D9E0}"/>
              </a:ext>
            </a:extLst>
          </p:cNvPr>
          <p:cNvSpPr/>
          <p:nvPr/>
        </p:nvSpPr>
        <p:spPr>
          <a:xfrm>
            <a:off x="1082040"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range(q, r)</a:t>
            </a:r>
          </a:p>
        </p:txBody>
      </p:sp>
      <p:sp>
        <p:nvSpPr>
          <p:cNvPr id="10" name="Rectangle: Rounded Corners 9">
            <a:extLst>
              <a:ext uri="{FF2B5EF4-FFF2-40B4-BE49-F238E27FC236}">
                <a16:creationId xmlns:a16="http://schemas.microsoft.com/office/drawing/2014/main" id="{011E7C86-4965-49B2-87F1-7B173397BAF5}"/>
              </a:ext>
            </a:extLst>
          </p:cNvPr>
          <p:cNvSpPr/>
          <p:nvPr/>
        </p:nvSpPr>
        <p:spPr>
          <a:xfrm>
            <a:off x="4801263"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kNN(q, k)</a:t>
            </a:r>
          </a:p>
        </p:txBody>
      </p:sp>
      <p:pic>
        <p:nvPicPr>
          <p:cNvPr id="10244" name="Picture 4" descr="K-d trees - DEV Community">
            <a:extLst>
              <a:ext uri="{FF2B5EF4-FFF2-40B4-BE49-F238E27FC236}">
                <a16:creationId xmlns:a16="http://schemas.microsoft.com/office/drawing/2014/main" id="{3A854EFE-9148-4A78-BF68-D43D71E7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878" y="1724025"/>
            <a:ext cx="3646789" cy="20513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E2FA488A-FCCB-403B-93F0-84B97DD0AEDE}"/>
              </a:ext>
            </a:extLst>
          </p:cNvPr>
          <p:cNvSpPr/>
          <p:nvPr/>
        </p:nvSpPr>
        <p:spPr>
          <a:xfrm>
            <a:off x="8243018"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KD-Tree</a:t>
            </a:r>
          </a:p>
        </p:txBody>
      </p:sp>
    </p:spTree>
    <p:extLst>
      <p:ext uri="{BB962C8B-B14F-4D97-AF65-F5344CB8AC3E}">
        <p14:creationId xmlns:p14="http://schemas.microsoft.com/office/powerpoint/2010/main" val="7407852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BE16-0F3E-4890-9440-35E6BC7D95E1}"/>
              </a:ext>
            </a:extLst>
          </p:cNvPr>
          <p:cNvSpPr>
            <a:spLocks noGrp="1"/>
          </p:cNvSpPr>
          <p:nvPr>
            <p:ph type="title"/>
          </p:nvPr>
        </p:nvSpPr>
        <p:spPr/>
        <p:txBody>
          <a:bodyPr/>
          <a:lstStyle/>
          <a:p>
            <a:r>
              <a:rPr lang="en-US"/>
              <a:t>Ph</a:t>
            </a:r>
            <a:r>
              <a:rPr lang="vi-VN"/>
              <a:t>ư</a:t>
            </a:r>
            <a:r>
              <a:rPr lang="en-US"/>
              <a:t>ơng pháp luận</a:t>
            </a:r>
          </a:p>
        </p:txBody>
      </p:sp>
      <p:sp>
        <p:nvSpPr>
          <p:cNvPr id="4" name="Footer Placeholder 3">
            <a:extLst>
              <a:ext uri="{FF2B5EF4-FFF2-40B4-BE49-F238E27FC236}">
                <a16:creationId xmlns:a16="http://schemas.microsoft.com/office/drawing/2014/main" id="{CC92EF40-23DA-494B-9F2E-F005E62EEF1E}"/>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8FB29BB-81C7-4A2F-B5C4-89C503B5435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BD8F2E53-09C0-4356-BEC6-27C91B02DC37}"/>
              </a:ext>
            </a:extLst>
          </p:cNvPr>
          <p:cNvSpPr>
            <a:spLocks noGrp="1"/>
          </p:cNvSpPr>
          <p:nvPr>
            <p:ph type="sldNum" sz="quarter" idx="12"/>
          </p:nvPr>
        </p:nvSpPr>
        <p:spPr/>
        <p:txBody>
          <a:bodyPr/>
          <a:lstStyle/>
          <a:p>
            <a:fld id="{21782F98-F548-4E33-958E-D2A6C4BA8EFA}" type="slidenum">
              <a:rPr lang="en-US" smtClean="0"/>
              <a:pPr/>
              <a:t>19</a:t>
            </a:fld>
            <a:endParaRPr lang="en-US"/>
          </a:p>
        </p:txBody>
      </p:sp>
    </p:spTree>
    <p:extLst>
      <p:ext uri="{BB962C8B-B14F-4D97-AF65-F5344CB8AC3E}">
        <p14:creationId xmlns:p14="http://schemas.microsoft.com/office/powerpoint/2010/main" val="619783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A3004EE-800F-469C-84E0-FA517E349844}"/>
              </a:ext>
            </a:extLst>
          </p:cNvPr>
          <p:cNvSpPr/>
          <p:nvPr/>
        </p:nvSpPr>
        <p:spPr>
          <a:xfrm>
            <a:off x="6543040" y="5181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Giới thiệu</a:t>
            </a:r>
          </a:p>
        </p:txBody>
      </p:sp>
      <p:sp>
        <p:nvSpPr>
          <p:cNvPr id="3" name="Rectangle: Rounded Corners 2">
            <a:extLst>
              <a:ext uri="{FF2B5EF4-FFF2-40B4-BE49-F238E27FC236}">
                <a16:creationId xmlns:a16="http://schemas.microsoft.com/office/drawing/2014/main" id="{5203DF4D-6420-4A31-91A9-CE54539DA856}"/>
              </a:ext>
            </a:extLst>
          </p:cNvPr>
          <p:cNvSpPr/>
          <p:nvPr/>
        </p:nvSpPr>
        <p:spPr>
          <a:xfrm>
            <a:off x="6543040" y="15341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Các công trình liên quan</a:t>
            </a:r>
          </a:p>
        </p:txBody>
      </p:sp>
      <p:sp>
        <p:nvSpPr>
          <p:cNvPr id="4" name="Rectangle: Rounded Corners 3">
            <a:extLst>
              <a:ext uri="{FF2B5EF4-FFF2-40B4-BE49-F238E27FC236}">
                <a16:creationId xmlns:a16="http://schemas.microsoft.com/office/drawing/2014/main" id="{3B90CA61-4A51-4951-9AE3-83769D64EE7F}"/>
              </a:ext>
            </a:extLst>
          </p:cNvPr>
          <p:cNvSpPr/>
          <p:nvPr/>
        </p:nvSpPr>
        <p:spPr>
          <a:xfrm>
            <a:off x="6543040" y="26009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Các kiến thức nền tảng</a:t>
            </a:r>
          </a:p>
        </p:txBody>
      </p:sp>
      <p:sp>
        <p:nvSpPr>
          <p:cNvPr id="5" name="Rectangle: Rounded Corners 4">
            <a:extLst>
              <a:ext uri="{FF2B5EF4-FFF2-40B4-BE49-F238E27FC236}">
                <a16:creationId xmlns:a16="http://schemas.microsoft.com/office/drawing/2014/main" id="{37314F03-81A2-4828-9EBD-D4016FD49CD9}"/>
              </a:ext>
            </a:extLst>
          </p:cNvPr>
          <p:cNvSpPr/>
          <p:nvPr/>
        </p:nvSpPr>
        <p:spPr>
          <a:xfrm>
            <a:off x="6543040" y="36677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Ph</a:t>
            </a:r>
            <a:r>
              <a:rPr lang="vi-VN">
                <a:solidFill>
                  <a:srgbClr val="002060"/>
                </a:solidFill>
                <a:latin typeface="Verdana" panose="020B0604030504040204" pitchFamily="34" charset="0"/>
                <a:ea typeface="Verdana" panose="020B0604030504040204" pitchFamily="34" charset="0"/>
              </a:rPr>
              <a:t>ư</a:t>
            </a:r>
            <a:r>
              <a:rPr lang="en-US">
                <a:solidFill>
                  <a:srgbClr val="002060"/>
                </a:solidFill>
                <a:latin typeface="Verdana" panose="020B0604030504040204" pitchFamily="34" charset="0"/>
                <a:ea typeface="Verdana" panose="020B0604030504040204" pitchFamily="34" charset="0"/>
              </a:rPr>
              <a:t>ơng pháp luận</a:t>
            </a:r>
          </a:p>
        </p:txBody>
      </p:sp>
      <p:sp>
        <p:nvSpPr>
          <p:cNvPr id="6" name="Rectangle: Rounded Corners 5">
            <a:extLst>
              <a:ext uri="{FF2B5EF4-FFF2-40B4-BE49-F238E27FC236}">
                <a16:creationId xmlns:a16="http://schemas.microsoft.com/office/drawing/2014/main" id="{63CA4DDB-A01F-4D05-A0EC-0317CCFA8B8D}"/>
              </a:ext>
            </a:extLst>
          </p:cNvPr>
          <p:cNvSpPr/>
          <p:nvPr/>
        </p:nvSpPr>
        <p:spPr>
          <a:xfrm>
            <a:off x="6543040" y="47345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Thực nghiệm</a:t>
            </a:r>
          </a:p>
        </p:txBody>
      </p:sp>
      <p:sp>
        <p:nvSpPr>
          <p:cNvPr id="7" name="Rectangle: Rounded Corners 6">
            <a:extLst>
              <a:ext uri="{FF2B5EF4-FFF2-40B4-BE49-F238E27FC236}">
                <a16:creationId xmlns:a16="http://schemas.microsoft.com/office/drawing/2014/main" id="{3135D786-70A5-4802-8C36-65AAFB1E38DA}"/>
              </a:ext>
            </a:extLst>
          </p:cNvPr>
          <p:cNvSpPr/>
          <p:nvPr/>
        </p:nvSpPr>
        <p:spPr>
          <a:xfrm>
            <a:off x="6543040" y="577088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Kết luận</a:t>
            </a:r>
          </a:p>
        </p:txBody>
      </p:sp>
    </p:spTree>
    <p:extLst>
      <p:ext uri="{BB962C8B-B14F-4D97-AF65-F5344CB8AC3E}">
        <p14:creationId xmlns:p14="http://schemas.microsoft.com/office/powerpoint/2010/main" val="11122803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D3FC7B-C553-4293-B2FE-56C4A060942B}"/>
              </a:ext>
            </a:extLst>
          </p:cNvPr>
          <p:cNvSpPr>
            <a:spLocks noGrp="1"/>
          </p:cNvSpPr>
          <p:nvPr>
            <p:ph type="title"/>
          </p:nvPr>
        </p:nvSpPr>
        <p:spPr>
          <a:xfrm>
            <a:off x="1219201" y="152400"/>
            <a:ext cx="10680242" cy="1295400"/>
          </a:xfrm>
        </p:spPr>
        <p:txBody>
          <a:bodyPr/>
          <a:lstStyle/>
          <a:p>
            <a:r>
              <a:rPr lang="en-US"/>
              <a:t>Xây dựng cấu trúc DKD-Tree</a:t>
            </a:r>
          </a:p>
        </p:txBody>
      </p:sp>
      <p:sp>
        <p:nvSpPr>
          <p:cNvPr id="3" name="Footer Placeholder 2">
            <a:extLst>
              <a:ext uri="{FF2B5EF4-FFF2-40B4-BE49-F238E27FC236}">
                <a16:creationId xmlns:a16="http://schemas.microsoft.com/office/drawing/2014/main" id="{C2818143-0518-462F-A1DC-339AC0B13BB5}"/>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5CEE9828-278C-429C-A286-501328C9D3F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2CD29921-3A6F-4D89-8D05-AE82A58B99D9}"/>
              </a:ext>
            </a:extLst>
          </p:cNvPr>
          <p:cNvSpPr>
            <a:spLocks noGrp="1"/>
          </p:cNvSpPr>
          <p:nvPr>
            <p:ph type="sldNum" sz="quarter" idx="12"/>
          </p:nvPr>
        </p:nvSpPr>
        <p:spPr/>
        <p:txBody>
          <a:bodyPr/>
          <a:lstStyle/>
          <a:p>
            <a:fld id="{21782F98-F548-4E33-958E-D2A6C4BA8EFA}" type="slidenum">
              <a:rPr lang="en-US" smtClean="0"/>
              <a:pPr/>
              <a:t>20</a:t>
            </a:fld>
            <a:endParaRPr lang="en-US"/>
          </a:p>
        </p:txBody>
      </p:sp>
      <p:pic>
        <p:nvPicPr>
          <p:cNvPr id="13" name="Picture 12">
            <a:extLst>
              <a:ext uri="{FF2B5EF4-FFF2-40B4-BE49-F238E27FC236}">
                <a16:creationId xmlns:a16="http://schemas.microsoft.com/office/drawing/2014/main" id="{02E7A843-C5A6-4B30-A7A5-920544CA5AAC}"/>
              </a:ext>
            </a:extLst>
          </p:cNvPr>
          <p:cNvPicPr>
            <a:picLocks noChangeAspect="1"/>
          </p:cNvPicPr>
          <p:nvPr/>
        </p:nvPicPr>
        <p:blipFill>
          <a:blip r:embed="rId2"/>
          <a:stretch>
            <a:fillRect/>
          </a:stretch>
        </p:blipFill>
        <p:spPr>
          <a:xfrm>
            <a:off x="1219201" y="2817812"/>
            <a:ext cx="5486400" cy="2199640"/>
          </a:xfrm>
          <a:prstGeom prst="rect">
            <a:avLst/>
          </a:prstGeom>
        </p:spPr>
      </p:pic>
      <p:pic>
        <p:nvPicPr>
          <p:cNvPr id="14" name="Picture 13">
            <a:extLst>
              <a:ext uri="{FF2B5EF4-FFF2-40B4-BE49-F238E27FC236}">
                <a16:creationId xmlns:a16="http://schemas.microsoft.com/office/drawing/2014/main" id="{D720EC88-27D4-467D-A315-B611B39C39A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2127688"/>
            <a:ext cx="5029200" cy="3422650"/>
          </a:xfrm>
          <a:prstGeom prst="rect">
            <a:avLst/>
          </a:prstGeom>
          <a:noFill/>
        </p:spPr>
      </p:pic>
      <p:sp>
        <p:nvSpPr>
          <p:cNvPr id="15" name="Rectangle 14">
            <a:extLst>
              <a:ext uri="{FF2B5EF4-FFF2-40B4-BE49-F238E27FC236}">
                <a16:creationId xmlns:a16="http://schemas.microsoft.com/office/drawing/2014/main" id="{073901A8-12D4-4444-9A01-6CA81C68C32C}"/>
              </a:ext>
            </a:extLst>
          </p:cNvPr>
          <p:cNvSpPr/>
          <p:nvPr/>
        </p:nvSpPr>
        <p:spPr>
          <a:xfrm>
            <a:off x="1219201" y="2345887"/>
            <a:ext cx="5486400"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1.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Xây dựng cấu trúc DKD-Tree</a:t>
            </a:r>
          </a:p>
        </p:txBody>
      </p:sp>
    </p:spTree>
    <p:extLst>
      <p:ext uri="{BB962C8B-B14F-4D97-AF65-F5344CB8AC3E}">
        <p14:creationId xmlns:p14="http://schemas.microsoft.com/office/powerpoint/2010/main" val="35426019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40BB-20DD-4F56-BECC-81DF61AF0C00}"/>
              </a:ext>
            </a:extLst>
          </p:cNvPr>
          <p:cNvSpPr>
            <a:spLocks noGrp="1"/>
          </p:cNvSpPr>
          <p:nvPr>
            <p:ph type="title"/>
          </p:nvPr>
        </p:nvSpPr>
        <p:spPr/>
        <p:txBody>
          <a:bodyPr/>
          <a:lstStyle/>
          <a:p>
            <a:r>
              <a:rPr lang="en-US"/>
              <a:t>Range Query: range(v, r)</a:t>
            </a:r>
          </a:p>
        </p:txBody>
      </p:sp>
      <p:sp>
        <p:nvSpPr>
          <p:cNvPr id="3" name="Footer Placeholder 2">
            <a:extLst>
              <a:ext uri="{FF2B5EF4-FFF2-40B4-BE49-F238E27FC236}">
                <a16:creationId xmlns:a16="http://schemas.microsoft.com/office/drawing/2014/main" id="{F7601B4C-EA11-482A-81F8-98637C6A0D17}"/>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E4BACB74-EE31-4244-81CD-2EBC070C687E}"/>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094CED5D-F9DD-419A-BC7F-3ED8BF22D85C}"/>
              </a:ext>
            </a:extLst>
          </p:cNvPr>
          <p:cNvSpPr>
            <a:spLocks noGrp="1"/>
          </p:cNvSpPr>
          <p:nvPr>
            <p:ph type="sldNum" sz="quarter" idx="12"/>
          </p:nvPr>
        </p:nvSpPr>
        <p:spPr/>
        <p:txBody>
          <a:bodyPr/>
          <a:lstStyle/>
          <a:p>
            <a:fld id="{21782F98-F548-4E33-958E-D2A6C4BA8EFA}" type="slidenum">
              <a:rPr lang="en-US" smtClean="0"/>
              <a:pPr/>
              <a:t>21</a:t>
            </a:fld>
            <a:endParaRPr lang="en-US"/>
          </a:p>
        </p:txBody>
      </p:sp>
      <p:pic>
        <p:nvPicPr>
          <p:cNvPr id="10" name="Picture 9">
            <a:extLst>
              <a:ext uri="{FF2B5EF4-FFF2-40B4-BE49-F238E27FC236}">
                <a16:creationId xmlns:a16="http://schemas.microsoft.com/office/drawing/2014/main" id="{4C15C1F0-0B7E-42CA-A25F-A3C8F82E4EC6}"/>
              </a:ext>
            </a:extLst>
          </p:cNvPr>
          <p:cNvPicPr>
            <a:picLocks noChangeAspect="1"/>
          </p:cNvPicPr>
          <p:nvPr/>
        </p:nvPicPr>
        <p:blipFill>
          <a:blip r:embed="rId2"/>
          <a:stretch>
            <a:fillRect/>
          </a:stretch>
        </p:blipFill>
        <p:spPr>
          <a:xfrm>
            <a:off x="1072922" y="2725101"/>
            <a:ext cx="5486400" cy="2774950"/>
          </a:xfrm>
          <a:prstGeom prst="rect">
            <a:avLst/>
          </a:prstGeom>
        </p:spPr>
      </p:pic>
      <p:pic>
        <p:nvPicPr>
          <p:cNvPr id="11" name="Picture 10">
            <a:extLst>
              <a:ext uri="{FF2B5EF4-FFF2-40B4-BE49-F238E27FC236}">
                <a16:creationId xmlns:a16="http://schemas.microsoft.com/office/drawing/2014/main" id="{5EEED611-E37D-40C1-A060-F4DB44C305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24563"/>
            <a:ext cx="5029200" cy="3447098"/>
          </a:xfrm>
          <a:prstGeom prst="rect">
            <a:avLst/>
          </a:prstGeom>
          <a:noFill/>
        </p:spPr>
      </p:pic>
      <p:sp>
        <p:nvSpPr>
          <p:cNvPr id="12" name="Rectangle 11">
            <a:extLst>
              <a:ext uri="{FF2B5EF4-FFF2-40B4-BE49-F238E27FC236}">
                <a16:creationId xmlns:a16="http://schemas.microsoft.com/office/drawing/2014/main" id="{17DB3CB6-F2EE-4894-AC93-0F7E0B48FB20}"/>
              </a:ext>
            </a:extLst>
          </p:cNvPr>
          <p:cNvSpPr/>
          <p:nvPr/>
        </p:nvSpPr>
        <p:spPr>
          <a:xfrm>
            <a:off x="1759572" y="2224563"/>
            <a:ext cx="4411785"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2.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Range Query: range(v, r)</a:t>
            </a:r>
          </a:p>
        </p:txBody>
      </p:sp>
    </p:spTree>
    <p:extLst>
      <p:ext uri="{BB962C8B-B14F-4D97-AF65-F5344CB8AC3E}">
        <p14:creationId xmlns:p14="http://schemas.microsoft.com/office/powerpoint/2010/main" val="40743815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9F2-0B4D-4B55-80B8-66DD5112EA49}"/>
              </a:ext>
            </a:extLst>
          </p:cNvPr>
          <p:cNvSpPr>
            <a:spLocks noGrp="1"/>
          </p:cNvSpPr>
          <p:nvPr>
            <p:ph type="title"/>
          </p:nvPr>
        </p:nvSpPr>
        <p:spPr>
          <a:xfrm>
            <a:off x="1219201" y="152400"/>
            <a:ext cx="10680242" cy="1295400"/>
          </a:xfrm>
        </p:spPr>
        <p:txBody>
          <a:bodyPr/>
          <a:lstStyle/>
          <a:p>
            <a:r>
              <a:rPr lang="en-US"/>
              <a:t>kNN Query: kNN(v, k)</a:t>
            </a:r>
          </a:p>
        </p:txBody>
      </p:sp>
      <p:sp>
        <p:nvSpPr>
          <p:cNvPr id="3" name="Footer Placeholder 2">
            <a:extLst>
              <a:ext uri="{FF2B5EF4-FFF2-40B4-BE49-F238E27FC236}">
                <a16:creationId xmlns:a16="http://schemas.microsoft.com/office/drawing/2014/main" id="{78F8B149-B588-4ECC-99F2-ED40DA15FC33}"/>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1297A3C7-4CE7-4C09-A880-6806D94818E7}"/>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1B2B87DF-7B5C-424D-8EC5-7C9B35BC6AB6}"/>
              </a:ext>
            </a:extLst>
          </p:cNvPr>
          <p:cNvSpPr>
            <a:spLocks noGrp="1"/>
          </p:cNvSpPr>
          <p:nvPr>
            <p:ph type="sldNum" sz="quarter" idx="12"/>
          </p:nvPr>
        </p:nvSpPr>
        <p:spPr/>
        <p:txBody>
          <a:bodyPr/>
          <a:lstStyle/>
          <a:p>
            <a:fld id="{21782F98-F548-4E33-958E-D2A6C4BA8EFA}" type="slidenum">
              <a:rPr lang="en-US" smtClean="0"/>
              <a:pPr/>
              <a:t>22</a:t>
            </a:fld>
            <a:endParaRPr lang="en-US"/>
          </a:p>
        </p:txBody>
      </p:sp>
      <p:pic>
        <p:nvPicPr>
          <p:cNvPr id="14" name="Picture 13">
            <a:extLst>
              <a:ext uri="{FF2B5EF4-FFF2-40B4-BE49-F238E27FC236}">
                <a16:creationId xmlns:a16="http://schemas.microsoft.com/office/drawing/2014/main" id="{541FBF7B-6677-4A99-A365-D09ECAEEAEBE}"/>
              </a:ext>
            </a:extLst>
          </p:cNvPr>
          <p:cNvPicPr>
            <a:picLocks noChangeAspect="1"/>
          </p:cNvPicPr>
          <p:nvPr/>
        </p:nvPicPr>
        <p:blipFill>
          <a:blip r:embed="rId2"/>
          <a:stretch>
            <a:fillRect/>
          </a:stretch>
        </p:blipFill>
        <p:spPr>
          <a:xfrm>
            <a:off x="1219201" y="2629852"/>
            <a:ext cx="5486400" cy="3063240"/>
          </a:xfrm>
          <a:prstGeom prst="rect">
            <a:avLst/>
          </a:prstGeom>
        </p:spPr>
      </p:pic>
      <p:pic>
        <p:nvPicPr>
          <p:cNvPr id="15" name="Picture 14">
            <a:extLst>
              <a:ext uri="{FF2B5EF4-FFF2-40B4-BE49-F238E27FC236}">
                <a16:creationId xmlns:a16="http://schemas.microsoft.com/office/drawing/2014/main" id="{1E7353AA-FDA6-4028-8CC1-579AF18DB5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24563"/>
            <a:ext cx="5029200" cy="3447098"/>
          </a:xfrm>
          <a:prstGeom prst="rect">
            <a:avLst/>
          </a:prstGeom>
          <a:noFill/>
        </p:spPr>
      </p:pic>
      <p:sp>
        <p:nvSpPr>
          <p:cNvPr id="16" name="Rectangle 15">
            <a:extLst>
              <a:ext uri="{FF2B5EF4-FFF2-40B4-BE49-F238E27FC236}">
                <a16:creationId xmlns:a16="http://schemas.microsoft.com/office/drawing/2014/main" id="{A994FF82-7890-4462-8B31-6C93016C2CC9}"/>
              </a:ext>
            </a:extLst>
          </p:cNvPr>
          <p:cNvSpPr/>
          <p:nvPr/>
        </p:nvSpPr>
        <p:spPr>
          <a:xfrm>
            <a:off x="1928082" y="2224563"/>
            <a:ext cx="4074770"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3.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kNN Query: kNN(v, k)</a:t>
            </a:r>
          </a:p>
        </p:txBody>
      </p:sp>
    </p:spTree>
    <p:extLst>
      <p:ext uri="{BB962C8B-B14F-4D97-AF65-F5344CB8AC3E}">
        <p14:creationId xmlns:p14="http://schemas.microsoft.com/office/powerpoint/2010/main" val="1077123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1713-45AF-46D0-9041-8C4CEBBD308E}"/>
              </a:ext>
            </a:extLst>
          </p:cNvPr>
          <p:cNvSpPr>
            <a:spLocks noGrp="1"/>
          </p:cNvSpPr>
          <p:nvPr>
            <p:ph type="title"/>
          </p:nvPr>
        </p:nvSpPr>
        <p:spPr/>
        <p:txBody>
          <a:bodyPr/>
          <a:lstStyle/>
          <a:p>
            <a:r>
              <a:rPr lang="en-US"/>
              <a:t>Thực nghiệm</a:t>
            </a:r>
          </a:p>
        </p:txBody>
      </p:sp>
      <p:sp>
        <p:nvSpPr>
          <p:cNvPr id="4" name="Footer Placeholder 3">
            <a:extLst>
              <a:ext uri="{FF2B5EF4-FFF2-40B4-BE49-F238E27FC236}">
                <a16:creationId xmlns:a16="http://schemas.microsoft.com/office/drawing/2014/main" id="{30EDE453-3999-4E09-A175-1F13B4C6DC21}"/>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528584B0-3ABE-4D9C-AB7C-143C6C991780}"/>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44A5A44-4A22-48B8-8A2A-44F1AD8EE20C}"/>
              </a:ext>
            </a:extLst>
          </p:cNvPr>
          <p:cNvSpPr>
            <a:spLocks noGrp="1"/>
          </p:cNvSpPr>
          <p:nvPr>
            <p:ph type="sldNum" sz="quarter" idx="12"/>
          </p:nvPr>
        </p:nvSpPr>
        <p:spPr/>
        <p:txBody>
          <a:bodyPr/>
          <a:lstStyle/>
          <a:p>
            <a:fld id="{21782F98-F548-4E33-958E-D2A6C4BA8EFA}" type="slidenum">
              <a:rPr lang="en-US" smtClean="0"/>
              <a:pPr/>
              <a:t>23</a:t>
            </a:fld>
            <a:endParaRPr lang="en-US"/>
          </a:p>
        </p:txBody>
      </p:sp>
    </p:spTree>
    <p:extLst>
      <p:ext uri="{BB962C8B-B14F-4D97-AF65-F5344CB8AC3E}">
        <p14:creationId xmlns:p14="http://schemas.microsoft.com/office/powerpoint/2010/main" val="18042412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C330-DDBC-4B2C-97E6-299F86D6ACCF}"/>
              </a:ext>
            </a:extLst>
          </p:cNvPr>
          <p:cNvSpPr>
            <a:spLocks noGrp="1"/>
          </p:cNvSpPr>
          <p:nvPr>
            <p:ph type="title"/>
          </p:nvPr>
        </p:nvSpPr>
        <p:spPr/>
        <p:txBody>
          <a:bodyPr/>
          <a:lstStyle/>
          <a:p>
            <a:r>
              <a:rPr lang="en-US"/>
              <a:t>Dữ liệu thực nghiệm </a:t>
            </a:r>
          </a:p>
        </p:txBody>
      </p:sp>
      <p:sp>
        <p:nvSpPr>
          <p:cNvPr id="6" name="Content Placeholder 5">
            <a:extLst>
              <a:ext uri="{FF2B5EF4-FFF2-40B4-BE49-F238E27FC236}">
                <a16:creationId xmlns:a16="http://schemas.microsoft.com/office/drawing/2014/main" id="{67838798-E145-433F-89C2-C87C50A33DB4}"/>
              </a:ext>
            </a:extLst>
          </p:cNvPr>
          <p:cNvSpPr>
            <a:spLocks noGrp="1"/>
          </p:cNvSpPr>
          <p:nvPr>
            <p:ph idx="1"/>
          </p:nvPr>
        </p:nvSpPr>
        <p:spPr/>
        <p:txBody>
          <a:bodyPr>
            <a:normAutofit/>
          </a:bodyPr>
          <a:lstStyle/>
          <a:p>
            <a:r>
              <a:rPr lang="en-US"/>
              <a:t>Yago 4:</a:t>
            </a:r>
          </a:p>
          <a:p>
            <a:pPr lvl="1"/>
            <a:r>
              <a:rPr lang="en-US"/>
              <a:t>Tải ở </a:t>
            </a:r>
            <a:r>
              <a:rPr lang="en-US">
                <a:solidFill>
                  <a:srgbClr val="0070C0"/>
                </a:solidFill>
                <a:hlinkClick r:id="rId3">
                  <a:extLst>
                    <a:ext uri="{A12FA001-AC4F-418D-AE19-62706E023703}">
                      <ahyp:hlinkClr xmlns:ahyp="http://schemas.microsoft.com/office/drawing/2018/hyperlinkcolor" val="tx"/>
                    </a:ext>
                  </a:extLst>
                </a:hlinkClick>
              </a:rPr>
              <a:t>https://yago-knowledge.org/data/yago4/en</a:t>
            </a:r>
            <a:endParaRPr lang="en-US">
              <a:solidFill>
                <a:srgbClr val="0070C0"/>
              </a:solidFill>
            </a:endParaRPr>
          </a:p>
          <a:p>
            <a:pPr lvl="1"/>
            <a:r>
              <a:rPr lang="en-US"/>
              <a:t>Là một đồ thị tri thức lớn</a:t>
            </a:r>
          </a:p>
          <a:p>
            <a:pPr lvl="1"/>
            <a:r>
              <a:rPr lang="en-US"/>
              <a:t>Biểu diễn tri thức về thế giới thực</a:t>
            </a:r>
          </a:p>
          <a:p>
            <a:pPr lvl="1"/>
            <a:r>
              <a:rPr lang="en-US"/>
              <a:t>Được sử dụng nhiều trong AI và NLP</a:t>
            </a:r>
          </a:p>
          <a:p>
            <a:r>
              <a:rPr lang="en-US"/>
              <a:t>Dataset:</a:t>
            </a:r>
          </a:p>
          <a:p>
            <a:pPr lvl="1"/>
            <a:r>
              <a:rPr lang="en-US"/>
              <a:t>Ba triệu vectors</a:t>
            </a:r>
          </a:p>
          <a:p>
            <a:pPr lvl="1"/>
            <a:r>
              <a:rPr lang="en-US"/>
              <a:t>Kích thước 41.1 GB </a:t>
            </a:r>
          </a:p>
          <a:p>
            <a:pPr lvl="1"/>
            <a:r>
              <a:rPr lang="en-US"/>
              <a:t>Được lưu trên HDFS</a:t>
            </a:r>
          </a:p>
          <a:p>
            <a:endParaRPr lang="en-US"/>
          </a:p>
          <a:p>
            <a:endParaRPr lang="en-US"/>
          </a:p>
        </p:txBody>
      </p:sp>
      <p:sp>
        <p:nvSpPr>
          <p:cNvPr id="3" name="Footer Placeholder 2">
            <a:extLst>
              <a:ext uri="{FF2B5EF4-FFF2-40B4-BE49-F238E27FC236}">
                <a16:creationId xmlns:a16="http://schemas.microsoft.com/office/drawing/2014/main" id="{D231867C-1AFB-4F44-801B-2675BF3B3256}"/>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17F58BE8-5C3C-4105-AEE0-A5F94D680C0A}"/>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8ACCA8A1-3A92-4EAE-A75C-010E3EBE4A0F}"/>
              </a:ext>
            </a:extLst>
          </p:cNvPr>
          <p:cNvSpPr>
            <a:spLocks noGrp="1"/>
          </p:cNvSpPr>
          <p:nvPr>
            <p:ph type="sldNum" sz="quarter" idx="12"/>
          </p:nvPr>
        </p:nvSpPr>
        <p:spPr/>
        <p:txBody>
          <a:bodyPr/>
          <a:lstStyle/>
          <a:p>
            <a:fld id="{21782F98-F548-4E33-958E-D2A6C4BA8EFA}" type="slidenum">
              <a:rPr lang="en-US" smtClean="0"/>
              <a:pPr/>
              <a:t>24</a:t>
            </a:fld>
            <a:endParaRPr lang="en-US"/>
          </a:p>
        </p:txBody>
      </p:sp>
      <p:pic>
        <p:nvPicPr>
          <p:cNvPr id="1026" name="Picture 2" descr="Yago Project - Select Knowledge">
            <a:extLst>
              <a:ext uri="{FF2B5EF4-FFF2-40B4-BE49-F238E27FC236}">
                <a16:creationId xmlns:a16="http://schemas.microsoft.com/office/drawing/2014/main" id="{44B21F5B-37DC-4595-B2BE-8DAB4E643DE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80298" y="1821348"/>
            <a:ext cx="3319145" cy="17702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Diagram 16">
            <a:extLst>
              <a:ext uri="{FF2B5EF4-FFF2-40B4-BE49-F238E27FC236}">
                <a16:creationId xmlns:a16="http://schemas.microsoft.com/office/drawing/2014/main" id="{2B2ADEC3-F1E8-46C0-997F-699A67BC0E20}"/>
              </a:ext>
            </a:extLst>
          </p:cNvPr>
          <p:cNvGraphicFramePr/>
          <p:nvPr>
            <p:extLst>
              <p:ext uri="{D42A27DB-BD31-4B8C-83A1-F6EECF244321}">
                <p14:modId xmlns:p14="http://schemas.microsoft.com/office/powerpoint/2010/main" val="2440983872"/>
              </p:ext>
            </p:extLst>
          </p:nvPr>
        </p:nvGraphicFramePr>
        <p:xfrm>
          <a:off x="4976989" y="3743959"/>
          <a:ext cx="6910210" cy="19625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733981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p:txBody>
          <a:bodyPr/>
          <a:lstStyle/>
          <a:p>
            <a:r>
              <a:rPr lang="en-US"/>
              <a:t>Hệ thống thực nghiệm</a:t>
            </a:r>
          </a:p>
        </p:txBody>
      </p:sp>
      <p:sp>
        <p:nvSpPr>
          <p:cNvPr id="3" name="Content Placeholder 2">
            <a:extLst>
              <a:ext uri="{FF2B5EF4-FFF2-40B4-BE49-F238E27FC236}">
                <a16:creationId xmlns:a16="http://schemas.microsoft.com/office/drawing/2014/main" id="{59A72D2A-F4B8-4DA6-8FC9-AE8793C3D7BE}"/>
              </a:ext>
            </a:extLst>
          </p:cNvPr>
          <p:cNvSpPr>
            <a:spLocks noGrp="1"/>
          </p:cNvSpPr>
          <p:nvPr>
            <p:ph idx="1"/>
          </p:nvPr>
        </p:nvSpPr>
        <p:spPr/>
        <p:txBody>
          <a:bodyPr/>
          <a:lstStyle/>
          <a:p>
            <a:r>
              <a:rPr lang="en-US"/>
              <a:t>Cụm 4 máy tính</a:t>
            </a:r>
          </a:p>
          <a:p>
            <a:r>
              <a:rPr lang="en-US"/>
              <a:t>Môi tr</a:t>
            </a:r>
            <a:r>
              <a:rPr lang="vi-VN"/>
              <a:t>ư</a:t>
            </a:r>
            <a:r>
              <a:rPr lang="en-US"/>
              <a:t>ờng thực nghiệm: Spark &amp; DDLF Cluster</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pPr/>
              <a:t>25</a:t>
            </a:fld>
            <a:endParaRPr lang="en-US"/>
          </a:p>
        </p:txBody>
      </p:sp>
      <p:pic>
        <p:nvPicPr>
          <p:cNvPr id="8" name="Picture 7">
            <a:extLst>
              <a:ext uri="{FF2B5EF4-FFF2-40B4-BE49-F238E27FC236}">
                <a16:creationId xmlns:a16="http://schemas.microsoft.com/office/drawing/2014/main" id="{E8471CA0-B825-494C-B17C-8BF19194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 y="2973387"/>
            <a:ext cx="5486400" cy="2943714"/>
          </a:xfrm>
          <a:prstGeom prst="rect">
            <a:avLst/>
          </a:prstGeom>
        </p:spPr>
      </p:pic>
      <p:pic>
        <p:nvPicPr>
          <p:cNvPr id="9" name="Picture 8">
            <a:extLst>
              <a:ext uri="{FF2B5EF4-FFF2-40B4-BE49-F238E27FC236}">
                <a16:creationId xmlns:a16="http://schemas.microsoft.com/office/drawing/2014/main" id="{448DC951-72DE-45B0-929D-3824AA24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13043" y="2973387"/>
            <a:ext cx="5486400" cy="2943714"/>
          </a:xfrm>
          <a:prstGeom prst="rect">
            <a:avLst/>
          </a:prstGeom>
        </p:spPr>
      </p:pic>
    </p:spTree>
    <p:extLst>
      <p:ext uri="{BB962C8B-B14F-4D97-AF65-F5344CB8AC3E}">
        <p14:creationId xmlns:p14="http://schemas.microsoft.com/office/powerpoint/2010/main" val="8845881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p:txBody>
          <a:bodyPr/>
          <a:lstStyle/>
          <a:p>
            <a:r>
              <a:rPr lang="en-US"/>
              <a:t>Cấu hình &amp; software</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t>26</a:t>
            </a:fld>
            <a:endParaRPr lang="en-US"/>
          </a:p>
        </p:txBody>
      </p:sp>
      <p:graphicFrame>
        <p:nvGraphicFramePr>
          <p:cNvPr id="7" name="Table 6">
            <a:extLst>
              <a:ext uri="{FF2B5EF4-FFF2-40B4-BE49-F238E27FC236}">
                <a16:creationId xmlns:a16="http://schemas.microsoft.com/office/drawing/2014/main" id="{A4648BE1-96B5-4C7C-B57F-0FDF24D02206}"/>
              </a:ext>
            </a:extLst>
          </p:cNvPr>
          <p:cNvGraphicFramePr>
            <a:graphicFrameLocks noGrp="1"/>
          </p:cNvGraphicFramePr>
          <p:nvPr>
            <p:extLst>
              <p:ext uri="{D42A27DB-BD31-4B8C-83A1-F6EECF244321}">
                <p14:modId xmlns:p14="http://schemas.microsoft.com/office/powerpoint/2010/main" val="1278072013"/>
              </p:ext>
            </p:extLst>
          </p:nvPr>
        </p:nvGraphicFramePr>
        <p:xfrm>
          <a:off x="1219200" y="1827848"/>
          <a:ext cx="10680243" cy="2011680"/>
        </p:xfrm>
        <a:graphic>
          <a:graphicData uri="http://schemas.openxmlformats.org/drawingml/2006/table">
            <a:tbl>
              <a:tblPr firstRow="1" bandRow="1">
                <a:tableStyleId>{9DCAF9ED-07DC-4A11-8D7F-57B35C25682E}</a:tableStyleId>
              </a:tblPr>
              <a:tblGrid>
                <a:gridCol w="880827">
                  <a:extLst>
                    <a:ext uri="{9D8B030D-6E8A-4147-A177-3AD203B41FA5}">
                      <a16:colId xmlns:a16="http://schemas.microsoft.com/office/drawing/2014/main" val="827117263"/>
                    </a:ext>
                  </a:extLst>
                </a:gridCol>
                <a:gridCol w="3266472">
                  <a:extLst>
                    <a:ext uri="{9D8B030D-6E8A-4147-A177-3AD203B41FA5}">
                      <a16:colId xmlns:a16="http://schemas.microsoft.com/office/drawing/2014/main" val="2188701138"/>
                    </a:ext>
                  </a:extLst>
                </a:gridCol>
                <a:gridCol w="3266472">
                  <a:extLst>
                    <a:ext uri="{9D8B030D-6E8A-4147-A177-3AD203B41FA5}">
                      <a16:colId xmlns:a16="http://schemas.microsoft.com/office/drawing/2014/main" val="540328047"/>
                    </a:ext>
                  </a:extLst>
                </a:gridCol>
                <a:gridCol w="3266472">
                  <a:extLst>
                    <a:ext uri="{9D8B030D-6E8A-4147-A177-3AD203B41FA5}">
                      <a16:colId xmlns:a16="http://schemas.microsoft.com/office/drawing/2014/main" val="4201387485"/>
                    </a:ext>
                  </a:extLst>
                </a:gridCol>
              </a:tblGrid>
              <a:tr h="330506">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Property</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Master Node</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Worker node</a:t>
                      </a:r>
                    </a:p>
                  </a:txBody>
                  <a:tcPr marL="68580" marR="68580" marT="0" marB="0" anchor="ctr"/>
                </a:tc>
                <a:extLst>
                  <a:ext uri="{0D108BD9-81ED-4DB2-BD59-A6C34878D82A}">
                    <a16:rowId xmlns:a16="http://schemas.microsoft.com/office/drawing/2014/main" val="2466940787"/>
                  </a:ext>
                </a:extLst>
              </a:tr>
              <a:tr h="26440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Processor</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Intel(R) Core™ i7-9750HF</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Intel(R) Core™ i7-9750HF</a:t>
                      </a:r>
                    </a:p>
                  </a:txBody>
                  <a:tcPr marL="68580" marR="68580" marT="0" marB="0" anchor="ctr"/>
                </a:tc>
                <a:extLst>
                  <a:ext uri="{0D108BD9-81ED-4DB2-BD59-A6C34878D82A}">
                    <a16:rowId xmlns:a16="http://schemas.microsoft.com/office/drawing/2014/main" val="3032339980"/>
                  </a:ext>
                </a:extLst>
              </a:tr>
              <a:tr h="309574">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CPU @ 2.60GHz</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CPU @ 2.60GHz</a:t>
                      </a:r>
                    </a:p>
                  </a:txBody>
                  <a:tcPr marL="68580" marR="68580" marT="0" marB="0" anchor="ctr"/>
                </a:tc>
                <a:extLst>
                  <a:ext uri="{0D108BD9-81ED-4DB2-BD59-A6C34878D82A}">
                    <a16:rowId xmlns:a16="http://schemas.microsoft.com/office/drawing/2014/main" val="4029173340"/>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Cores</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6</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6</a:t>
                      </a:r>
                    </a:p>
                  </a:txBody>
                  <a:tcPr marL="68580" marR="68580" marT="0" marB="0" anchor="ctr"/>
                </a:tc>
                <a:extLst>
                  <a:ext uri="{0D108BD9-81ED-4DB2-BD59-A6C34878D82A}">
                    <a16:rowId xmlns:a16="http://schemas.microsoft.com/office/drawing/2014/main" val="2301677656"/>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3</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Thread(s) per core</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extLst>
                  <a:ext uri="{0D108BD9-81ED-4DB2-BD59-A6C34878D82A}">
                    <a16:rowId xmlns:a16="http://schemas.microsoft.com/office/drawing/2014/main" val="2006919920"/>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RAM</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16.0 GB</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16.0 GB</a:t>
                      </a:r>
                    </a:p>
                  </a:txBody>
                  <a:tcPr marL="68580" marR="68580" marT="0" marB="0" anchor="ctr"/>
                </a:tc>
                <a:extLst>
                  <a:ext uri="{0D108BD9-81ED-4DB2-BD59-A6C34878D82A}">
                    <a16:rowId xmlns:a16="http://schemas.microsoft.com/office/drawing/2014/main" val="3448919386"/>
                  </a:ext>
                </a:extLst>
              </a:tr>
            </a:tbl>
          </a:graphicData>
        </a:graphic>
      </p:graphicFrame>
      <p:graphicFrame>
        <p:nvGraphicFramePr>
          <p:cNvPr id="9" name="Table 8">
            <a:extLst>
              <a:ext uri="{FF2B5EF4-FFF2-40B4-BE49-F238E27FC236}">
                <a16:creationId xmlns:a16="http://schemas.microsoft.com/office/drawing/2014/main" id="{C892C802-AE0B-40AB-9A30-87502DEBCBC3}"/>
              </a:ext>
            </a:extLst>
          </p:cNvPr>
          <p:cNvGraphicFramePr>
            <a:graphicFrameLocks noGrp="1"/>
          </p:cNvGraphicFramePr>
          <p:nvPr>
            <p:extLst>
              <p:ext uri="{D42A27DB-BD31-4B8C-83A1-F6EECF244321}">
                <p14:modId xmlns:p14="http://schemas.microsoft.com/office/powerpoint/2010/main" val="674466715"/>
              </p:ext>
            </p:extLst>
          </p:nvPr>
        </p:nvGraphicFramePr>
        <p:xfrm>
          <a:off x="1219200" y="4106546"/>
          <a:ext cx="10680242" cy="2011680"/>
        </p:xfrm>
        <a:graphic>
          <a:graphicData uri="http://schemas.openxmlformats.org/drawingml/2006/table">
            <a:tbl>
              <a:tblPr firstRow="1" bandRow="1">
                <a:tableStyleId>{9DCAF9ED-07DC-4A11-8D7F-57B35C25682E}</a:tableStyleId>
              </a:tblPr>
              <a:tblGrid>
                <a:gridCol w="786110">
                  <a:extLst>
                    <a:ext uri="{9D8B030D-6E8A-4147-A177-3AD203B41FA5}">
                      <a16:colId xmlns:a16="http://schemas.microsoft.com/office/drawing/2014/main" val="2279784447"/>
                    </a:ext>
                  </a:extLst>
                </a:gridCol>
                <a:gridCol w="3298044">
                  <a:extLst>
                    <a:ext uri="{9D8B030D-6E8A-4147-A177-3AD203B41FA5}">
                      <a16:colId xmlns:a16="http://schemas.microsoft.com/office/drawing/2014/main" val="4107728042"/>
                    </a:ext>
                  </a:extLst>
                </a:gridCol>
                <a:gridCol w="3298044">
                  <a:extLst>
                    <a:ext uri="{9D8B030D-6E8A-4147-A177-3AD203B41FA5}">
                      <a16:colId xmlns:a16="http://schemas.microsoft.com/office/drawing/2014/main" val="3820962160"/>
                    </a:ext>
                  </a:extLst>
                </a:gridCol>
                <a:gridCol w="3298044">
                  <a:extLst>
                    <a:ext uri="{9D8B030D-6E8A-4147-A177-3AD203B41FA5}">
                      <a16:colId xmlns:a16="http://schemas.microsoft.com/office/drawing/2014/main" val="2419705969"/>
                    </a:ext>
                  </a:extLst>
                </a:gridCol>
              </a:tblGrid>
              <a:tr h="381241">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Phần Mềm</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Cụm Spark</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Cụm DDLF</a:t>
                      </a:r>
                    </a:p>
                  </a:txBody>
                  <a:tcPr marL="68580" marR="68580" marT="0" marB="0" anchor="ctr"/>
                </a:tc>
                <a:extLst>
                  <a:ext uri="{0D108BD9-81ED-4DB2-BD59-A6C34878D82A}">
                    <a16:rowId xmlns:a16="http://schemas.microsoft.com/office/drawing/2014/main" val="936835935"/>
                  </a:ext>
                </a:extLst>
              </a:tr>
              <a:tr h="332950">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1</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Python 3.8.5</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656264473"/>
                  </a:ext>
                </a:extLst>
              </a:tr>
              <a:tr h="425719">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Apache Spark 3.0.0</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1355264055"/>
                  </a:ext>
                </a:extLst>
              </a:tr>
              <a:tr h="425719">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3</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DDLF 2.0</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2294425814"/>
                  </a:ext>
                </a:extLst>
              </a:tr>
              <a:tr h="446051">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Hadoop 3.2.4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3818844428"/>
                  </a:ext>
                </a:extLst>
              </a:tr>
            </a:tbl>
          </a:graphicData>
        </a:graphic>
      </p:graphicFrame>
    </p:spTree>
    <p:extLst>
      <p:ext uri="{BB962C8B-B14F-4D97-AF65-F5344CB8AC3E}">
        <p14:creationId xmlns:p14="http://schemas.microsoft.com/office/powerpoint/2010/main" val="12884551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B076-E6C2-4EB2-9DBA-B474D5895D82}"/>
              </a:ext>
            </a:extLst>
          </p:cNvPr>
          <p:cNvSpPr>
            <a:spLocks noGrp="1"/>
          </p:cNvSpPr>
          <p:nvPr>
            <p:ph type="title"/>
          </p:nvPr>
        </p:nvSpPr>
        <p:spPr/>
        <p:txBody>
          <a:bodyPr/>
          <a:lstStyle/>
          <a:p>
            <a:r>
              <a:rPr lang="en-US"/>
              <a:t>Kết quả thực nghiệm</a:t>
            </a:r>
          </a:p>
        </p:txBody>
      </p:sp>
      <p:sp>
        <p:nvSpPr>
          <p:cNvPr id="3" name="Footer Placeholder 2">
            <a:extLst>
              <a:ext uri="{FF2B5EF4-FFF2-40B4-BE49-F238E27FC236}">
                <a16:creationId xmlns:a16="http://schemas.microsoft.com/office/drawing/2014/main" id="{9E1AF629-F9D0-4E95-AD32-8339AD91B3A4}"/>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953C7DAA-040F-4213-8D72-21D85D05698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5BBC324D-65B0-4918-BD24-8F379DBEF8AC}"/>
              </a:ext>
            </a:extLst>
          </p:cNvPr>
          <p:cNvSpPr>
            <a:spLocks noGrp="1"/>
          </p:cNvSpPr>
          <p:nvPr>
            <p:ph type="sldNum" sz="quarter" idx="12"/>
          </p:nvPr>
        </p:nvSpPr>
        <p:spPr/>
        <p:txBody>
          <a:bodyPr/>
          <a:lstStyle/>
          <a:p>
            <a:fld id="{21782F98-F548-4E33-958E-D2A6C4BA8EFA}" type="slidenum">
              <a:rPr lang="en-US" smtClean="0"/>
              <a:t>27</a:t>
            </a:fld>
            <a:endParaRPr lang="en-US"/>
          </a:p>
        </p:txBody>
      </p:sp>
      <p:sp>
        <p:nvSpPr>
          <p:cNvPr id="7" name="Rectangle: Rounded Corners 6">
            <a:extLst>
              <a:ext uri="{FF2B5EF4-FFF2-40B4-BE49-F238E27FC236}">
                <a16:creationId xmlns:a16="http://schemas.microsoft.com/office/drawing/2014/main" id="{F6850551-4019-4E46-A6A9-BFEC3F90DFFE}"/>
              </a:ext>
            </a:extLst>
          </p:cNvPr>
          <p:cNvSpPr/>
          <p:nvPr/>
        </p:nvSpPr>
        <p:spPr>
          <a:xfrm>
            <a:off x="1219200" y="5623559"/>
            <a:ext cx="10668000" cy="587647"/>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a:solidFill>
                  <a:srgbClr val="C00000"/>
                </a:solidFill>
                <a:latin typeface="Verdana" panose="020B0604030504040204" pitchFamily="34" charset="0"/>
                <a:ea typeface="Verdana" panose="020B0604030504040204" pitchFamily="34" charset="0"/>
              </a:rPr>
              <a:t>Các truy vấn trên cụm Spark rất chậm so với cụm DDLF</a:t>
            </a:r>
          </a:p>
        </p:txBody>
      </p:sp>
      <p:graphicFrame>
        <p:nvGraphicFramePr>
          <p:cNvPr id="10" name="Table 9">
            <a:extLst>
              <a:ext uri="{FF2B5EF4-FFF2-40B4-BE49-F238E27FC236}">
                <a16:creationId xmlns:a16="http://schemas.microsoft.com/office/drawing/2014/main" id="{A0E7550E-CBF2-4830-A396-6822DAAA5288}"/>
              </a:ext>
            </a:extLst>
          </p:cNvPr>
          <p:cNvGraphicFramePr>
            <a:graphicFrameLocks noGrp="1"/>
          </p:cNvGraphicFramePr>
          <p:nvPr>
            <p:extLst>
              <p:ext uri="{D42A27DB-BD31-4B8C-83A1-F6EECF244321}">
                <p14:modId xmlns:p14="http://schemas.microsoft.com/office/powerpoint/2010/main" val="3548151683"/>
              </p:ext>
            </p:extLst>
          </p:nvPr>
        </p:nvGraphicFramePr>
        <p:xfrm>
          <a:off x="1219194" y="1558585"/>
          <a:ext cx="10668006" cy="3840480"/>
        </p:xfrm>
        <a:graphic>
          <a:graphicData uri="http://schemas.openxmlformats.org/drawingml/2006/table">
            <a:tbl>
              <a:tblPr firstRow="1">
                <a:tableStyleId>{9DCAF9ED-07DC-4A11-8D7F-57B35C25682E}</a:tableStyleId>
              </a:tblPr>
              <a:tblGrid>
                <a:gridCol w="1455426">
                  <a:extLst>
                    <a:ext uri="{9D8B030D-6E8A-4147-A177-3AD203B41FA5}">
                      <a16:colId xmlns:a16="http://schemas.microsoft.com/office/drawing/2014/main" val="2712321447"/>
                    </a:ext>
                  </a:extLst>
                </a:gridCol>
                <a:gridCol w="1297300">
                  <a:extLst>
                    <a:ext uri="{9D8B030D-6E8A-4147-A177-3AD203B41FA5}">
                      <a16:colId xmlns:a16="http://schemas.microsoft.com/office/drawing/2014/main" val="2517570884"/>
                    </a:ext>
                  </a:extLst>
                </a:gridCol>
                <a:gridCol w="1583056">
                  <a:extLst>
                    <a:ext uri="{9D8B030D-6E8A-4147-A177-3AD203B41FA5}">
                      <a16:colId xmlns:a16="http://schemas.microsoft.com/office/drawing/2014/main" val="2503085766"/>
                    </a:ext>
                  </a:extLst>
                </a:gridCol>
                <a:gridCol w="1583056">
                  <a:extLst>
                    <a:ext uri="{9D8B030D-6E8A-4147-A177-3AD203B41FA5}">
                      <a16:colId xmlns:a16="http://schemas.microsoft.com/office/drawing/2014/main" val="2208076004"/>
                    </a:ext>
                  </a:extLst>
                </a:gridCol>
                <a:gridCol w="1583056">
                  <a:extLst>
                    <a:ext uri="{9D8B030D-6E8A-4147-A177-3AD203B41FA5}">
                      <a16:colId xmlns:a16="http://schemas.microsoft.com/office/drawing/2014/main" val="2648911445"/>
                    </a:ext>
                  </a:extLst>
                </a:gridCol>
                <a:gridCol w="1337312">
                  <a:extLst>
                    <a:ext uri="{9D8B030D-6E8A-4147-A177-3AD203B41FA5}">
                      <a16:colId xmlns:a16="http://schemas.microsoft.com/office/drawing/2014/main" val="4121715191"/>
                    </a:ext>
                  </a:extLst>
                </a:gridCol>
                <a:gridCol w="1828800">
                  <a:extLst>
                    <a:ext uri="{9D8B030D-6E8A-4147-A177-3AD203B41FA5}">
                      <a16:colId xmlns:a16="http://schemas.microsoft.com/office/drawing/2014/main" val="4129059407"/>
                    </a:ext>
                  </a:extLst>
                </a:gridCol>
              </a:tblGrid>
              <a:tr h="320040">
                <a:tc rowSpan="2">
                  <a:txBody>
                    <a:bodyPr/>
                    <a:lstStyle/>
                    <a:p>
                      <a:pPr marL="0" marR="0" lvl="0" indent="0" algn="r" defTabSz="1218987" rtl="0" eaLnBrk="1" fontAlgn="b" latinLnBrk="0" hangingPunct="1">
                        <a:lnSpc>
                          <a:spcPct val="100000"/>
                        </a:lnSpc>
                        <a:spcBef>
                          <a:spcPts val="0"/>
                        </a:spcBef>
                        <a:spcAft>
                          <a:spcPts val="0"/>
                        </a:spcAft>
                        <a:buClrTx/>
                        <a:buSzTx/>
                        <a:buFontTx/>
                        <a:buNone/>
                        <a:tabLst/>
                        <a:defRPr/>
                      </a:pPr>
                      <a:r>
                        <a:rPr lang="en-US" sz="1400" b="1" i="0" u="none" strike="noStrike">
                          <a:solidFill>
                            <a:srgbClr val="002060"/>
                          </a:solidFill>
                          <a:effectLst/>
                          <a:latin typeface="Verdana" panose="020B0604030504040204" pitchFamily="34" charset="0"/>
                          <a:ea typeface="Verdana" panose="020B0604030504040204" pitchFamily="34" charset="0"/>
                        </a:rPr>
                        <a:t>Vectors</a:t>
                      </a:r>
                      <a:br>
                        <a:rPr lang="en-US" sz="1400" b="1" i="0" u="none" strike="noStrike">
                          <a:solidFill>
                            <a:srgbClr val="002060"/>
                          </a:solidFill>
                          <a:effectLst/>
                          <a:latin typeface="Verdana" panose="020B0604030504040204" pitchFamily="34" charset="0"/>
                          <a:ea typeface="Verdana" panose="020B0604030504040204" pitchFamily="34" charset="0"/>
                        </a:rPr>
                      </a:br>
                      <a:r>
                        <a:rPr lang="en-US" sz="1400" b="1" i="0" u="none" strike="noStrike">
                          <a:solidFill>
                            <a:srgbClr val="002060"/>
                          </a:solidFill>
                          <a:effectLst/>
                          <a:latin typeface="Verdana" panose="020B0604030504040204" pitchFamily="34" charset="0"/>
                          <a:ea typeface="Verdana" panose="020B0604030504040204" pitchFamily="34" charset="0"/>
                        </a:rPr>
                        <a:t>(100 nghìn)</a:t>
                      </a: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Spark Cluster (giây)</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endParaRPr lang="en-US" sz="1400">
                        <a:solidFill>
                          <a:schemeClr val="bg1"/>
                        </a:solidFill>
                        <a:latin typeface="Verdana" panose="020B0604030504040204" pitchFamily="34" charset="0"/>
                        <a:ea typeface="Verdana" panose="020B0604030504040204" pitchFamily="34" charset="0"/>
                      </a:endParaRP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DDLF Cluster (giây)</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pPr algn="ctr" fontAlgn="b"/>
                      <a:endParaRPr lang="en-US" sz="1400" b="1" i="0" u="none" strike="noStrike">
                        <a:solidFill>
                          <a:schemeClr val="bg1"/>
                        </a:solidFill>
                        <a:effectLst/>
                        <a:latin typeface="Verdana" panose="020B0604030504040204" pitchFamily="34" charset="0"/>
                        <a:ea typeface="Verdana" panose="020B0604030504040204" pitchFamily="34" charset="0"/>
                      </a:endParaRP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Tỷ Lệ</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pPr algn="ctr" fontAlgn="b"/>
                      <a:endParaRPr lang="en-US" sz="1400" b="1" i="0" u="none" strike="noStrike">
                        <a:solidFill>
                          <a:schemeClr val="bg1"/>
                        </a:solidFill>
                        <a:effectLst/>
                        <a:latin typeface="Verdana" panose="020B0604030504040204" pitchFamily="34" charset="0"/>
                        <a:ea typeface="Verdana" panose="020B0604030504040204" pitchFamily="34" charset="0"/>
                      </a:endParaRPr>
                    </a:p>
                  </a:txBody>
                  <a:tcPr marL="45720" marR="45720" anchor="ctr"/>
                </a:tc>
                <a:extLst>
                  <a:ext uri="{0D108BD9-81ED-4DB2-BD59-A6C34878D82A}">
                    <a16:rowId xmlns:a16="http://schemas.microsoft.com/office/drawing/2014/main" val="2508081744"/>
                  </a:ext>
                </a:extLst>
              </a:tr>
              <a:tr h="320040">
                <a:tc vMerge="1">
                  <a:txBody>
                    <a:bodyPr/>
                    <a:lstStyle/>
                    <a:p>
                      <a:pPr algn="r" fontAlgn="b"/>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RQ1</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kNNQ1</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RQ1/RQ2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kNNQ1/kNNQ2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extLst>
                  <a:ext uri="{0D108BD9-81ED-4DB2-BD59-A6C34878D82A}">
                    <a16:rowId xmlns:a16="http://schemas.microsoft.com/office/drawing/2014/main" val="879343583"/>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8.04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5.29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0.07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80.40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75.57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2772683771"/>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14.60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121.67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105.80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852172159"/>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14.80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15.68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98.67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98.00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478299855"/>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20.89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20.97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104.45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110.37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428763014"/>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24.06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27.62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104.61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106.23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631592489"/>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29.72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32.91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99.07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113.48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469970428"/>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33.75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39.56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105.47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113.03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2880835707"/>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41.34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44.65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114.83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111.63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846218533"/>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43.59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51.30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106.32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122.14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531042362"/>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48.97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57.95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108.82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123.30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75148422"/>
                  </a:ext>
                </a:extLst>
              </a:tr>
            </a:tbl>
          </a:graphicData>
        </a:graphic>
      </p:graphicFrame>
    </p:spTree>
    <p:extLst>
      <p:ext uri="{BB962C8B-B14F-4D97-AF65-F5344CB8AC3E}">
        <p14:creationId xmlns:p14="http://schemas.microsoft.com/office/powerpoint/2010/main" val="135489181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B076-E6C2-4EB2-9DBA-B474D5895D82}"/>
              </a:ext>
            </a:extLst>
          </p:cNvPr>
          <p:cNvSpPr>
            <a:spLocks noGrp="1"/>
          </p:cNvSpPr>
          <p:nvPr>
            <p:ph type="title"/>
          </p:nvPr>
        </p:nvSpPr>
        <p:spPr>
          <a:xfrm>
            <a:off x="1219201" y="152400"/>
            <a:ext cx="10680242" cy="1295400"/>
          </a:xfrm>
        </p:spPr>
        <p:txBody>
          <a:bodyPr/>
          <a:lstStyle/>
          <a:p>
            <a:r>
              <a:rPr lang="en-US"/>
              <a:t>Kết quả thực nghiệm</a:t>
            </a:r>
          </a:p>
        </p:txBody>
      </p:sp>
      <p:sp>
        <p:nvSpPr>
          <p:cNvPr id="3" name="Footer Placeholder 2">
            <a:extLst>
              <a:ext uri="{FF2B5EF4-FFF2-40B4-BE49-F238E27FC236}">
                <a16:creationId xmlns:a16="http://schemas.microsoft.com/office/drawing/2014/main" id="{9E1AF629-F9D0-4E95-AD32-8339AD91B3A4}"/>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953C7DAA-040F-4213-8D72-21D85D05698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5BBC324D-65B0-4918-BD24-8F379DBEF8AC}"/>
              </a:ext>
            </a:extLst>
          </p:cNvPr>
          <p:cNvSpPr>
            <a:spLocks noGrp="1"/>
          </p:cNvSpPr>
          <p:nvPr>
            <p:ph type="sldNum" sz="quarter" idx="12"/>
          </p:nvPr>
        </p:nvSpPr>
        <p:spPr/>
        <p:txBody>
          <a:bodyPr/>
          <a:lstStyle/>
          <a:p>
            <a:fld id="{21782F98-F548-4E33-958E-D2A6C4BA8EFA}" type="slidenum">
              <a:rPr lang="en-US" smtClean="0"/>
              <a:t>28</a:t>
            </a:fld>
            <a:endParaRPr lang="en-US"/>
          </a:p>
        </p:txBody>
      </p:sp>
      <p:pic>
        <p:nvPicPr>
          <p:cNvPr id="8" name="Picture 7">
            <a:extLst>
              <a:ext uri="{FF2B5EF4-FFF2-40B4-BE49-F238E27FC236}">
                <a16:creationId xmlns:a16="http://schemas.microsoft.com/office/drawing/2014/main" id="{419D82A6-2CC2-4C73-BF23-49C9F1EDB022}"/>
              </a:ext>
            </a:extLst>
          </p:cNvPr>
          <p:cNvPicPr>
            <a:picLocks noChangeAspect="1"/>
          </p:cNvPicPr>
          <p:nvPr/>
        </p:nvPicPr>
        <p:blipFill>
          <a:blip r:embed="rId3"/>
          <a:stretch>
            <a:fillRect/>
          </a:stretch>
        </p:blipFill>
        <p:spPr>
          <a:xfrm>
            <a:off x="1219200" y="1743139"/>
            <a:ext cx="4937760" cy="3585081"/>
          </a:xfrm>
          <a:prstGeom prst="rect">
            <a:avLst/>
          </a:prstGeom>
        </p:spPr>
      </p:pic>
      <p:pic>
        <p:nvPicPr>
          <p:cNvPr id="9" name="Picture 8">
            <a:extLst>
              <a:ext uri="{FF2B5EF4-FFF2-40B4-BE49-F238E27FC236}">
                <a16:creationId xmlns:a16="http://schemas.microsoft.com/office/drawing/2014/main" id="{A859E51C-940D-44A0-97CD-E3CAA826B4CB}"/>
              </a:ext>
            </a:extLst>
          </p:cNvPr>
          <p:cNvPicPr>
            <a:picLocks noChangeAspect="1"/>
          </p:cNvPicPr>
          <p:nvPr/>
        </p:nvPicPr>
        <p:blipFill>
          <a:blip r:embed="rId4"/>
          <a:stretch>
            <a:fillRect/>
          </a:stretch>
        </p:blipFill>
        <p:spPr>
          <a:xfrm>
            <a:off x="6949440" y="1743139"/>
            <a:ext cx="4937760" cy="3585081"/>
          </a:xfrm>
          <a:prstGeom prst="rect">
            <a:avLst/>
          </a:prstGeom>
        </p:spPr>
      </p:pic>
      <p:sp>
        <p:nvSpPr>
          <p:cNvPr id="11" name="Rectangle: Rounded Corners 10">
            <a:extLst>
              <a:ext uri="{FF2B5EF4-FFF2-40B4-BE49-F238E27FC236}">
                <a16:creationId xmlns:a16="http://schemas.microsoft.com/office/drawing/2014/main" id="{D35C934F-2AEB-4166-9BBA-78CB2BC1CA1F}"/>
              </a:ext>
            </a:extLst>
          </p:cNvPr>
          <p:cNvSpPr/>
          <p:nvPr/>
        </p:nvSpPr>
        <p:spPr>
          <a:xfrm>
            <a:off x="1219200" y="5623559"/>
            <a:ext cx="10668000" cy="587647"/>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a:solidFill>
                  <a:srgbClr val="C00000"/>
                </a:solidFill>
                <a:latin typeface="Verdana" panose="020B0604030504040204" pitchFamily="34" charset="0"/>
                <a:ea typeface="Verdana" panose="020B0604030504040204" pitchFamily="34" charset="0"/>
              </a:rPr>
              <a:t>Tập vector càng lớn thì hiệu suất trên DDLF Cluster càng lớn</a:t>
            </a:r>
          </a:p>
        </p:txBody>
      </p:sp>
    </p:spTree>
    <p:extLst>
      <p:ext uri="{BB962C8B-B14F-4D97-AF65-F5344CB8AC3E}">
        <p14:creationId xmlns:p14="http://schemas.microsoft.com/office/powerpoint/2010/main" val="164291224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A1F1-3608-45FB-81D8-EF328D8A808B}"/>
              </a:ext>
            </a:extLst>
          </p:cNvPr>
          <p:cNvSpPr>
            <a:spLocks noGrp="1"/>
          </p:cNvSpPr>
          <p:nvPr>
            <p:ph type="title"/>
          </p:nvPr>
        </p:nvSpPr>
        <p:spPr/>
        <p:txBody>
          <a:bodyPr>
            <a:normAutofit/>
          </a:bodyPr>
          <a:lstStyle/>
          <a:p>
            <a:r>
              <a:rPr lang="en-US"/>
              <a:t>Kết luận</a:t>
            </a:r>
          </a:p>
        </p:txBody>
      </p:sp>
      <p:sp>
        <p:nvSpPr>
          <p:cNvPr id="4" name="Footer Placeholder 3">
            <a:extLst>
              <a:ext uri="{FF2B5EF4-FFF2-40B4-BE49-F238E27FC236}">
                <a16:creationId xmlns:a16="http://schemas.microsoft.com/office/drawing/2014/main" id="{F19D3B0A-27F5-4AE2-B319-EE69AFC015D4}"/>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910FDCF3-07D0-4C27-A005-F0D89B84407F}"/>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BF2D46C3-8AD5-4527-9004-BF4AEE26FE7A}"/>
              </a:ext>
            </a:extLst>
          </p:cNvPr>
          <p:cNvSpPr>
            <a:spLocks noGrp="1"/>
          </p:cNvSpPr>
          <p:nvPr>
            <p:ph type="sldNum" sz="quarter" idx="12"/>
          </p:nvPr>
        </p:nvSpPr>
        <p:spPr/>
        <p:txBody>
          <a:bodyPr/>
          <a:lstStyle/>
          <a:p>
            <a:fld id="{21782F98-F548-4E33-958E-D2A6C4BA8EFA}" type="slidenum">
              <a:rPr lang="en-US" smtClean="0"/>
              <a:pPr/>
              <a:t>29</a:t>
            </a:fld>
            <a:endParaRPr lang="en-US"/>
          </a:p>
        </p:txBody>
      </p:sp>
    </p:spTree>
    <p:extLst>
      <p:ext uri="{BB962C8B-B14F-4D97-AF65-F5344CB8AC3E}">
        <p14:creationId xmlns:p14="http://schemas.microsoft.com/office/powerpoint/2010/main" val="37644103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lstStyle/>
          <a:p>
            <a:r>
              <a:rPr lang="en-US"/>
              <a:t>Giới thiệu</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3</a:t>
            </a:fld>
            <a:endParaRPr lang="en-US"/>
          </a:p>
        </p:txBody>
      </p:sp>
    </p:spTree>
    <p:extLst>
      <p:ext uri="{BB962C8B-B14F-4D97-AF65-F5344CB8AC3E}">
        <p14:creationId xmlns:p14="http://schemas.microsoft.com/office/powerpoint/2010/main" val="1077942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19B4-908E-4B15-97B9-E60CC5E6E31D}"/>
              </a:ext>
            </a:extLst>
          </p:cNvPr>
          <p:cNvSpPr>
            <a:spLocks noGrp="1"/>
          </p:cNvSpPr>
          <p:nvPr>
            <p:ph type="title"/>
          </p:nvPr>
        </p:nvSpPr>
        <p:spPr/>
        <p:txBody>
          <a:bodyPr/>
          <a:lstStyle/>
          <a:p>
            <a:r>
              <a:rPr lang="en-US"/>
              <a:t>Kết luận</a:t>
            </a:r>
          </a:p>
        </p:txBody>
      </p:sp>
      <p:sp>
        <p:nvSpPr>
          <p:cNvPr id="6" name="Content Placeholder 5">
            <a:extLst>
              <a:ext uri="{FF2B5EF4-FFF2-40B4-BE49-F238E27FC236}">
                <a16:creationId xmlns:a16="http://schemas.microsoft.com/office/drawing/2014/main" id="{48A753AA-90D1-43A2-A26A-9F39469F24B9}"/>
              </a:ext>
            </a:extLst>
          </p:cNvPr>
          <p:cNvSpPr>
            <a:spLocks noGrp="1"/>
          </p:cNvSpPr>
          <p:nvPr>
            <p:ph idx="1"/>
          </p:nvPr>
        </p:nvSpPr>
        <p:spPr/>
        <p:txBody>
          <a:bodyPr>
            <a:normAutofit/>
          </a:bodyPr>
          <a:lstStyle/>
          <a:p>
            <a:r>
              <a:rPr lang="en-US"/>
              <a:t>Bài báo trình bày:</a:t>
            </a:r>
          </a:p>
          <a:p>
            <a:pPr lvl="1"/>
            <a:r>
              <a:rPr lang="en-US"/>
              <a:t>Các giải thuật: xây dựng DKD-Tree, thực hiện Range và kNN Query</a:t>
            </a:r>
          </a:p>
          <a:p>
            <a:pPr lvl="1"/>
            <a:r>
              <a:rPr lang="en-US"/>
              <a:t>Dùng DKD-Tree giải quyết hiệu quả bài toán tìm kiếm sự tương đồng</a:t>
            </a:r>
          </a:p>
          <a:p>
            <a:pPr lvl="1"/>
            <a:r>
              <a:rPr lang="en-US"/>
              <a:t>Phân tích một số khó khăn khi triển khai ứng dụng phân tán trên Spark</a:t>
            </a:r>
          </a:p>
          <a:p>
            <a:pPr lvl="1"/>
            <a:r>
              <a:rPr lang="en-US"/>
              <a:t>So sánh hiệu quả khi hiện thực DKD-Tree trên Spark &amp; DDLF Cluster</a:t>
            </a:r>
          </a:p>
          <a:p>
            <a:r>
              <a:rPr lang="en-US"/>
              <a:t>Định h</a:t>
            </a:r>
            <a:r>
              <a:rPr lang="vi-VN"/>
              <a:t>ư</a:t>
            </a:r>
            <a:r>
              <a:rPr lang="en-US"/>
              <a:t>ớng nghiên cứu:</a:t>
            </a:r>
          </a:p>
          <a:p>
            <a:pPr lvl="1"/>
            <a:r>
              <a:rPr lang="en-US"/>
              <a:t>Cải tiến cấu trúc DKD-Tree </a:t>
            </a:r>
          </a:p>
          <a:p>
            <a:pPr lvl="1"/>
            <a:r>
              <a:rPr lang="en-US"/>
              <a:t>Giảm chi phí liên lạc giữa master node và các worker nodes để cải thiện hiệu suất hơn nữa</a:t>
            </a:r>
          </a:p>
        </p:txBody>
      </p:sp>
      <p:sp>
        <p:nvSpPr>
          <p:cNvPr id="3" name="Footer Placeholder 2">
            <a:extLst>
              <a:ext uri="{FF2B5EF4-FFF2-40B4-BE49-F238E27FC236}">
                <a16:creationId xmlns:a16="http://schemas.microsoft.com/office/drawing/2014/main" id="{D528C6AD-F831-42BA-8350-4BDB6B63B341}"/>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A98360B3-8367-4372-865A-D88575C58FFD}"/>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6F8B1A5B-BB74-4005-9F79-D287AC0D4242}"/>
              </a:ext>
            </a:extLst>
          </p:cNvPr>
          <p:cNvSpPr>
            <a:spLocks noGrp="1"/>
          </p:cNvSpPr>
          <p:nvPr>
            <p:ph type="sldNum" sz="quarter" idx="12"/>
          </p:nvPr>
        </p:nvSpPr>
        <p:spPr/>
        <p:txBody>
          <a:bodyPr/>
          <a:lstStyle/>
          <a:p>
            <a:fld id="{21782F98-F548-4E33-958E-D2A6C4BA8EFA}" type="slidenum">
              <a:rPr lang="en-US" smtClean="0"/>
              <a:pPr/>
              <a:t>30</a:t>
            </a:fld>
            <a:endParaRPr lang="en-US"/>
          </a:p>
        </p:txBody>
      </p:sp>
    </p:spTree>
    <p:extLst>
      <p:ext uri="{BB962C8B-B14F-4D97-AF65-F5344CB8AC3E}">
        <p14:creationId xmlns:p14="http://schemas.microsoft.com/office/powerpoint/2010/main" val="200042536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19B3-E9E4-4D06-B54D-D4C62D951E75}"/>
              </a:ext>
            </a:extLst>
          </p:cNvPr>
          <p:cNvSpPr>
            <a:spLocks noGrp="1"/>
          </p:cNvSpPr>
          <p:nvPr>
            <p:ph type="title"/>
          </p:nvPr>
        </p:nvSpPr>
        <p:spPr/>
        <p:txBody>
          <a:bodyPr/>
          <a:lstStyle/>
          <a:p>
            <a:r>
              <a:rPr lang="en-US"/>
              <a:t>Tài liệu tham khảo</a:t>
            </a:r>
          </a:p>
        </p:txBody>
      </p:sp>
      <p:sp>
        <p:nvSpPr>
          <p:cNvPr id="3" name="Footer Placeholder 2">
            <a:extLst>
              <a:ext uri="{FF2B5EF4-FFF2-40B4-BE49-F238E27FC236}">
                <a16:creationId xmlns:a16="http://schemas.microsoft.com/office/drawing/2014/main" id="{5D57857A-677B-43DC-B724-25289AC6AB2F}"/>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48B16FFB-0DE6-45E0-99CD-C65EE0724055}"/>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30B9C6D7-780A-4124-9625-EB59C493C26B}"/>
              </a:ext>
            </a:extLst>
          </p:cNvPr>
          <p:cNvSpPr>
            <a:spLocks noGrp="1"/>
          </p:cNvSpPr>
          <p:nvPr>
            <p:ph type="sldNum" sz="quarter" idx="12"/>
          </p:nvPr>
        </p:nvSpPr>
        <p:spPr/>
        <p:txBody>
          <a:bodyPr/>
          <a:lstStyle/>
          <a:p>
            <a:fld id="{21782F98-F548-4E33-958E-D2A6C4BA8EFA}" type="slidenum">
              <a:rPr lang="en-US" smtClean="0"/>
              <a:t>31</a:t>
            </a:fld>
            <a:endParaRPr lang="en-US"/>
          </a:p>
        </p:txBody>
      </p:sp>
      <p:sp>
        <p:nvSpPr>
          <p:cNvPr id="12" name="Rectangle: Rounded Corners 11">
            <a:extLst>
              <a:ext uri="{FF2B5EF4-FFF2-40B4-BE49-F238E27FC236}">
                <a16:creationId xmlns:a16="http://schemas.microsoft.com/office/drawing/2014/main" id="{F3657E7C-D99E-4AFD-B6A8-959608621C50}"/>
              </a:ext>
            </a:extLst>
          </p:cNvPr>
          <p:cNvSpPr/>
          <p:nvPr/>
        </p:nvSpPr>
        <p:spPr>
          <a:xfrm>
            <a:off x="1582720" y="3368008"/>
            <a:ext cx="1542473" cy="2589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pic>
        <p:nvPicPr>
          <p:cNvPr id="10" name="Picture 9">
            <a:extLst>
              <a:ext uri="{FF2B5EF4-FFF2-40B4-BE49-F238E27FC236}">
                <a16:creationId xmlns:a16="http://schemas.microsoft.com/office/drawing/2014/main" id="{AF64D791-AD61-43D8-A63A-5477D2BF7C7E}"/>
              </a:ext>
            </a:extLst>
          </p:cNvPr>
          <p:cNvPicPr>
            <a:picLocks noChangeAspect="1"/>
          </p:cNvPicPr>
          <p:nvPr/>
        </p:nvPicPr>
        <p:blipFill>
          <a:blip r:embed="rId2"/>
          <a:stretch>
            <a:fillRect/>
          </a:stretch>
        </p:blipFill>
        <p:spPr>
          <a:xfrm>
            <a:off x="1472945" y="3954412"/>
            <a:ext cx="9874757" cy="1968601"/>
          </a:xfrm>
          <a:prstGeom prst="rect">
            <a:avLst/>
          </a:prstGeom>
        </p:spPr>
      </p:pic>
      <p:pic>
        <p:nvPicPr>
          <p:cNvPr id="11" name="Picture 10">
            <a:extLst>
              <a:ext uri="{FF2B5EF4-FFF2-40B4-BE49-F238E27FC236}">
                <a16:creationId xmlns:a16="http://schemas.microsoft.com/office/drawing/2014/main" id="{AA712FEB-6607-4203-9A7B-6F22225F6D51}"/>
              </a:ext>
            </a:extLst>
          </p:cNvPr>
          <p:cNvPicPr>
            <a:picLocks noChangeAspect="1"/>
          </p:cNvPicPr>
          <p:nvPr/>
        </p:nvPicPr>
        <p:blipFill>
          <a:blip r:embed="rId3"/>
          <a:stretch>
            <a:fillRect/>
          </a:stretch>
        </p:blipFill>
        <p:spPr>
          <a:xfrm>
            <a:off x="1472945" y="1832596"/>
            <a:ext cx="9855707" cy="1466925"/>
          </a:xfrm>
          <a:prstGeom prst="rect">
            <a:avLst/>
          </a:prstGeom>
        </p:spPr>
      </p:pic>
    </p:spTree>
    <p:extLst>
      <p:ext uri="{BB962C8B-B14F-4D97-AF65-F5344CB8AC3E}">
        <p14:creationId xmlns:p14="http://schemas.microsoft.com/office/powerpoint/2010/main" val="11271682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2CEAF7-35ED-4194-BD2C-B8C908AA9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863" y="1747777"/>
            <a:ext cx="8118249" cy="2921735"/>
          </a:xfrm>
          <a:prstGeom prst="rect">
            <a:avLst/>
          </a:prstGeom>
        </p:spPr>
      </p:pic>
    </p:spTree>
    <p:extLst>
      <p:ext uri="{BB962C8B-B14F-4D97-AF65-F5344CB8AC3E}">
        <p14:creationId xmlns:p14="http://schemas.microsoft.com/office/powerpoint/2010/main" val="38253160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45B7EE-0416-4312-97E2-A6CA65CCEBE5}"/>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7" name="Content Placeholder 6">
            <a:extLst>
              <a:ext uri="{FF2B5EF4-FFF2-40B4-BE49-F238E27FC236}">
                <a16:creationId xmlns:a16="http://schemas.microsoft.com/office/drawing/2014/main" id="{589A428F-1EC8-4C7F-9C6B-D4EFE5CF01E2}"/>
              </a:ext>
            </a:extLst>
          </p:cNvPr>
          <p:cNvSpPr>
            <a:spLocks noGrp="1"/>
          </p:cNvSpPr>
          <p:nvPr>
            <p:ph idx="1"/>
          </p:nvPr>
        </p:nvSpPr>
        <p:spPr>
          <a:xfrm>
            <a:off x="1219201" y="1600200"/>
            <a:ext cx="5588000" cy="4572000"/>
          </a:xfrm>
        </p:spPr>
        <p:txBody>
          <a:bodyPr>
            <a:normAutofit/>
          </a:bodyPr>
          <a:lstStyle/>
          <a:p>
            <a:r>
              <a:rPr lang="en-US"/>
              <a:t>Quan trọng, có nhiều ứng dụng:</a:t>
            </a:r>
          </a:p>
          <a:p>
            <a:pPr lvl="1"/>
            <a:r>
              <a:rPr lang="en-US"/>
              <a:t>Hệ thống tìm kiếm thông tin</a:t>
            </a:r>
          </a:p>
          <a:p>
            <a:pPr lvl="1"/>
            <a:r>
              <a:rPr lang="en-US"/>
              <a:t>Gợi ý sản phẩm</a:t>
            </a:r>
          </a:p>
          <a:p>
            <a:pPr lvl="1"/>
            <a:r>
              <a:rPr lang="en-US"/>
              <a:t>Phân loại hình ảnh</a:t>
            </a:r>
          </a:p>
          <a:p>
            <a:pPr lvl="1"/>
            <a:r>
              <a:rPr lang="en-US"/>
              <a:t>Phát hiện gian lận</a:t>
            </a:r>
          </a:p>
        </p:txBody>
      </p:sp>
      <p:sp>
        <p:nvSpPr>
          <p:cNvPr id="3" name="Footer Placeholder 2">
            <a:extLst>
              <a:ext uri="{FF2B5EF4-FFF2-40B4-BE49-F238E27FC236}">
                <a16:creationId xmlns:a16="http://schemas.microsoft.com/office/drawing/2014/main" id="{4BE35A48-42E3-450B-BEC4-C3B8840D1E08}"/>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029C2BD7-5EA3-43FE-890C-356007759437}"/>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261E3E72-2EE3-4E4D-B0FE-68E5AB02717A}"/>
              </a:ext>
            </a:extLst>
          </p:cNvPr>
          <p:cNvSpPr>
            <a:spLocks noGrp="1"/>
          </p:cNvSpPr>
          <p:nvPr>
            <p:ph type="sldNum" sz="quarter" idx="12"/>
          </p:nvPr>
        </p:nvSpPr>
        <p:spPr/>
        <p:txBody>
          <a:bodyPr/>
          <a:lstStyle/>
          <a:p>
            <a:fld id="{21782F98-F548-4E33-958E-D2A6C4BA8EFA}" type="slidenum">
              <a:rPr lang="en-US" smtClean="0"/>
              <a:t>4</a:t>
            </a:fld>
            <a:endParaRPr lang="en-US"/>
          </a:p>
        </p:txBody>
      </p:sp>
      <p:pic>
        <p:nvPicPr>
          <p:cNvPr id="8" name="Picture 2" descr="Similarity search with k-NN">
            <a:extLst>
              <a:ext uri="{FF2B5EF4-FFF2-40B4-BE49-F238E27FC236}">
                <a16:creationId xmlns:a16="http://schemas.microsoft.com/office/drawing/2014/main" id="{01390704-848F-49AA-B675-A7012B77A2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5"/>
          <a:stretch/>
        </p:blipFill>
        <p:spPr bwMode="auto">
          <a:xfrm>
            <a:off x="6983936" y="1600200"/>
            <a:ext cx="4903264" cy="436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379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A651-ACFC-4A42-BDE2-65C61EF04233}"/>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3" name="Content Placeholder 2">
            <a:extLst>
              <a:ext uri="{FF2B5EF4-FFF2-40B4-BE49-F238E27FC236}">
                <a16:creationId xmlns:a16="http://schemas.microsoft.com/office/drawing/2014/main" id="{56E5AF4E-8578-4130-9066-6B3487424E5E}"/>
              </a:ext>
            </a:extLst>
          </p:cNvPr>
          <p:cNvSpPr>
            <a:spLocks noGrp="1"/>
          </p:cNvSpPr>
          <p:nvPr>
            <p:ph idx="1"/>
          </p:nvPr>
        </p:nvSpPr>
        <p:spPr>
          <a:xfrm>
            <a:off x="1219201" y="1600200"/>
            <a:ext cx="5539430" cy="4572000"/>
          </a:xfrm>
        </p:spPr>
        <p:txBody>
          <a:bodyPr/>
          <a:lstStyle/>
          <a:p>
            <a:r>
              <a:rPr lang="en-US"/>
              <a:t>Thách thức:</a:t>
            </a:r>
          </a:p>
          <a:p>
            <a:pPr lvl="1"/>
            <a:r>
              <a:rPr lang="en-US"/>
              <a:t>Tính d(v, v</a:t>
            </a:r>
            <a:r>
              <a:rPr lang="en-US" baseline="-25000"/>
              <a:t>i</a:t>
            </a:r>
            <a:r>
              <a:rPr lang="en-US"/>
              <a:t>), </a:t>
            </a:r>
            <a:r>
              <a:rPr lang="en-US">
                <a:sym typeface="Symbol" panose="05050102010706020507" pitchFamily="18" charset="2"/>
              </a:rPr>
              <a:t>v</a:t>
            </a:r>
            <a:r>
              <a:rPr lang="en-US" baseline="-25000">
                <a:sym typeface="Symbol" panose="05050102010706020507" pitchFamily="18" charset="2"/>
              </a:rPr>
              <a:t>i</a:t>
            </a:r>
            <a:r>
              <a:rPr lang="en-US">
                <a:sym typeface="Symbol" panose="05050102010706020507" pitchFamily="18" charset="2"/>
              </a:rPr>
              <a:t>  V (V  R</a:t>
            </a:r>
            <a:r>
              <a:rPr lang="en-US" baseline="30000">
                <a:sym typeface="Symbol" panose="05050102010706020507" pitchFamily="18" charset="2"/>
              </a:rPr>
              <a:t>n</a:t>
            </a:r>
            <a:r>
              <a:rPr lang="en-US">
                <a:sym typeface="Symbol" panose="05050102010706020507" pitchFamily="18" charset="2"/>
              </a:rPr>
              <a:t>)</a:t>
            </a:r>
          </a:p>
          <a:p>
            <a:pPr lvl="1"/>
            <a:r>
              <a:rPr lang="en-US">
                <a:sym typeface="Symbol" panose="05050102010706020507" pitchFamily="18" charset="2"/>
              </a:rPr>
              <a:t>n lớn</a:t>
            </a:r>
          </a:p>
          <a:p>
            <a:pPr lvl="1"/>
            <a:r>
              <a:rPr lang="en-US">
                <a:sym typeface="Symbol" panose="05050102010706020507" pitchFamily="18" charset="2"/>
              </a:rPr>
              <a:t>|V| rất lớn</a:t>
            </a:r>
          </a:p>
          <a:p>
            <a:r>
              <a:rPr lang="en-US"/>
              <a:t>Không khả thi do yêu cầu:</a:t>
            </a:r>
          </a:p>
          <a:p>
            <a:pPr lvl="1"/>
            <a:r>
              <a:rPr lang="en-US"/>
              <a:t>Thời gian </a:t>
            </a:r>
          </a:p>
          <a:p>
            <a:pPr lvl="1"/>
            <a:r>
              <a:rPr lang="en-US"/>
              <a:t>Tài nguyên tính toán lớn</a:t>
            </a:r>
            <a:endParaRPr lang="en-US">
              <a:sym typeface="Symbol" panose="05050102010706020507" pitchFamily="18" charset="2"/>
            </a:endParaRPr>
          </a:p>
          <a:p>
            <a:pPr lvl="1"/>
            <a:endParaRPr lang="en-US">
              <a:sym typeface="Symbol" panose="05050102010706020507" pitchFamily="18" charset="2"/>
            </a:endParaRPr>
          </a:p>
          <a:p>
            <a:pPr marL="451025" lvl="1" indent="0">
              <a:buNone/>
            </a:pPr>
            <a:endParaRPr lang="en-US">
              <a:sym typeface="Symbol" panose="05050102010706020507" pitchFamily="18" charset="2"/>
            </a:endParaRPr>
          </a:p>
          <a:p>
            <a:endParaRPr lang="en-US"/>
          </a:p>
        </p:txBody>
      </p:sp>
      <p:sp>
        <p:nvSpPr>
          <p:cNvPr id="4" name="Footer Placeholder 3">
            <a:extLst>
              <a:ext uri="{FF2B5EF4-FFF2-40B4-BE49-F238E27FC236}">
                <a16:creationId xmlns:a16="http://schemas.microsoft.com/office/drawing/2014/main" id="{B2AC6F89-C041-4AEF-BF24-E2572A20B801}"/>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6FDDEDB-0788-4EAB-AD40-25B8DE75E73C}"/>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5A35771-C130-4C85-9FA8-A9176D4AC042}"/>
              </a:ext>
            </a:extLst>
          </p:cNvPr>
          <p:cNvSpPr>
            <a:spLocks noGrp="1"/>
          </p:cNvSpPr>
          <p:nvPr>
            <p:ph type="sldNum" sz="quarter" idx="12"/>
          </p:nvPr>
        </p:nvSpPr>
        <p:spPr/>
        <p:txBody>
          <a:bodyPr/>
          <a:lstStyle/>
          <a:p>
            <a:fld id="{21782F98-F548-4E33-958E-D2A6C4BA8EFA}" type="slidenum">
              <a:rPr lang="en-US" smtClean="0"/>
              <a:t>5</a:t>
            </a:fld>
            <a:endParaRPr lang="en-US"/>
          </a:p>
        </p:txBody>
      </p:sp>
      <p:pic>
        <p:nvPicPr>
          <p:cNvPr id="5122" name="Picture 2" descr="Similarity search with k-NN">
            <a:extLst>
              <a:ext uri="{FF2B5EF4-FFF2-40B4-BE49-F238E27FC236}">
                <a16:creationId xmlns:a16="http://schemas.microsoft.com/office/drawing/2014/main" id="{5436A034-02EA-4E46-B022-C3BCEC3412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5"/>
          <a:stretch/>
        </p:blipFill>
        <p:spPr bwMode="auto">
          <a:xfrm>
            <a:off x="6983936" y="1600200"/>
            <a:ext cx="4903264" cy="436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8320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76AA-C3EF-46DA-A727-677711F16331}"/>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3" name="Content Placeholder 2">
            <a:extLst>
              <a:ext uri="{FF2B5EF4-FFF2-40B4-BE49-F238E27FC236}">
                <a16:creationId xmlns:a16="http://schemas.microsoft.com/office/drawing/2014/main" id="{AE471842-28B1-4125-826B-2AE20EC49789}"/>
              </a:ext>
            </a:extLst>
          </p:cNvPr>
          <p:cNvSpPr>
            <a:spLocks noGrp="1"/>
          </p:cNvSpPr>
          <p:nvPr>
            <p:ph idx="1"/>
          </p:nvPr>
        </p:nvSpPr>
        <p:spPr/>
        <p:txBody>
          <a:bodyPr/>
          <a:lstStyle/>
          <a:p>
            <a:r>
              <a:rPr lang="en-US"/>
              <a:t>Có nhiều kỹ thuật lập chỉ mục tập vector được nghiên cứu:</a:t>
            </a:r>
          </a:p>
          <a:p>
            <a:pPr lvl="1"/>
            <a:r>
              <a:rPr lang="en-US"/>
              <a:t>KD-Tree</a:t>
            </a:r>
          </a:p>
          <a:p>
            <a:pPr lvl="1"/>
            <a:r>
              <a:rPr lang="en-US"/>
              <a:t>Ball Tree</a:t>
            </a:r>
          </a:p>
          <a:p>
            <a:pPr lvl="1"/>
            <a:r>
              <a:rPr lang="en-US"/>
              <a:t>Cover Tree</a:t>
            </a:r>
          </a:p>
          <a:p>
            <a:r>
              <a:rPr lang="en-US"/>
              <a:t>KD-Tree:</a:t>
            </a:r>
          </a:p>
          <a:p>
            <a:pPr lvl="1"/>
            <a:r>
              <a:rPr lang="en-US"/>
              <a:t>Dễ triển khai và hiệu quả</a:t>
            </a:r>
          </a:p>
          <a:p>
            <a:pPr lvl="1"/>
            <a:r>
              <a:rPr lang="en-US"/>
              <a:t>Chỉ có thể lập chỉ mục các tập vector cục bộ</a:t>
            </a:r>
          </a:p>
          <a:p>
            <a:r>
              <a:rPr lang="en-US"/>
              <a:t>Trong thời đại Big Data, |V| rất lớn → cần phân tán KD-Tree</a:t>
            </a:r>
          </a:p>
        </p:txBody>
      </p:sp>
      <p:sp>
        <p:nvSpPr>
          <p:cNvPr id="4" name="Footer Placeholder 3">
            <a:extLst>
              <a:ext uri="{FF2B5EF4-FFF2-40B4-BE49-F238E27FC236}">
                <a16:creationId xmlns:a16="http://schemas.microsoft.com/office/drawing/2014/main" id="{DF493BF7-C2DF-4C28-8F57-E539A77D55C0}"/>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93AF21DC-DF45-49A7-9F0E-A00C92AF2BE7}"/>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DA1E6EAD-6B93-428D-9618-E95423754817}"/>
              </a:ext>
            </a:extLst>
          </p:cNvPr>
          <p:cNvSpPr>
            <a:spLocks noGrp="1"/>
          </p:cNvSpPr>
          <p:nvPr>
            <p:ph type="sldNum" sz="quarter" idx="12"/>
          </p:nvPr>
        </p:nvSpPr>
        <p:spPr/>
        <p:txBody>
          <a:bodyPr/>
          <a:lstStyle/>
          <a:p>
            <a:fld id="{21782F98-F548-4E33-958E-D2A6C4BA8EFA}" type="slidenum">
              <a:rPr lang="en-US" smtClean="0"/>
              <a:pPr/>
              <a:t>6</a:t>
            </a:fld>
            <a:endParaRPr lang="en-US"/>
          </a:p>
        </p:txBody>
      </p:sp>
      <p:pic>
        <p:nvPicPr>
          <p:cNvPr id="14338" name="Picture 2" descr="K-d trees - DEV Community">
            <a:extLst>
              <a:ext uri="{FF2B5EF4-FFF2-40B4-BE49-F238E27FC236}">
                <a16:creationId xmlns:a16="http://schemas.microsoft.com/office/drawing/2014/main" id="{172618EC-578D-4BDC-B19E-346CFB342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160" y="2468880"/>
            <a:ext cx="306831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45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FA4F-90CD-4C81-B675-C00EB7F03DFF}"/>
              </a:ext>
            </a:extLst>
          </p:cNvPr>
          <p:cNvSpPr>
            <a:spLocks noGrp="1"/>
          </p:cNvSpPr>
          <p:nvPr>
            <p:ph type="title"/>
          </p:nvPr>
        </p:nvSpPr>
        <p:spPr/>
        <p:txBody>
          <a:bodyPr/>
          <a:lstStyle/>
          <a:p>
            <a:r>
              <a:rPr lang="en-US"/>
              <a:t>DKD-Tree (Distributed KD-Tree)</a:t>
            </a:r>
          </a:p>
        </p:txBody>
      </p:sp>
      <p:sp>
        <p:nvSpPr>
          <p:cNvPr id="3" name="Content Placeholder 2">
            <a:extLst>
              <a:ext uri="{FF2B5EF4-FFF2-40B4-BE49-F238E27FC236}">
                <a16:creationId xmlns:a16="http://schemas.microsoft.com/office/drawing/2014/main" id="{255A0204-1CC4-43D6-9F34-83D2A62EB13D}"/>
              </a:ext>
            </a:extLst>
          </p:cNvPr>
          <p:cNvSpPr>
            <a:spLocks noGrp="1"/>
          </p:cNvSpPr>
          <p:nvPr>
            <p:ph idx="1"/>
          </p:nvPr>
        </p:nvSpPr>
        <p:spPr/>
        <p:txBody>
          <a:bodyPr/>
          <a:lstStyle/>
          <a:p>
            <a:r>
              <a:rPr lang="en-US"/>
              <a:t>DKD-Tree:</a:t>
            </a:r>
          </a:p>
          <a:p>
            <a:pPr lvl="1"/>
            <a:r>
              <a:rPr lang="en-US"/>
              <a:t>Mở rộng của KD-Tree</a:t>
            </a:r>
          </a:p>
          <a:p>
            <a:pPr lvl="1"/>
            <a:r>
              <a:rPr lang="en-US"/>
              <a:t>Lập chỉ mục các tập vector qui mô lớn theo cách phân tán</a:t>
            </a:r>
          </a:p>
          <a:p>
            <a:pPr lvl="1"/>
            <a:r>
              <a:rPr lang="en-US"/>
              <a:t>Giải quyết bài toán tìm kiếm các vector tương đồng hiệu quả</a:t>
            </a:r>
          </a:p>
          <a:p>
            <a:endParaRPr lang="en-US"/>
          </a:p>
        </p:txBody>
      </p:sp>
      <p:sp>
        <p:nvSpPr>
          <p:cNvPr id="4" name="Footer Placeholder 3">
            <a:extLst>
              <a:ext uri="{FF2B5EF4-FFF2-40B4-BE49-F238E27FC236}">
                <a16:creationId xmlns:a16="http://schemas.microsoft.com/office/drawing/2014/main" id="{68E8B740-A736-4D3D-A9A7-F52A65455280}"/>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C31126C-98DA-4EFA-BD44-553403B6554C}"/>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A2555CD-E8A7-4EDD-B55A-F5071125ADF2}"/>
              </a:ext>
            </a:extLst>
          </p:cNvPr>
          <p:cNvSpPr>
            <a:spLocks noGrp="1"/>
          </p:cNvSpPr>
          <p:nvPr>
            <p:ph type="sldNum" sz="quarter" idx="12"/>
          </p:nvPr>
        </p:nvSpPr>
        <p:spPr/>
        <p:txBody>
          <a:bodyPr/>
          <a:lstStyle/>
          <a:p>
            <a:fld id="{21782F98-F548-4E33-958E-D2A6C4BA8EFA}" type="slidenum">
              <a:rPr lang="en-US" smtClean="0"/>
              <a:pPr/>
              <a:t>7</a:t>
            </a:fld>
            <a:endParaRPr lang="en-US"/>
          </a:p>
        </p:txBody>
      </p:sp>
      <p:pic>
        <p:nvPicPr>
          <p:cNvPr id="7" name="Picture 6">
            <a:extLst>
              <a:ext uri="{FF2B5EF4-FFF2-40B4-BE49-F238E27FC236}">
                <a16:creationId xmlns:a16="http://schemas.microsoft.com/office/drawing/2014/main" id="{13BB0887-BDA8-41C4-AC44-2993B6BDC0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5669" y="3773713"/>
            <a:ext cx="6595474" cy="1741715"/>
          </a:xfrm>
          <a:prstGeom prst="rect">
            <a:avLst/>
          </a:prstGeom>
          <a:noFill/>
        </p:spPr>
      </p:pic>
      <p:pic>
        <p:nvPicPr>
          <p:cNvPr id="18434" name="Picture 2" descr="K-d trees - DEV Community">
            <a:extLst>
              <a:ext uri="{FF2B5EF4-FFF2-40B4-BE49-F238E27FC236}">
                <a16:creationId xmlns:a16="http://schemas.microsoft.com/office/drawing/2014/main" id="{7FDE92D6-3ED0-4B0C-BAC1-31328DC8D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564"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d trees - DEV Community">
            <a:extLst>
              <a:ext uri="{FF2B5EF4-FFF2-40B4-BE49-F238E27FC236}">
                <a16:creationId xmlns:a16="http://schemas.microsoft.com/office/drawing/2014/main" id="{F5AD5C26-8927-49F3-AF01-324DE9391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488"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d trees - DEV Community">
            <a:extLst>
              <a:ext uri="{FF2B5EF4-FFF2-40B4-BE49-F238E27FC236}">
                <a16:creationId xmlns:a16="http://schemas.microsoft.com/office/drawing/2014/main" id="{C923262D-A3F7-4A4B-B509-54DAEF98F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412"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30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9428-16B2-465A-9A56-F77570C245AA}"/>
              </a:ext>
            </a:extLst>
          </p:cNvPr>
          <p:cNvSpPr>
            <a:spLocks noGrp="1"/>
          </p:cNvSpPr>
          <p:nvPr>
            <p:ph type="title"/>
          </p:nvPr>
        </p:nvSpPr>
        <p:spPr/>
        <p:txBody>
          <a:bodyPr/>
          <a:lstStyle/>
          <a:p>
            <a:r>
              <a:rPr lang="en-US"/>
              <a:t>Đóng góp</a:t>
            </a:r>
          </a:p>
        </p:txBody>
      </p:sp>
      <p:sp>
        <p:nvSpPr>
          <p:cNvPr id="3" name="Content Placeholder 2">
            <a:extLst>
              <a:ext uri="{FF2B5EF4-FFF2-40B4-BE49-F238E27FC236}">
                <a16:creationId xmlns:a16="http://schemas.microsoft.com/office/drawing/2014/main" id="{0EA2CEB8-45C0-48E3-AB02-FAE1D05B274C}"/>
              </a:ext>
            </a:extLst>
          </p:cNvPr>
          <p:cNvSpPr>
            <a:spLocks noGrp="1"/>
          </p:cNvSpPr>
          <p:nvPr>
            <p:ph idx="1"/>
          </p:nvPr>
        </p:nvSpPr>
        <p:spPr/>
        <p:txBody>
          <a:bodyPr/>
          <a:lstStyle/>
          <a:p>
            <a:r>
              <a:rPr lang="en-US"/>
              <a:t>Cung cấp giải pháp lập chỉ mục phân tán tập vector qui mô lớn bằng DKD-Tree</a:t>
            </a:r>
          </a:p>
          <a:p>
            <a:r>
              <a:rPr lang="en-US"/>
              <a:t>Dùng DKD-Tree giải quyết hiệu quả bài toán tìm kiếm sự tương đồng</a:t>
            </a:r>
          </a:p>
          <a:p>
            <a:r>
              <a:rPr lang="en-US"/>
              <a:t>Phân tích những khó khăn khi triển khai ứng dụng phân tán trên Apache Spark</a:t>
            </a:r>
          </a:p>
          <a:p>
            <a:r>
              <a:rPr lang="en-US"/>
              <a:t>So sánh hiệu suất của DKD-Tree trên Spark và DDLF (Distributed Deep Learning Framework) Cluster</a:t>
            </a:r>
          </a:p>
        </p:txBody>
      </p:sp>
      <p:sp>
        <p:nvSpPr>
          <p:cNvPr id="4" name="Footer Placeholder 3">
            <a:extLst>
              <a:ext uri="{FF2B5EF4-FFF2-40B4-BE49-F238E27FC236}">
                <a16:creationId xmlns:a16="http://schemas.microsoft.com/office/drawing/2014/main" id="{7B123259-2A4C-428C-9B78-077A96D23829}"/>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59768724-61DC-4824-B34E-B709C0AF781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5DD7750B-60B2-4573-B156-FB43F9C2F6B8}"/>
              </a:ext>
            </a:extLst>
          </p:cNvPr>
          <p:cNvSpPr>
            <a:spLocks noGrp="1"/>
          </p:cNvSpPr>
          <p:nvPr>
            <p:ph type="sldNum" sz="quarter" idx="12"/>
          </p:nvPr>
        </p:nvSpPr>
        <p:spPr/>
        <p:txBody>
          <a:bodyPr/>
          <a:lstStyle/>
          <a:p>
            <a:fld id="{21782F98-F548-4E33-958E-D2A6C4BA8EFA}" type="slidenum">
              <a:rPr lang="en-US" smtClean="0"/>
              <a:pPr/>
              <a:t>8</a:t>
            </a:fld>
            <a:endParaRPr lang="en-US"/>
          </a:p>
        </p:txBody>
      </p:sp>
    </p:spTree>
    <p:extLst>
      <p:ext uri="{BB962C8B-B14F-4D97-AF65-F5344CB8AC3E}">
        <p14:creationId xmlns:p14="http://schemas.microsoft.com/office/powerpoint/2010/main" val="238895368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normAutofit fontScale="90000"/>
          </a:bodyPr>
          <a:lstStyle/>
          <a:p>
            <a:r>
              <a:rPr lang="en-US"/>
              <a:t>Các công trình liên quan</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9</a:t>
            </a:fld>
            <a:endParaRPr lang="en-US"/>
          </a:p>
        </p:txBody>
      </p:sp>
    </p:spTree>
    <p:extLst>
      <p:ext uri="{BB962C8B-B14F-4D97-AF65-F5344CB8AC3E}">
        <p14:creationId xmlns:p14="http://schemas.microsoft.com/office/powerpoint/2010/main" val="3569919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theme/theme1.xml><?xml version="1.0" encoding="utf-8"?>
<a:theme xmlns:a="http://schemas.openxmlformats.org/drawingml/2006/main" name="HSU">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lnDef>
      <a:spPr>
        <a:ln w="28575">
          <a:solidFill>
            <a:srgbClr val="00206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SU" id="{A63A0C5C-11F4-4574-9CEA-7651809D1C0D}" vid="{7CE2F1C4-7BBE-4197-8E6A-747A89601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HSU</Template>
  <TotalTime>8572</TotalTime>
  <Words>2682</Words>
  <Application>Microsoft Office PowerPoint</Application>
  <PresentationFormat>Widescreen</PresentationFormat>
  <Paragraphs>383</Paragraphs>
  <Slides>32</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Constantia</vt:lpstr>
      <vt:lpstr>Times New Roman</vt:lpstr>
      <vt:lpstr>Verdana</vt:lpstr>
      <vt:lpstr>Wingdings</vt:lpstr>
      <vt:lpstr>HSU</vt:lpstr>
      <vt:lpstr>DKD-TREE PHƯƠNG PHÁP LẬP CHỈ MỤC PHÂN TÁN TẬP VECTOR NHIỀU CHIỀU QUI MÔ LỚN</vt:lpstr>
      <vt:lpstr>PowerPoint Presentation</vt:lpstr>
      <vt:lpstr>Giới thiệu</vt:lpstr>
      <vt:lpstr>Bài toán tìm kiếm vectors tương đồng</vt:lpstr>
      <vt:lpstr>Bài toán tìm kiếm vectors tương đồng</vt:lpstr>
      <vt:lpstr>Bài toán tìm kiếm vectors tương đồng</vt:lpstr>
      <vt:lpstr>DKD-Tree (Distributed KD-Tree)</vt:lpstr>
      <vt:lpstr>Đóng góp</vt:lpstr>
      <vt:lpstr>Các công trình liên quan</vt:lpstr>
      <vt:lpstr>Các công trình liên quan</vt:lpstr>
      <vt:lpstr>Các công trình liên quan</vt:lpstr>
      <vt:lpstr>Các kiến thức nền tảng</vt:lpstr>
      <vt:lpstr>Cụm máy tính (Computer cluster)</vt:lpstr>
      <vt:lpstr>Spark &amp; DDLF Cluster</vt:lpstr>
      <vt:lpstr>Khó khăn khi triển khai  ứng dụng phân tán trên Apache Spark</vt:lpstr>
      <vt:lpstr>DDLF-Distributed Deep Learning Framework</vt:lpstr>
      <vt:lpstr>Đo sự tương đồng</vt:lpstr>
      <vt:lpstr>Range &amp; kNN Queries and KD-Tree</vt:lpstr>
      <vt:lpstr>Phương pháp luận</vt:lpstr>
      <vt:lpstr>Xây dựng cấu trúc DKD-Tree</vt:lpstr>
      <vt:lpstr>Range Query: range(v, r)</vt:lpstr>
      <vt:lpstr>kNN Query: kNN(v, k)</vt:lpstr>
      <vt:lpstr>Thực nghiệm</vt:lpstr>
      <vt:lpstr>Dữ liệu thực nghiệm </vt:lpstr>
      <vt:lpstr>Hệ thống thực nghiệm</vt:lpstr>
      <vt:lpstr>Cấu hình &amp; software</vt:lpstr>
      <vt:lpstr>Kết quả thực nghiệm</vt:lpstr>
      <vt:lpstr>Kết quả thực nghiệm</vt:lpstr>
      <vt:lpstr>Kết luận</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&amp; Giải Thuật</dc:title>
  <dc:creator>Trung Phan</dc:creator>
  <cp:lastModifiedBy>Trung Phan</cp:lastModifiedBy>
  <cp:revision>269</cp:revision>
  <dcterms:created xsi:type="dcterms:W3CDTF">2021-03-26T08:09:27Z</dcterms:created>
  <dcterms:modified xsi:type="dcterms:W3CDTF">2023-09-27T11:08:40Z</dcterms:modified>
</cp:coreProperties>
</file>