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8"/>
  </p:notesMasterIdLst>
  <p:handoutMasterIdLst>
    <p:handoutMasterId r:id="rId9"/>
  </p:handoutMasterIdLst>
  <p:sldIdLst>
    <p:sldId id="259" r:id="rId2"/>
    <p:sldId id="261" r:id="rId3"/>
    <p:sldId id="289" r:id="rId4"/>
    <p:sldId id="288" r:id="rId5"/>
    <p:sldId id="291" r:id="rId6"/>
    <p:sldId id="27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61"/>
            <p14:sldId id="289"/>
            <p14:sldId id="288"/>
            <p14:sldId id="291"/>
          </p14:sldIdLst>
        </p14:section>
        <p14:section name="Topic 1" id="{6D9936A3-3945-4757-BC8B-B5C252D8E036}">
          <p14:sldIdLst/>
        </p14:section>
        <p14:section name="Sample Slides for Visuals" id="{BAB3A466-96C9-4230-9978-795378D75699}">
          <p14:sldIdLst/>
        </p14:section>
        <p14:section name="Case Study" id="{8C0305C9-B152-4FBA-A789-FE1976D53990}">
          <p14:sldIdLst/>
        </p14:section>
        <p14:section name="Conclusion and Summary" id="{790CEF5B-569A-4C2F-BED5-750B08C0E5AD}">
          <p14:sldIdLst/>
        </p14:section>
        <p14:section name="Appendix" id="{3F78B471-41DA-46F2-A8E4-97E471896AB3}">
          <p14:sldIdLst>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96" d="100"/>
          <a:sy n="96" d="100"/>
        </p:scale>
        <p:origin x="2178" y="84"/>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6/28/2020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1552751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6/28/2020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95693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oidicodedao.com/2016/01/20/su-that-dang-long-doi-khi-cam-dau-ngoi-code-la-cach-ngu-nhat-de-giai-quyet-van-d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toidicodedao.com/2017/04/20/khoang-trong-kien-thuc-lap-trinh-vien/"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opdev.vn/blog/framework-la-gi/"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template can be used as a starter file for presenting training materials in a group setting.</a:t>
            </a:r>
          </a:p>
          <a:p>
            <a:endParaRPr lang="en-US" dirty="0"/>
          </a:p>
          <a:p>
            <a:pPr lvl="0"/>
            <a:r>
              <a:rPr lang="en-US" sz="1200" b="1" dirty="0"/>
              <a:t>Sections</a:t>
            </a:r>
            <a:endParaRPr lang="en-US" sz="1200" b="0" dirty="0"/>
          </a:p>
          <a:p>
            <a:pPr lvl="0"/>
            <a:r>
              <a:rPr lang="en-US" sz="1200" b="0" dirty="0"/>
              <a:t>Right-click on a slide to add sections.</a:t>
            </a:r>
            <a:r>
              <a:rPr lang="en-US" sz="1200" b="0" baseline="0" dirty="0"/>
              <a:t> Sections can help to organize your slides or facilitate collaboration between multiple authors.</a:t>
            </a:r>
            <a:endParaRPr lang="en-US" sz="1200" b="0" dirty="0"/>
          </a:p>
          <a:p>
            <a:pPr lvl="0"/>
            <a:endParaRPr lang="en-US" sz="1200" b="1" dirty="0"/>
          </a:p>
          <a:p>
            <a:pPr lvl="0"/>
            <a:r>
              <a:rPr lang="en-US" sz="1200" b="1" dirty="0"/>
              <a:t>Notes</a:t>
            </a:r>
          </a:p>
          <a:p>
            <a:pPr lvl="0"/>
            <a:r>
              <a:rPr lang="en-US" sz="1200" dirty="0"/>
              <a:t>Use the Notes section for delivery notes or to provide additional details for the audience.</a:t>
            </a:r>
            <a:r>
              <a:rPr lang="en-US" sz="1200" baseline="0" dirty="0"/>
              <a:t> View these notes in Presentation View during your presentation. </a:t>
            </a:r>
          </a:p>
          <a:p>
            <a:pPr lvl="0">
              <a:buFontTx/>
              <a:buNone/>
            </a:pPr>
            <a:r>
              <a:rPr lang="en-US" sz="1200" dirty="0"/>
              <a:t>Keep in mind the font size (important for accessibility, visibility, videotaping, and online production)</a:t>
            </a:r>
          </a:p>
          <a:p>
            <a:pPr lvl="0"/>
            <a:endParaRPr lang="en-US" sz="1200" dirty="0"/>
          </a:p>
          <a:p>
            <a:pPr lvl="0">
              <a:buFontTx/>
              <a:buNone/>
            </a:pPr>
            <a:r>
              <a:rPr lang="en-US" sz="1200" b="1" dirty="0"/>
              <a:t>Coordinated colors </a:t>
            </a:r>
          </a:p>
          <a:p>
            <a:pPr lvl="0">
              <a:buFontTx/>
              <a:buNone/>
            </a:pPr>
            <a:r>
              <a:rPr lang="en-US" sz="1200" dirty="0"/>
              <a:t>Pay particular attention to the graphs, charts, and text boxes.</a:t>
            </a:r>
            <a:r>
              <a:rPr lang="en-US" sz="1200" baseline="0" dirty="0"/>
              <a:t> </a:t>
            </a:r>
            <a:endParaRPr lang="en-US" sz="1200" dirty="0"/>
          </a:p>
          <a:p>
            <a:pPr lvl="0"/>
            <a:r>
              <a:rPr lang="en-US" sz="1200" dirty="0"/>
              <a:t>Consider that attendees will print in black and white or </a:t>
            </a:r>
            <a:r>
              <a:rPr lang="en-US" sz="1200" dirty="0" err="1"/>
              <a:t>grayscale</a:t>
            </a:r>
            <a:r>
              <a:rPr lang="en-US" sz="1200" dirty="0"/>
              <a:t>. Run a test print to make sure your colors work when printed in pure black and white and </a:t>
            </a:r>
            <a:r>
              <a:rPr lang="en-US" sz="1200" dirty="0" err="1"/>
              <a:t>grayscale</a:t>
            </a:r>
            <a:r>
              <a:rPr lang="en-US" sz="1200" dirty="0"/>
              <a:t>.</a:t>
            </a:r>
          </a:p>
          <a:p>
            <a:pPr lvl="0">
              <a:buFontTx/>
              <a:buNone/>
            </a:pPr>
            <a:endParaRPr lang="en-US" sz="1200" dirty="0"/>
          </a:p>
          <a:p>
            <a:pPr lvl="0">
              <a:buFontTx/>
              <a:buNone/>
            </a:pPr>
            <a:r>
              <a:rPr lang="en-US" sz="1200" b="1" dirty="0"/>
              <a:t>Graphics, tables, and graphs</a:t>
            </a:r>
          </a:p>
          <a:p>
            <a:pPr lvl="0"/>
            <a:r>
              <a:rPr lang="en-US" sz="1200" dirty="0"/>
              <a:t>Keep it simple: If possible, use consistent, non-distracting styles and colors.</a:t>
            </a:r>
          </a:p>
          <a:p>
            <a:pPr lvl="0"/>
            <a:r>
              <a:rPr lang="en-US" sz="1200" dirty="0"/>
              <a:t>Label all graphs and tables.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a:t>Give a brief overview of the presentation.</a:t>
            </a:r>
            <a:r>
              <a:rPr lang="en-US" baseline="0" dirty="0"/>
              <a:t> D</a:t>
            </a:r>
            <a:r>
              <a:rPr lang="en-US" dirty="0"/>
              <a:t>escribe the major focus of the presentation and why it is important.</a:t>
            </a:r>
          </a:p>
          <a:p>
            <a:pPr>
              <a:lnSpc>
                <a:spcPct val="80000"/>
              </a:lnSpc>
            </a:pPr>
            <a:r>
              <a:rPr lang="en-US" dirty="0"/>
              <a:t>Introduce each of the major topics.</a:t>
            </a:r>
          </a:p>
          <a:p>
            <a:r>
              <a:rPr lang="en-US" dirty="0"/>
              <a:t>To provide a road map for the audience, you</a:t>
            </a:r>
            <a:r>
              <a:rPr lang="en-US" baseline="0" dirty="0"/>
              <a:t> can </a:t>
            </a:r>
            <a:r>
              <a:rPr lang="en-US" dirty="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vi-VN" sz="1200" b="0" i="0" kern="1200" dirty="0">
                <a:solidFill>
                  <a:schemeClr val="tx1"/>
                </a:solidFill>
                <a:effectLst/>
                <a:latin typeface="+mn-lt"/>
                <a:ea typeface="+mn-ea"/>
                <a:cs typeface="+mn-cs"/>
              </a:rPr>
              <a:t>Giả sử bạn đang làm một dự án, cần sử dụng một số thư viện </a:t>
            </a:r>
            <a:r>
              <a:rPr lang="vi-VN" sz="1200" b="0" i="0" u="sng" kern="1200" dirty="0">
                <a:solidFill>
                  <a:schemeClr val="tx1"/>
                </a:solidFill>
                <a:effectLst/>
                <a:latin typeface="+mn-lt"/>
                <a:ea typeface="+mn-ea"/>
                <a:cs typeface="+mn-cs"/>
                <a:hlinkClick r:id="rId3"/>
              </a:rPr>
              <a:t>thay vì tự code</a:t>
            </a:r>
            <a:r>
              <a:rPr lang="vi-VN" sz="1200" b="0" i="0" kern="1200" dirty="0">
                <a:solidFill>
                  <a:schemeClr val="tx1"/>
                </a:solidFill>
                <a:effectLst/>
                <a:latin typeface="+mn-lt"/>
                <a:ea typeface="+mn-ea"/>
                <a:cs typeface="+mn-cs"/>
              </a:rPr>
              <a:t>. Bạn lên mạng tải thư viện đó về, link vào dự án và bắt đầu chạy. Cách làm này có một số vấn đề:</a:t>
            </a:r>
          </a:p>
          <a:p>
            <a:pPr fontAlgn="base"/>
            <a:r>
              <a:rPr lang="vi-VN" sz="1200" b="0" i="0" kern="1200" dirty="0">
                <a:solidFill>
                  <a:schemeClr val="tx1"/>
                </a:solidFill>
                <a:effectLst/>
                <a:latin typeface="+mn-lt"/>
                <a:ea typeface="+mn-ea"/>
                <a:cs typeface="+mn-cs"/>
              </a:rPr>
              <a:t>Khi nhiều người cùng làm chung một dự án, đôi khi mỗi người sử dụng một phiên bản riêng, xung đột lẫn nhau. Code chạy được ở máy này, không chạy được ở máy khác.</a:t>
            </a:r>
          </a:p>
          <a:p>
            <a:pPr fontAlgn="base"/>
            <a:r>
              <a:rPr lang="vi-VN" sz="1200" b="0" i="0" kern="1200" dirty="0">
                <a:solidFill>
                  <a:schemeClr val="tx1"/>
                </a:solidFill>
                <a:effectLst/>
                <a:latin typeface="+mn-lt"/>
                <a:ea typeface="+mn-ea"/>
                <a:cs typeface="+mn-cs"/>
              </a:rPr>
              <a:t>Khi commit code vào </a:t>
            </a:r>
            <a:r>
              <a:rPr lang="vi-VN" sz="1200" b="0" i="0" u="sng" kern="1200" dirty="0">
                <a:solidFill>
                  <a:schemeClr val="tx1"/>
                </a:solidFill>
                <a:effectLst/>
                <a:latin typeface="+mn-lt"/>
                <a:ea typeface="+mn-ea"/>
                <a:cs typeface="+mn-cs"/>
                <a:hlinkClick r:id="rId4"/>
              </a:rPr>
              <a:t>source control</a:t>
            </a:r>
            <a:r>
              <a:rPr lang="vi-VN" sz="1200" b="0" i="0" kern="1200" dirty="0">
                <a:solidFill>
                  <a:schemeClr val="tx1"/>
                </a:solidFill>
                <a:effectLst/>
                <a:latin typeface="+mn-lt"/>
                <a:ea typeface="+mn-ea"/>
                <a:cs typeface="+mn-cs"/>
              </a:rPr>
              <a:t>, ta phải commit cả thư viện vào, </a:t>
            </a:r>
            <a:r>
              <a:rPr lang="vi-VN" sz="1200" b="1" i="0" kern="1200" dirty="0">
                <a:solidFill>
                  <a:schemeClr val="tx1"/>
                </a:solidFill>
                <a:effectLst/>
                <a:latin typeface="+mn-lt"/>
                <a:ea typeface="+mn-ea"/>
                <a:cs typeface="+mn-cs"/>
              </a:rPr>
              <a:t>rất nhiều và nặng</a:t>
            </a:r>
            <a:r>
              <a:rPr lang="vi-VN" sz="1200" b="0" i="0" kern="1200" dirty="0">
                <a:solidFill>
                  <a:schemeClr val="tx1"/>
                </a:solidFill>
                <a:effectLst/>
                <a:latin typeface="+mn-lt"/>
                <a:ea typeface="+mn-ea"/>
                <a:cs typeface="+mn-cs"/>
              </a:rPr>
              <a:t> khi commit cũng như tải về.</a:t>
            </a:r>
          </a:p>
          <a:p>
            <a:pPr fontAlgn="base"/>
            <a:r>
              <a:rPr lang="vi-VN" sz="1200" b="0" i="0" kern="1200" dirty="0">
                <a:solidFill>
                  <a:schemeClr val="tx1"/>
                </a:solidFill>
                <a:effectLst/>
                <a:latin typeface="+mn-lt"/>
                <a:ea typeface="+mn-ea"/>
                <a:cs typeface="+mn-cs"/>
              </a:rPr>
              <a:t>Khi deploy, ta phải copy luôn thư viện lên, rất chậm và mất thời gian.</a:t>
            </a:r>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vi-VN" sz="1200" b="0" i="0" kern="1200" dirty="0">
                <a:solidFill>
                  <a:schemeClr val="tx1"/>
                </a:solidFill>
                <a:effectLst/>
                <a:latin typeface="+mn-lt"/>
                <a:ea typeface="+mn-ea"/>
                <a:cs typeface="+mn-cs"/>
              </a:rPr>
              <a:t>Trong cộng đồng Javascript, các lập trình viên chia sẻ hàng trăm nghìn các thư viện với các đoạn code đã thực hiện sẵn một chức năng nào đó. Nó giúp cho các dự án mới tránh phải viết lại các thành phần cơ bản, các thư viện lập trình hay thậm chí cả các </a:t>
            </a:r>
            <a:r>
              <a:rPr lang="vi-VN" sz="1200" b="0" i="0" u="none" strike="noStrike" kern="1200" dirty="0">
                <a:solidFill>
                  <a:schemeClr val="tx1"/>
                </a:solidFill>
                <a:effectLst/>
                <a:latin typeface="+mn-lt"/>
                <a:ea typeface="+mn-ea"/>
                <a:cs typeface="+mn-cs"/>
                <a:hlinkClick r:id="rId3"/>
              </a:rPr>
              <a:t>framework</a:t>
            </a:r>
            <a:r>
              <a:rPr lang="vi-VN"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vi-VN" sz="1200" b="0" i="0" kern="1200" dirty="0">
                <a:solidFill>
                  <a:schemeClr val="tx1"/>
                </a:solidFill>
                <a:effectLst/>
                <a:latin typeface="+mn-lt"/>
                <a:ea typeface="+mn-ea"/>
                <a:cs typeface="+mn-cs"/>
              </a:rPr>
              <a:t>công cụ này giúp ta tiết kiệm khá nhiều thời gian với các gói thư việ cần thiết mà project của bạn cần sử dụng, bạn chỉ cần khai báo nó, </a:t>
            </a:r>
            <a:r>
              <a:rPr lang="vi-VN" sz="1200" b="1" i="0" kern="1200" dirty="0">
                <a:solidFill>
                  <a:schemeClr val="tx1"/>
                </a:solidFill>
                <a:effectLst/>
                <a:latin typeface="+mn-lt"/>
                <a:ea typeface="+mn-ea"/>
                <a:cs typeface="+mn-cs"/>
              </a:rPr>
              <a:t>composer </a:t>
            </a:r>
            <a:r>
              <a:rPr lang="vi-VN" sz="1200" b="0" i="0" kern="1200" dirty="0">
                <a:solidFill>
                  <a:schemeClr val="tx1"/>
                </a:solidFill>
                <a:effectLst/>
                <a:latin typeface="+mn-lt"/>
                <a:ea typeface="+mn-ea"/>
                <a:cs typeface="+mn-cs"/>
              </a:rPr>
              <a:t>sẽ tự động tải code của các thư viện về thông qua một server cộng đồng.</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a:t>Microsoft </a:t>
            </a:r>
            <a:r>
              <a:rPr lang="en-US" b="1" dirty="0"/>
              <a:t>Engineering Excellence</a:t>
            </a:r>
            <a:endParaRPr lang="en-US" dirty="0"/>
          </a:p>
        </p:txBody>
      </p:sp>
      <p:sp>
        <p:nvSpPr>
          <p:cNvPr id="43011" name="Rectangle 25"/>
          <p:cNvSpPr>
            <a:spLocks noGrp="1" noChangeArrowheads="1"/>
          </p:cNvSpPr>
          <p:nvPr>
            <p:ph type="ftr" sz="quarter" idx="4"/>
          </p:nvPr>
        </p:nvSpPr>
        <p:spPr>
          <a:noFill/>
        </p:spPr>
        <p:txBody>
          <a:bodyPr/>
          <a:lstStyle/>
          <a:p>
            <a:r>
              <a:rPr lang="en-US" dirty="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6</a:t>
            </a:fld>
            <a:endParaRPr lang="en-US" dirty="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en-US" dirty="0"/>
              <a:t>Is your presentation as crisp as possible? Consider moving extra content to the appendix.</a:t>
            </a:r>
          </a:p>
          <a:p>
            <a:r>
              <a:rPr lang="en-US" dirty="0"/>
              <a:t>Use appendix slides to store content that you might want to refer to during the Question slide or that may be useful for attendees to investigate deeper in the future.</a:t>
            </a:r>
          </a:p>
          <a:p>
            <a:pPr>
              <a:buFontTx/>
              <a:buNone/>
            </a:pPr>
            <a:endParaRPr lang="en-US" dirty="0"/>
          </a:p>
          <a:p>
            <a:endParaRPr lang="en-US" dirty="0"/>
          </a:p>
          <a:p>
            <a:endParaRPr lang="en-US" dirty="0"/>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a:t>Click to edit master title style</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a:t>Company Logo</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7B281C-5159-4971-8228-52B9A72E9ED2}" type="datetimeFigureOut">
              <a:rPr lang="en-US" smtClean="0"/>
              <a:pPr/>
              <a:t>6/28/2020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6/28/2020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6/28/2020</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57B281C-5159-4971-8228-52B9A72E9ED2}" type="datetimeFigureOut">
              <a:rPr lang="en-US" smtClean="0"/>
              <a:pPr/>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a:t>Company Logo</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a:t>Click To Edit Master Title Style</a:t>
            </a:r>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7B281C-5159-4971-8228-52B9A72E9ED2}" type="datetimeFigureOut">
              <a:rPr lang="en-US" smtClean="0"/>
              <a:pPr/>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7B281C-5159-4971-8228-52B9A72E9ED2}" type="datetimeFigureOut">
              <a:rPr lang="en-US" smtClean="0"/>
              <a:pPr/>
              <a:t>6/28/2020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6/28/2020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B281C-5159-4971-8228-52B9A72E9ED2}" type="datetimeFigureOut">
              <a:rPr lang="en-US" smtClean="0"/>
              <a:pPr/>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7B281C-5159-4971-8228-52B9A72E9ED2}" type="datetimeFigureOut">
              <a:rPr lang="en-US" smtClean="0"/>
              <a:pPr/>
              <a:t>6/28/2020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6/28/2020</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notesSlide" Target="../notesSlides/notesSlide4.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hyperlink" Target="https://getcomposer.org/download/" TargetMode="External"/><Relationship Id="rId5" Type="http://schemas.openxmlformats.org/officeDocument/2006/relationships/notesSlide" Target="../notesSlides/notesSlide5.xml"/><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667000" y="685800"/>
            <a:ext cx="6180224" cy="1470025"/>
          </a:xfrm>
        </p:spPr>
        <p:txBody>
          <a:bodyPr>
            <a:normAutofit fontScale="90000"/>
          </a:bodyPr>
          <a:lstStyle/>
          <a:p>
            <a:pPr algn="ctr"/>
            <a:r>
              <a:rPr lang="en-US" sz="5400" dirty="0"/>
              <a:t>PACKAGE MANAGER</a:t>
            </a:r>
            <a:br>
              <a:rPr lang="en-US" sz="5400" dirty="0"/>
            </a:br>
            <a:r>
              <a:rPr lang="en-US" sz="5400" dirty="0" err="1"/>
              <a:t>npm</a:t>
            </a:r>
            <a:r>
              <a:rPr lang="en-US" sz="5400" dirty="0"/>
              <a:t>/composer </a:t>
            </a:r>
          </a:p>
        </p:txBody>
      </p:sp>
      <p:sp>
        <p:nvSpPr>
          <p:cNvPr id="3" name="Subtitle 2"/>
          <p:cNvSpPr>
            <a:spLocks noGrp="1"/>
          </p:cNvSpPr>
          <p:nvPr>
            <p:ph type="subTitle" idx="1"/>
            <p:custDataLst>
              <p:tags r:id="rId3"/>
            </p:custDataLst>
          </p:nvPr>
        </p:nvSpPr>
        <p:spPr>
          <a:xfrm>
            <a:off x="4622470" y="4495800"/>
            <a:ext cx="3661642" cy="3124200"/>
          </a:xfrm>
        </p:spPr>
        <p:txBody>
          <a:bodyPr>
            <a:normAutofit/>
          </a:bodyPr>
          <a:lstStyle/>
          <a:p>
            <a:pPr algn="l"/>
            <a:r>
              <a:rPr lang="en-US" sz="2600" dirty="0" err="1">
                <a:solidFill>
                  <a:schemeClr val="tx1">
                    <a:lumMod val="95000"/>
                    <a:lumOff val="5000"/>
                  </a:schemeClr>
                </a:solidFill>
                <a:latin typeface="+mn-lt"/>
              </a:rPr>
              <a:t>Nhóm</a:t>
            </a:r>
            <a:r>
              <a:rPr lang="en-US" sz="2600" dirty="0">
                <a:solidFill>
                  <a:schemeClr val="tx1">
                    <a:lumMod val="95000"/>
                    <a:lumOff val="5000"/>
                  </a:schemeClr>
                </a:solidFill>
                <a:latin typeface="+mn-lt"/>
              </a:rPr>
              <a:t> 1:</a:t>
            </a:r>
          </a:p>
          <a:p>
            <a:pPr algn="ctr"/>
            <a:r>
              <a:rPr lang="en-US" sz="2600" dirty="0" err="1">
                <a:solidFill>
                  <a:schemeClr val="tx1">
                    <a:lumMod val="95000"/>
                    <a:lumOff val="5000"/>
                  </a:schemeClr>
                </a:solidFill>
                <a:latin typeface="+mn-lt"/>
              </a:rPr>
              <a:t>Nguyễn</a:t>
            </a:r>
            <a:r>
              <a:rPr lang="en-US" sz="2600" dirty="0">
                <a:solidFill>
                  <a:schemeClr val="tx1">
                    <a:lumMod val="95000"/>
                    <a:lumOff val="5000"/>
                  </a:schemeClr>
                </a:solidFill>
                <a:latin typeface="+mn-lt"/>
              </a:rPr>
              <a:t> </a:t>
            </a:r>
            <a:r>
              <a:rPr lang="en-US" sz="2600" dirty="0" err="1">
                <a:solidFill>
                  <a:schemeClr val="tx1">
                    <a:lumMod val="95000"/>
                    <a:lumOff val="5000"/>
                  </a:schemeClr>
                </a:solidFill>
                <a:latin typeface="+mn-lt"/>
              </a:rPr>
              <a:t>Đức</a:t>
            </a:r>
            <a:r>
              <a:rPr lang="en-US" sz="2600" dirty="0">
                <a:solidFill>
                  <a:schemeClr val="tx1">
                    <a:lumMod val="95000"/>
                    <a:lumOff val="5000"/>
                  </a:schemeClr>
                </a:solidFill>
                <a:latin typeface="+mn-lt"/>
              </a:rPr>
              <a:t> </a:t>
            </a:r>
            <a:r>
              <a:rPr lang="en-US" sz="2600" dirty="0" err="1">
                <a:solidFill>
                  <a:schemeClr val="tx1">
                    <a:lumMod val="95000"/>
                    <a:lumOff val="5000"/>
                  </a:schemeClr>
                </a:solidFill>
                <a:latin typeface="+mn-lt"/>
              </a:rPr>
              <a:t>Thành</a:t>
            </a:r>
            <a:endParaRPr lang="en-US" sz="2600" dirty="0">
              <a:solidFill>
                <a:schemeClr val="tx1">
                  <a:lumMod val="95000"/>
                  <a:lumOff val="5000"/>
                </a:schemeClr>
              </a:solidFill>
              <a:latin typeface="+mn-lt"/>
            </a:endParaRPr>
          </a:p>
          <a:p>
            <a:pPr algn="ctr"/>
            <a:r>
              <a:rPr lang="en-US" sz="2600" dirty="0" err="1">
                <a:solidFill>
                  <a:schemeClr val="tx1">
                    <a:lumMod val="95000"/>
                    <a:lumOff val="5000"/>
                  </a:schemeClr>
                </a:solidFill>
                <a:latin typeface="+mn-lt"/>
              </a:rPr>
              <a:t>Trịnh</a:t>
            </a:r>
            <a:r>
              <a:rPr lang="en-US" sz="2600" dirty="0">
                <a:solidFill>
                  <a:schemeClr val="tx1">
                    <a:lumMod val="95000"/>
                    <a:lumOff val="5000"/>
                  </a:schemeClr>
                </a:solidFill>
                <a:latin typeface="+mn-lt"/>
              </a:rPr>
              <a:t> </a:t>
            </a:r>
            <a:r>
              <a:rPr lang="en-US" sz="2600" dirty="0" err="1">
                <a:solidFill>
                  <a:schemeClr val="tx1">
                    <a:lumMod val="95000"/>
                    <a:lumOff val="5000"/>
                  </a:schemeClr>
                </a:solidFill>
                <a:latin typeface="+mn-lt"/>
              </a:rPr>
              <a:t>Văn</a:t>
            </a:r>
            <a:r>
              <a:rPr lang="en-US" sz="2600" dirty="0">
                <a:solidFill>
                  <a:schemeClr val="tx1">
                    <a:lumMod val="95000"/>
                    <a:lumOff val="5000"/>
                  </a:schemeClr>
                </a:solidFill>
                <a:latin typeface="+mn-lt"/>
              </a:rPr>
              <a:t> </a:t>
            </a:r>
            <a:r>
              <a:rPr lang="en-US" sz="2600" dirty="0" err="1">
                <a:solidFill>
                  <a:schemeClr val="tx1">
                    <a:lumMod val="95000"/>
                    <a:lumOff val="5000"/>
                  </a:schemeClr>
                </a:solidFill>
                <a:latin typeface="+mn-lt"/>
              </a:rPr>
              <a:t>Trình</a:t>
            </a:r>
            <a:endParaRPr lang="en-US" sz="2600" dirty="0">
              <a:solidFill>
                <a:schemeClr val="tx1">
                  <a:lumMod val="95000"/>
                  <a:lumOff val="5000"/>
                </a:schemeClr>
              </a:solidFill>
              <a:latin typeface="+mn-lt"/>
            </a:endParaRPr>
          </a:p>
          <a:p>
            <a:pPr algn="ctr"/>
            <a:r>
              <a:rPr lang="en-US" sz="2600" dirty="0" err="1">
                <a:solidFill>
                  <a:schemeClr val="tx1">
                    <a:lumMod val="95000"/>
                    <a:lumOff val="5000"/>
                  </a:schemeClr>
                </a:solidFill>
                <a:latin typeface="+mn-lt"/>
              </a:rPr>
              <a:t>Tô</a:t>
            </a:r>
            <a:r>
              <a:rPr lang="en-US" sz="2600" dirty="0">
                <a:solidFill>
                  <a:schemeClr val="tx1">
                    <a:lumMod val="95000"/>
                    <a:lumOff val="5000"/>
                  </a:schemeClr>
                </a:solidFill>
                <a:latin typeface="+mn-lt"/>
              </a:rPr>
              <a:t> </a:t>
            </a:r>
            <a:r>
              <a:rPr lang="en-US" sz="2600" dirty="0" err="1">
                <a:solidFill>
                  <a:schemeClr val="tx1">
                    <a:lumMod val="95000"/>
                    <a:lumOff val="5000"/>
                  </a:schemeClr>
                </a:solidFill>
                <a:latin typeface="+mn-lt"/>
              </a:rPr>
              <a:t>Quang</a:t>
            </a:r>
            <a:r>
              <a:rPr lang="en-US" sz="2600" dirty="0">
                <a:solidFill>
                  <a:schemeClr val="tx1">
                    <a:lumMod val="95000"/>
                    <a:lumOff val="5000"/>
                  </a:schemeClr>
                </a:solidFill>
                <a:latin typeface="+mn-lt"/>
              </a:rPr>
              <a:t> </a:t>
            </a:r>
            <a:r>
              <a:rPr lang="en-US" sz="2600" dirty="0" err="1">
                <a:solidFill>
                  <a:schemeClr val="tx1">
                    <a:lumMod val="95000"/>
                    <a:lumOff val="5000"/>
                  </a:schemeClr>
                </a:solidFill>
                <a:latin typeface="+mn-lt"/>
              </a:rPr>
              <a:t>Đạt</a:t>
            </a:r>
            <a:endParaRPr lang="en-US" sz="2600" dirty="0">
              <a:solidFill>
                <a:schemeClr val="tx1">
                  <a:lumMod val="95000"/>
                  <a:lumOff val="5000"/>
                </a:schemeClr>
              </a:solidFill>
              <a:latin typeface="+mn-lt"/>
            </a:endParaRPr>
          </a:p>
        </p:txBody>
      </p:sp>
      <p:pic>
        <p:nvPicPr>
          <p:cNvPr id="1026" name="Picture 2" descr="Tập tin:Npm-logo.sv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3352800" y="2929900"/>
            <a:ext cx="2559301" cy="9952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84971\Desktop\composer-logo-png-transparent.png"/>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7010400" y="2438400"/>
            <a:ext cx="1295400" cy="171538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advTm="1361">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609600"/>
            <a:ext cx="8077200" cy="1143000"/>
          </a:xfrm>
        </p:spPr>
        <p:txBody>
          <a:bodyPr>
            <a:normAutofit/>
          </a:bodyPr>
          <a:lstStyle/>
          <a:p>
            <a:r>
              <a:rPr lang="en-US" sz="6000" dirty="0" err="1"/>
              <a:t>Mục</a:t>
            </a:r>
            <a:r>
              <a:rPr lang="en-US" sz="6000" dirty="0"/>
              <a:t> </a:t>
            </a:r>
            <a:r>
              <a:rPr lang="en-US" sz="6000" dirty="0" err="1"/>
              <a:t>lục</a:t>
            </a:r>
            <a:endParaRPr lang="en-US" sz="6000" dirty="0"/>
          </a:p>
        </p:txBody>
      </p:sp>
      <p:sp>
        <p:nvSpPr>
          <p:cNvPr id="5" name="Content Placeholder 4"/>
          <p:cNvSpPr>
            <a:spLocks noGrp="1"/>
          </p:cNvSpPr>
          <p:nvPr>
            <p:ph idx="1"/>
            <p:custDataLst>
              <p:tags r:id="rId3"/>
            </p:custDataLst>
          </p:nvPr>
        </p:nvSpPr>
        <p:spPr>
          <a:xfrm>
            <a:off x="838200" y="2286000"/>
            <a:ext cx="8077200" cy="4297363"/>
          </a:xfrm>
        </p:spPr>
        <p:txBody>
          <a:bodyPr>
            <a:normAutofit/>
          </a:bodyPr>
          <a:lstStyle/>
          <a:p>
            <a:pPr marL="742950" indent="-742950">
              <a:buFont typeface="+mj-lt"/>
              <a:buAutoNum type="arabicPeriod"/>
            </a:pPr>
            <a:r>
              <a:rPr lang="en-US" sz="4000" dirty="0" err="1"/>
              <a:t>Khái</a:t>
            </a:r>
            <a:r>
              <a:rPr lang="en-US" sz="4000" dirty="0"/>
              <a:t> </a:t>
            </a:r>
            <a:r>
              <a:rPr lang="en-US" sz="4000" dirty="0" err="1"/>
              <a:t>niệm</a:t>
            </a:r>
            <a:endParaRPr lang="en-US" sz="4000" dirty="0"/>
          </a:p>
          <a:p>
            <a:pPr marL="742950" indent="-742950">
              <a:buFont typeface="+mj-lt"/>
              <a:buAutoNum type="arabicPeriod"/>
            </a:pPr>
            <a:r>
              <a:rPr lang="en-US" sz="4000" dirty="0"/>
              <a:t>NPM</a:t>
            </a:r>
          </a:p>
          <a:p>
            <a:pPr marL="742950" indent="-742950">
              <a:buFont typeface="+mj-lt"/>
              <a:buAutoNum type="arabicPeriod"/>
            </a:pPr>
            <a:r>
              <a:rPr lang="en-US" sz="4000" dirty="0"/>
              <a:t>Composer</a:t>
            </a:r>
          </a:p>
        </p:txBody>
      </p:sp>
    </p:spTree>
    <p:custDataLst>
      <p:tags r:id="rId1"/>
    </p:custData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custDataLst>
              <p:tags r:id="rId2"/>
            </p:custDataLst>
          </p:nvPr>
        </p:nvSpPr>
        <p:spPr>
          <a:xfrm>
            <a:off x="762000" y="381000"/>
            <a:ext cx="8077200" cy="1143000"/>
          </a:xfrm>
        </p:spPr>
        <p:txBody>
          <a:bodyPr>
            <a:normAutofit/>
          </a:bodyPr>
          <a:lstStyle/>
          <a:p>
            <a:r>
              <a:rPr lang="en-US" sz="6000" dirty="0"/>
              <a:t>1. </a:t>
            </a:r>
            <a:r>
              <a:rPr lang="en-US" sz="6000" dirty="0" err="1"/>
              <a:t>Khái</a:t>
            </a:r>
            <a:r>
              <a:rPr lang="en-US" sz="6000" dirty="0"/>
              <a:t> </a:t>
            </a:r>
            <a:r>
              <a:rPr lang="en-US" sz="6000" dirty="0" err="1"/>
              <a:t>niệm</a:t>
            </a:r>
            <a:endParaRPr lang="en-US" sz="6000" dirty="0"/>
          </a:p>
        </p:txBody>
      </p:sp>
      <p:sp>
        <p:nvSpPr>
          <p:cNvPr id="4" name="TextBox 3"/>
          <p:cNvSpPr txBox="1"/>
          <p:nvPr/>
        </p:nvSpPr>
        <p:spPr>
          <a:xfrm>
            <a:off x="1066800" y="1981200"/>
            <a:ext cx="7620000" cy="2554545"/>
          </a:xfrm>
          <a:prstGeom prst="rect">
            <a:avLst/>
          </a:prstGeom>
          <a:noFill/>
        </p:spPr>
        <p:txBody>
          <a:bodyPr wrap="square" rtlCol="0">
            <a:spAutoFit/>
          </a:bodyPr>
          <a:lstStyle/>
          <a:p>
            <a:pPr marL="457200" indent="-457200">
              <a:buFont typeface="Arial" panose="020B0604020202020204" pitchFamily="34" charset="0"/>
              <a:buChar char="•"/>
            </a:pPr>
            <a:r>
              <a:rPr lang="vi-VN" sz="3200" dirty="0"/>
              <a:t>Package Manager (PM) hoặc package management system là một tập hợp các phần mềm dùng để quản lý và tự động hoá việc cài đặt, nâng cấp, gỡ bỏ các phần mềm/thư viện (package). </a:t>
            </a:r>
            <a:endParaRPr lang="en-US" sz="3200" dirty="0"/>
          </a:p>
        </p:txBody>
      </p:sp>
    </p:spTree>
    <p:custDataLst>
      <p:tags r:id="rId1"/>
    </p:custDataLst>
    <p:extLst>
      <p:ext uri="{BB962C8B-B14F-4D97-AF65-F5344CB8AC3E}">
        <p14:creationId xmlns:p14="http://schemas.microsoft.com/office/powerpoint/2010/main" val="3232460666"/>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609600"/>
            <a:ext cx="8077200" cy="1143000"/>
          </a:xfrm>
        </p:spPr>
        <p:txBody>
          <a:bodyPr>
            <a:normAutofit/>
          </a:bodyPr>
          <a:lstStyle/>
          <a:p>
            <a:r>
              <a:rPr lang="en-US" sz="6000" dirty="0"/>
              <a:t>2. NPM</a:t>
            </a:r>
          </a:p>
        </p:txBody>
      </p:sp>
      <p:sp>
        <p:nvSpPr>
          <p:cNvPr id="5" name="Content Placeholder 4"/>
          <p:cNvSpPr>
            <a:spLocks noGrp="1"/>
          </p:cNvSpPr>
          <p:nvPr>
            <p:ph idx="1"/>
            <p:custDataLst>
              <p:tags r:id="rId3"/>
            </p:custDataLst>
          </p:nvPr>
        </p:nvSpPr>
        <p:spPr>
          <a:xfrm>
            <a:off x="838200" y="2286000"/>
            <a:ext cx="8077200" cy="4297363"/>
          </a:xfrm>
        </p:spPr>
        <p:txBody>
          <a:bodyPr>
            <a:normAutofit/>
          </a:bodyPr>
          <a:lstStyle/>
          <a:p>
            <a:r>
              <a:rPr lang="vi-VN" sz="4000" dirty="0"/>
              <a:t>NPM viết tắt của Node package manager là một công cụ tạo và quản lý các thư viện lập trình Javascript cho Node.js. </a:t>
            </a:r>
            <a:endParaRPr lang="en-US" sz="4000" dirty="0"/>
          </a:p>
        </p:txBody>
      </p:sp>
    </p:spTree>
    <p:custDataLst>
      <p:tags r:id="rId1"/>
    </p:custDataLst>
    <p:extLst>
      <p:ext uri="{BB962C8B-B14F-4D97-AF65-F5344CB8AC3E}">
        <p14:creationId xmlns:p14="http://schemas.microsoft.com/office/powerpoint/2010/main" val="15206296"/>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762000" y="609600"/>
            <a:ext cx="8077200" cy="1143000"/>
          </a:xfrm>
        </p:spPr>
        <p:txBody>
          <a:bodyPr>
            <a:normAutofit/>
          </a:bodyPr>
          <a:lstStyle/>
          <a:p>
            <a:r>
              <a:rPr lang="en-US" sz="6000" dirty="0"/>
              <a:t>3. Composer</a:t>
            </a:r>
          </a:p>
        </p:txBody>
      </p:sp>
      <p:sp>
        <p:nvSpPr>
          <p:cNvPr id="5" name="Content Placeholder 4"/>
          <p:cNvSpPr>
            <a:spLocks noGrp="1"/>
          </p:cNvSpPr>
          <p:nvPr>
            <p:ph idx="1"/>
            <p:custDataLst>
              <p:tags r:id="rId3"/>
            </p:custDataLst>
          </p:nvPr>
        </p:nvSpPr>
        <p:spPr>
          <a:xfrm>
            <a:off x="762000" y="1970915"/>
            <a:ext cx="8077200" cy="4297363"/>
          </a:xfrm>
        </p:spPr>
        <p:txBody>
          <a:bodyPr>
            <a:normAutofit fontScale="92500" lnSpcReduction="10000"/>
          </a:bodyPr>
          <a:lstStyle/>
          <a:p>
            <a:r>
              <a:rPr lang="vi-VN" sz="4000" dirty="0"/>
              <a:t>Composer là một công cụ quản lý các thư viện trong PHP</a:t>
            </a:r>
            <a:endParaRPr lang="en-US" sz="4000" dirty="0"/>
          </a:p>
          <a:p>
            <a:r>
              <a:rPr lang="en-US" sz="4000" dirty="0">
                <a:hlinkClick r:id="rId6"/>
              </a:rPr>
              <a:t>https://getcomposer.org/download/</a:t>
            </a:r>
            <a:endParaRPr lang="en-US" sz="4000" dirty="0"/>
          </a:p>
          <a:p>
            <a:r>
              <a:rPr lang="en-US" altLang="en-US" sz="4000" dirty="0">
                <a:solidFill>
                  <a:srgbClr val="333333"/>
                </a:solidFill>
              </a:rPr>
              <a:t>composer create-project </a:t>
            </a:r>
            <a:r>
              <a:rPr lang="en-US" altLang="en-US" sz="4000" dirty="0" err="1">
                <a:solidFill>
                  <a:srgbClr val="333333"/>
                </a:solidFill>
              </a:rPr>
              <a:t>laravel</a:t>
            </a:r>
            <a:r>
              <a:rPr lang="en-US" altLang="en-US" sz="4000" dirty="0">
                <a:solidFill>
                  <a:srgbClr val="333333"/>
                </a:solidFill>
              </a:rPr>
              <a:t>/</a:t>
            </a:r>
            <a:r>
              <a:rPr lang="en-US" altLang="en-US" sz="4000" dirty="0" err="1">
                <a:solidFill>
                  <a:srgbClr val="333333"/>
                </a:solidFill>
              </a:rPr>
              <a:t>laravel</a:t>
            </a:r>
            <a:r>
              <a:rPr lang="en-US" altLang="en-US" sz="4000" dirty="0">
                <a:solidFill>
                  <a:srgbClr val="333333"/>
                </a:solidFill>
              </a:rPr>
              <a:t> </a:t>
            </a:r>
            <a:r>
              <a:rPr lang="en-US" altLang="en-US" sz="4000" dirty="0" err="1">
                <a:solidFill>
                  <a:srgbClr val="FF0000"/>
                </a:solidFill>
              </a:rPr>
              <a:t>myProject</a:t>
            </a:r>
            <a:r>
              <a:rPr lang="en-US" altLang="en-US" sz="800" dirty="0"/>
              <a:t> </a:t>
            </a:r>
            <a:endParaRPr lang="en-US" altLang="en-US" sz="7200" dirty="0"/>
          </a:p>
          <a:p>
            <a:r>
              <a:rPr lang="en-US" altLang="en-US" sz="4000" dirty="0">
                <a:solidFill>
                  <a:srgbClr val="404040"/>
                </a:solidFill>
              </a:rPr>
              <a:t>composer create-project codeigniter4/</a:t>
            </a:r>
            <a:r>
              <a:rPr lang="en-US" altLang="en-US" sz="4000" dirty="0" err="1">
                <a:solidFill>
                  <a:srgbClr val="404040"/>
                </a:solidFill>
              </a:rPr>
              <a:t>appstarter</a:t>
            </a:r>
            <a:r>
              <a:rPr lang="en-US" altLang="en-US" sz="4000" dirty="0">
                <a:solidFill>
                  <a:srgbClr val="404040"/>
                </a:solidFill>
              </a:rPr>
              <a:t> </a:t>
            </a:r>
            <a:r>
              <a:rPr lang="en-US" altLang="en-US" sz="4000" dirty="0" err="1">
                <a:solidFill>
                  <a:srgbClr val="FF0000"/>
                </a:solidFill>
              </a:rPr>
              <a:t>myProject</a:t>
            </a:r>
            <a:endParaRPr lang="en-US" altLang="en-US" sz="8000" dirty="0"/>
          </a:p>
          <a:p>
            <a:endParaRPr lang="en-US" sz="4000" dirty="0"/>
          </a:p>
        </p:txBody>
      </p:sp>
    </p:spTree>
    <p:custDataLst>
      <p:tags r:id="rId1"/>
    </p:custDataLst>
    <p:extLst>
      <p:ext uri="{BB962C8B-B14F-4D97-AF65-F5344CB8AC3E}">
        <p14:creationId xmlns:p14="http://schemas.microsoft.com/office/powerpoint/2010/main" val="523583914"/>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a:xfrm>
            <a:off x="2438400" y="3200400"/>
            <a:ext cx="4495800" cy="1362075"/>
          </a:xfrm>
        </p:spPr>
        <p:txBody>
          <a:bodyPr/>
          <a:lstStyle/>
          <a:p>
            <a:pPr>
              <a:defRPr/>
            </a:pPr>
            <a:r>
              <a:rPr lang="en-US" dirty="0"/>
              <a:t>thanks for watching</a:t>
            </a: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1.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2.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13.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14.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15.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16.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8.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9.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655</Words>
  <Application>Microsoft Office PowerPoint</Application>
  <PresentationFormat>On-screen Show (4:3)</PresentationFormat>
  <Paragraphs>57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Georgia</vt:lpstr>
      <vt:lpstr>Training</vt:lpstr>
      <vt:lpstr>PACKAGE MANAGER npm/composer </vt:lpstr>
      <vt:lpstr>Mục lục</vt:lpstr>
      <vt:lpstr>1. Khái niệm</vt:lpstr>
      <vt:lpstr>2. NPM</vt:lpstr>
      <vt:lpstr>3. Composer</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2020-06-27T08:45:17Z</dcterms:created>
  <dcterms:modified xsi:type="dcterms:W3CDTF">2020-06-28T16:54:57Z</dcterms:modified>
</cp:coreProperties>
</file>