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8"/>
  </p:notesMasterIdLst>
  <p:handoutMasterIdLst>
    <p:handoutMasterId r:id="rId9"/>
  </p:handoutMasterIdLst>
  <p:sldIdLst>
    <p:sldId id="259" r:id="rId2"/>
    <p:sldId id="261" r:id="rId3"/>
    <p:sldId id="289" r:id="rId4"/>
    <p:sldId id="288" r:id="rId5"/>
    <p:sldId id="291" r:id="rId6"/>
    <p:sldId id="278"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Lst>
        </p14:section>
        <p14:section name="Overview and Objectives" id="{ABA716BF-3A5C-4ADB-94C9-CFEF84EBA240}">
          <p14:sldIdLst>
            <p14:sldId id="261"/>
            <p14:sldId id="289"/>
            <p14:sldId id="288"/>
            <p14:sldId id="291"/>
          </p14:sldIdLst>
        </p14:section>
        <p14:section name="Topic 1" id="{6D9936A3-3945-4757-BC8B-B5C252D8E036}">
          <p14:sldIdLst/>
        </p14:section>
        <p14:section name="Sample Slides for Visuals" id="{BAB3A466-96C9-4230-9978-795378D75699}">
          <p14:sldIdLst/>
        </p14:section>
        <p14:section name="Case Study" id="{8C0305C9-B152-4FBA-A789-FE1976D53990}">
          <p14:sldIdLst/>
        </p14:section>
        <p14:section name="Conclusion and Summary" id="{790CEF5B-569A-4C2F-BED5-750B08C0E5AD}">
          <p14:sldIdLst/>
        </p14:section>
        <p14:section name="Appendix" id="{3F78B471-41DA-46F2-A8E4-97E471896AB3}">
          <p14:sldIdLst>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p:scale>
          <a:sx n="80" d="100"/>
          <a:sy n="80" d="100"/>
        </p:scale>
        <p:origin x="-2628" y="-468"/>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6/27/2020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1552751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6/27/2020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1956932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oidicodedao.com/2016/01/20/su-that-dang-long-doi-khi-cam-dau-ngoi-code-la-cach-ngu-nhat-de-giai-quyet-van-de/"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toidicodedao.com/2017/04/20/khoang-trong-kien-thuc-lap-trinh-vien/"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opdev.vn/blog/framework-la-gi/"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vi-VN" sz="1200" b="0" i="0" kern="1200" dirty="0" smtClean="0">
                <a:solidFill>
                  <a:schemeClr val="tx1"/>
                </a:solidFill>
                <a:effectLst/>
                <a:latin typeface="+mn-lt"/>
                <a:ea typeface="+mn-ea"/>
                <a:cs typeface="+mn-cs"/>
              </a:rPr>
              <a:t>Giả sử bạn đang làm một dự án, cần sử dụng một số thư viện </a:t>
            </a:r>
            <a:r>
              <a:rPr lang="vi-VN" sz="1200" b="0" i="0" u="sng" kern="1200" dirty="0" smtClean="0">
                <a:solidFill>
                  <a:schemeClr val="tx1"/>
                </a:solidFill>
                <a:effectLst/>
                <a:latin typeface="+mn-lt"/>
                <a:ea typeface="+mn-ea"/>
                <a:cs typeface="+mn-cs"/>
                <a:hlinkClick r:id="rId3"/>
              </a:rPr>
              <a:t>thay vì tự code</a:t>
            </a:r>
            <a:r>
              <a:rPr lang="vi-VN" sz="1200" b="0" i="0" kern="1200" dirty="0" smtClean="0">
                <a:solidFill>
                  <a:schemeClr val="tx1"/>
                </a:solidFill>
                <a:effectLst/>
                <a:latin typeface="+mn-lt"/>
                <a:ea typeface="+mn-ea"/>
                <a:cs typeface="+mn-cs"/>
              </a:rPr>
              <a:t>. Bạn lên mạng tải thư viện đó về, link vào dự án và bắt đầu chạy. Cách làm này có một số vấn đề:</a:t>
            </a:r>
          </a:p>
          <a:p>
            <a:pPr fontAlgn="base"/>
            <a:r>
              <a:rPr lang="vi-VN" sz="1200" b="0" i="0" kern="1200" dirty="0" smtClean="0">
                <a:solidFill>
                  <a:schemeClr val="tx1"/>
                </a:solidFill>
                <a:effectLst/>
                <a:latin typeface="+mn-lt"/>
                <a:ea typeface="+mn-ea"/>
                <a:cs typeface="+mn-cs"/>
              </a:rPr>
              <a:t>Khi nhiều người cùng làm chung một dự án, đôi khi mỗi người sử dụng một phiên bản riêng, xung đột lẫn nhau. Code chạy được ở máy này, không chạy được ở máy khác.</a:t>
            </a:r>
          </a:p>
          <a:p>
            <a:pPr fontAlgn="base"/>
            <a:r>
              <a:rPr lang="vi-VN" sz="1200" b="0" i="0" kern="1200" dirty="0" smtClean="0">
                <a:solidFill>
                  <a:schemeClr val="tx1"/>
                </a:solidFill>
                <a:effectLst/>
                <a:latin typeface="+mn-lt"/>
                <a:ea typeface="+mn-ea"/>
                <a:cs typeface="+mn-cs"/>
              </a:rPr>
              <a:t>Khi commit code vào </a:t>
            </a:r>
            <a:r>
              <a:rPr lang="vi-VN" sz="1200" b="0" i="0" u="sng" kern="1200" dirty="0" smtClean="0">
                <a:solidFill>
                  <a:schemeClr val="tx1"/>
                </a:solidFill>
                <a:effectLst/>
                <a:latin typeface="+mn-lt"/>
                <a:ea typeface="+mn-ea"/>
                <a:cs typeface="+mn-cs"/>
                <a:hlinkClick r:id="rId4"/>
              </a:rPr>
              <a:t>source control</a:t>
            </a:r>
            <a:r>
              <a:rPr lang="vi-VN" sz="1200" b="0" i="0" kern="1200" dirty="0" smtClean="0">
                <a:solidFill>
                  <a:schemeClr val="tx1"/>
                </a:solidFill>
                <a:effectLst/>
                <a:latin typeface="+mn-lt"/>
                <a:ea typeface="+mn-ea"/>
                <a:cs typeface="+mn-cs"/>
              </a:rPr>
              <a:t>, ta phải commit cả thư viện vào, </a:t>
            </a:r>
            <a:r>
              <a:rPr lang="vi-VN" sz="1200" b="1" i="0" kern="1200" dirty="0" smtClean="0">
                <a:solidFill>
                  <a:schemeClr val="tx1"/>
                </a:solidFill>
                <a:effectLst/>
                <a:latin typeface="+mn-lt"/>
                <a:ea typeface="+mn-ea"/>
                <a:cs typeface="+mn-cs"/>
              </a:rPr>
              <a:t>rất nhiều và nặng</a:t>
            </a:r>
            <a:r>
              <a:rPr lang="vi-VN" sz="1200" b="0" i="0" kern="1200" dirty="0" smtClean="0">
                <a:solidFill>
                  <a:schemeClr val="tx1"/>
                </a:solidFill>
                <a:effectLst/>
                <a:latin typeface="+mn-lt"/>
                <a:ea typeface="+mn-ea"/>
                <a:cs typeface="+mn-cs"/>
              </a:rPr>
              <a:t> khi commit cũng như tải về.</a:t>
            </a:r>
          </a:p>
          <a:p>
            <a:pPr fontAlgn="base"/>
            <a:r>
              <a:rPr lang="vi-VN" sz="1200" b="0" i="0" kern="1200" dirty="0" smtClean="0">
                <a:solidFill>
                  <a:schemeClr val="tx1"/>
                </a:solidFill>
                <a:effectLst/>
                <a:latin typeface="+mn-lt"/>
                <a:ea typeface="+mn-ea"/>
                <a:cs typeface="+mn-cs"/>
              </a:rPr>
              <a:t>Khi deploy, ta phải copy luôn thư viện lên, rất chậm và mất thời gian.</a:t>
            </a:r>
            <a:endParaRPr lang="vi-V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C6EAC7D-5A89-47C2-8ABA-56C9C2DEF7A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vi-VN" sz="1200" b="0" i="0" kern="1200" dirty="0" smtClean="0">
                <a:solidFill>
                  <a:schemeClr val="tx1"/>
                </a:solidFill>
                <a:effectLst/>
                <a:latin typeface="+mn-lt"/>
                <a:ea typeface="+mn-ea"/>
                <a:cs typeface="+mn-cs"/>
              </a:rPr>
              <a:t>Trong cộng đồng Javascript, các lập trình viên chia sẻ hàng trăm nghìn các thư viện với các đoạn code đã thực hiện sẵn một chức năng nào đó. Nó giúp cho các dự án mới tránh phải viết lại các thành phần cơ bản, các thư viện lập trình hay thậm chí cả các </a:t>
            </a:r>
            <a:r>
              <a:rPr lang="vi-VN" sz="1200" b="0" i="0" u="none" strike="noStrike" kern="1200" dirty="0" smtClean="0">
                <a:solidFill>
                  <a:schemeClr val="tx1"/>
                </a:solidFill>
                <a:effectLst/>
                <a:latin typeface="+mn-lt"/>
                <a:ea typeface="+mn-ea"/>
                <a:cs typeface="+mn-cs"/>
                <a:hlinkClick r:id="rId3"/>
              </a:rPr>
              <a:t>framework</a:t>
            </a:r>
            <a:r>
              <a:rPr lang="vi-VN" sz="1200" b="0" i="0" kern="1200" dirty="0" smtClean="0">
                <a:solidFill>
                  <a:schemeClr val="tx1"/>
                </a:solidFill>
                <a:effectLst/>
                <a:latin typeface="+mn-lt"/>
                <a:ea typeface="+mn-ea"/>
                <a:cs typeface="+mn-cs"/>
              </a:rPr>
              <a:t>.</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vi-VN" sz="1200" b="0" i="0" kern="1200" dirty="0" smtClean="0">
                <a:solidFill>
                  <a:schemeClr val="tx1"/>
                </a:solidFill>
                <a:effectLst/>
                <a:latin typeface="+mn-lt"/>
                <a:ea typeface="+mn-ea"/>
                <a:cs typeface="+mn-cs"/>
              </a:rPr>
              <a:t>công cụ này giúp ta tiết kiệm khá nhiều thời gian với các gói thư việ cần thiết mà project của bạn cần sử dụng, bạn chỉ cần khai báo nó, </a:t>
            </a:r>
            <a:r>
              <a:rPr lang="vi-VN" sz="1200" b="1" i="0" kern="1200" dirty="0" smtClean="0">
                <a:solidFill>
                  <a:schemeClr val="tx1"/>
                </a:solidFill>
                <a:effectLst/>
                <a:latin typeface="+mn-lt"/>
                <a:ea typeface="+mn-ea"/>
                <a:cs typeface="+mn-cs"/>
              </a:rPr>
              <a:t>composer </a:t>
            </a:r>
            <a:r>
              <a:rPr lang="vi-VN" sz="1200" b="0" i="0" kern="1200" dirty="0" smtClean="0">
                <a:solidFill>
                  <a:schemeClr val="tx1"/>
                </a:solidFill>
                <a:effectLst/>
                <a:latin typeface="+mn-lt"/>
                <a:ea typeface="+mn-ea"/>
                <a:cs typeface="+mn-cs"/>
              </a:rPr>
              <a:t>sẽ tự động tải code của các thư viện về thông qua một server cộng đồng.</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3011" name="Rectangle 25"/>
          <p:cNvSpPr>
            <a:spLocks noGrp="1" noChangeArrowheads="1"/>
          </p:cNvSpPr>
          <p:nvPr>
            <p:ph type="ftr" sz="quarter" idx="4"/>
          </p:nvPr>
        </p:nvSpPr>
        <p:spPr>
          <a:noFill/>
        </p:spPr>
        <p:txBody>
          <a:bodyPr/>
          <a:lstStyle/>
          <a:p>
            <a:r>
              <a:rPr lang="en-US" dirty="0" smtClean="0"/>
              <a:t>Microsoft Confidential</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en-US" smtClean="0"/>
              <a:pPr/>
              <a:t>6</a:t>
            </a:fld>
            <a:endParaRPr lang="en-US"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r>
              <a:rPr lang="en-US" dirty="0" smtClean="0"/>
              <a:t>Is your presentation as crisp as possible? Consider moving extra content to the appendix.</a:t>
            </a:r>
          </a:p>
          <a:p>
            <a:r>
              <a:rPr lang="en-US" dirty="0" smtClean="0"/>
              <a:t>Use appendix slides to store content that you might want to refer to during the Question slide or that may be useful for attendees to investigate deeper in the future.</a:t>
            </a:r>
          </a:p>
          <a:p>
            <a:pPr>
              <a:buFontTx/>
              <a:buNone/>
            </a:pPr>
            <a:endParaRPr lang="en-US" dirty="0" smtClean="0"/>
          </a:p>
          <a:p>
            <a:endParaRPr lang="en-US" dirty="0" smtClean="0"/>
          </a:p>
          <a:p>
            <a:endParaRPr lang="en-US" dirty="0" smtClean="0"/>
          </a:p>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6/27/2020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6/27/2020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6/27/2020</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6/27/2020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6/27/2020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6/27/2020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6/27/2020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6/27/2020</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7.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notesSlide" Target="../notesSlides/notesSlide4.xml"/><Relationship Id="rId4"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notesSlide" Target="../notesSlides/notesSlide5.xml"/><Relationship Id="rId4"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667000" y="685800"/>
            <a:ext cx="6180224" cy="1470025"/>
          </a:xfrm>
        </p:spPr>
        <p:txBody>
          <a:bodyPr>
            <a:normAutofit fontScale="90000"/>
          </a:bodyPr>
          <a:lstStyle/>
          <a:p>
            <a:pPr algn="ctr"/>
            <a:r>
              <a:rPr lang="en-US" sz="5400" dirty="0" smtClean="0"/>
              <a:t>PACKAGE MANAGER</a:t>
            </a:r>
            <a:br>
              <a:rPr lang="en-US" sz="5400" dirty="0" smtClean="0"/>
            </a:br>
            <a:r>
              <a:rPr lang="en-US" sz="5400" dirty="0" err="1" smtClean="0"/>
              <a:t>npm</a:t>
            </a:r>
            <a:r>
              <a:rPr lang="en-US" sz="5400" dirty="0" smtClean="0"/>
              <a:t>/composer </a:t>
            </a:r>
            <a:endParaRPr lang="en-US" sz="5400" dirty="0"/>
          </a:p>
        </p:txBody>
      </p:sp>
      <p:sp>
        <p:nvSpPr>
          <p:cNvPr id="3" name="Subtitle 2"/>
          <p:cNvSpPr>
            <a:spLocks noGrp="1"/>
          </p:cNvSpPr>
          <p:nvPr>
            <p:ph type="subTitle" idx="1"/>
            <p:custDataLst>
              <p:tags r:id="rId3"/>
            </p:custDataLst>
          </p:nvPr>
        </p:nvSpPr>
        <p:spPr>
          <a:xfrm>
            <a:off x="4622470" y="4495800"/>
            <a:ext cx="3661642" cy="3124200"/>
          </a:xfrm>
        </p:spPr>
        <p:txBody>
          <a:bodyPr>
            <a:normAutofit/>
          </a:bodyPr>
          <a:lstStyle/>
          <a:p>
            <a:pPr algn="l"/>
            <a:r>
              <a:rPr lang="en-US" sz="2600" dirty="0" err="1" smtClean="0">
                <a:solidFill>
                  <a:schemeClr val="tx1">
                    <a:lumMod val="95000"/>
                    <a:lumOff val="5000"/>
                  </a:schemeClr>
                </a:solidFill>
                <a:latin typeface="+mn-lt"/>
              </a:rPr>
              <a:t>Nhóm</a:t>
            </a:r>
            <a:r>
              <a:rPr lang="en-US" sz="2600" dirty="0" smtClean="0">
                <a:solidFill>
                  <a:schemeClr val="tx1">
                    <a:lumMod val="95000"/>
                    <a:lumOff val="5000"/>
                  </a:schemeClr>
                </a:solidFill>
                <a:latin typeface="+mn-lt"/>
              </a:rPr>
              <a:t> 1:</a:t>
            </a:r>
            <a:endParaRPr lang="en-US" sz="2600" dirty="0" smtClean="0">
              <a:solidFill>
                <a:schemeClr val="tx1">
                  <a:lumMod val="95000"/>
                  <a:lumOff val="5000"/>
                </a:schemeClr>
              </a:solidFill>
              <a:latin typeface="+mn-lt"/>
            </a:endParaRPr>
          </a:p>
          <a:p>
            <a:pPr algn="ctr"/>
            <a:r>
              <a:rPr lang="en-US" sz="2600" dirty="0" err="1" smtClean="0">
                <a:solidFill>
                  <a:schemeClr val="tx1">
                    <a:lumMod val="95000"/>
                    <a:lumOff val="5000"/>
                  </a:schemeClr>
                </a:solidFill>
                <a:latin typeface="+mn-lt"/>
              </a:rPr>
              <a:t>Nguyễn</a:t>
            </a:r>
            <a:r>
              <a:rPr lang="en-US" sz="2600" dirty="0" smtClean="0">
                <a:solidFill>
                  <a:schemeClr val="tx1">
                    <a:lumMod val="95000"/>
                    <a:lumOff val="5000"/>
                  </a:schemeClr>
                </a:solidFill>
                <a:latin typeface="+mn-lt"/>
              </a:rPr>
              <a:t> </a:t>
            </a:r>
            <a:r>
              <a:rPr lang="en-US" sz="2600" dirty="0" err="1" smtClean="0">
                <a:solidFill>
                  <a:schemeClr val="tx1">
                    <a:lumMod val="95000"/>
                    <a:lumOff val="5000"/>
                  </a:schemeClr>
                </a:solidFill>
                <a:latin typeface="+mn-lt"/>
              </a:rPr>
              <a:t>Đức</a:t>
            </a:r>
            <a:r>
              <a:rPr lang="en-US" sz="2600" dirty="0" smtClean="0">
                <a:solidFill>
                  <a:schemeClr val="tx1">
                    <a:lumMod val="95000"/>
                    <a:lumOff val="5000"/>
                  </a:schemeClr>
                </a:solidFill>
                <a:latin typeface="+mn-lt"/>
              </a:rPr>
              <a:t> </a:t>
            </a:r>
            <a:r>
              <a:rPr lang="en-US" sz="2600" dirty="0" err="1" smtClean="0">
                <a:solidFill>
                  <a:schemeClr val="tx1">
                    <a:lumMod val="95000"/>
                    <a:lumOff val="5000"/>
                  </a:schemeClr>
                </a:solidFill>
                <a:latin typeface="+mn-lt"/>
              </a:rPr>
              <a:t>Thành</a:t>
            </a:r>
            <a:endParaRPr lang="en-US" sz="2600" dirty="0" smtClean="0">
              <a:solidFill>
                <a:schemeClr val="tx1">
                  <a:lumMod val="95000"/>
                  <a:lumOff val="5000"/>
                </a:schemeClr>
              </a:solidFill>
              <a:latin typeface="+mn-lt"/>
            </a:endParaRPr>
          </a:p>
          <a:p>
            <a:pPr algn="ctr"/>
            <a:r>
              <a:rPr lang="en-US" sz="2600" dirty="0" err="1" smtClean="0">
                <a:solidFill>
                  <a:schemeClr val="tx1">
                    <a:lumMod val="95000"/>
                    <a:lumOff val="5000"/>
                  </a:schemeClr>
                </a:solidFill>
                <a:latin typeface="+mn-lt"/>
              </a:rPr>
              <a:t>Trịnh</a:t>
            </a:r>
            <a:r>
              <a:rPr lang="en-US" sz="2600" dirty="0" smtClean="0">
                <a:solidFill>
                  <a:schemeClr val="tx1">
                    <a:lumMod val="95000"/>
                    <a:lumOff val="5000"/>
                  </a:schemeClr>
                </a:solidFill>
                <a:latin typeface="+mn-lt"/>
              </a:rPr>
              <a:t> </a:t>
            </a:r>
            <a:r>
              <a:rPr lang="en-US" sz="2600" dirty="0" err="1" smtClean="0">
                <a:solidFill>
                  <a:schemeClr val="tx1">
                    <a:lumMod val="95000"/>
                    <a:lumOff val="5000"/>
                  </a:schemeClr>
                </a:solidFill>
                <a:latin typeface="+mn-lt"/>
              </a:rPr>
              <a:t>Văn</a:t>
            </a:r>
            <a:r>
              <a:rPr lang="en-US" sz="2600" dirty="0" smtClean="0">
                <a:solidFill>
                  <a:schemeClr val="tx1">
                    <a:lumMod val="95000"/>
                    <a:lumOff val="5000"/>
                  </a:schemeClr>
                </a:solidFill>
                <a:latin typeface="+mn-lt"/>
              </a:rPr>
              <a:t> </a:t>
            </a:r>
            <a:r>
              <a:rPr lang="en-US" sz="2600" dirty="0" err="1" smtClean="0">
                <a:solidFill>
                  <a:schemeClr val="tx1">
                    <a:lumMod val="95000"/>
                    <a:lumOff val="5000"/>
                  </a:schemeClr>
                </a:solidFill>
                <a:latin typeface="+mn-lt"/>
              </a:rPr>
              <a:t>Trình</a:t>
            </a:r>
            <a:endParaRPr lang="en-US" sz="2600" dirty="0" smtClean="0">
              <a:solidFill>
                <a:schemeClr val="tx1">
                  <a:lumMod val="95000"/>
                  <a:lumOff val="5000"/>
                </a:schemeClr>
              </a:solidFill>
              <a:latin typeface="+mn-lt"/>
            </a:endParaRPr>
          </a:p>
          <a:p>
            <a:pPr algn="ctr"/>
            <a:r>
              <a:rPr lang="en-US" sz="2600" dirty="0" err="1" smtClean="0">
                <a:solidFill>
                  <a:schemeClr val="tx1">
                    <a:lumMod val="95000"/>
                    <a:lumOff val="5000"/>
                  </a:schemeClr>
                </a:solidFill>
                <a:latin typeface="+mn-lt"/>
              </a:rPr>
              <a:t>Tô</a:t>
            </a:r>
            <a:r>
              <a:rPr lang="en-US" sz="2600" dirty="0" smtClean="0">
                <a:solidFill>
                  <a:schemeClr val="tx1">
                    <a:lumMod val="95000"/>
                    <a:lumOff val="5000"/>
                  </a:schemeClr>
                </a:solidFill>
                <a:latin typeface="+mn-lt"/>
              </a:rPr>
              <a:t> </a:t>
            </a:r>
            <a:r>
              <a:rPr lang="en-US" sz="2600" dirty="0" err="1" smtClean="0">
                <a:solidFill>
                  <a:schemeClr val="tx1">
                    <a:lumMod val="95000"/>
                    <a:lumOff val="5000"/>
                  </a:schemeClr>
                </a:solidFill>
                <a:latin typeface="+mn-lt"/>
              </a:rPr>
              <a:t>Quang</a:t>
            </a:r>
            <a:r>
              <a:rPr lang="en-US" sz="2600" dirty="0" smtClean="0">
                <a:solidFill>
                  <a:schemeClr val="tx1">
                    <a:lumMod val="95000"/>
                    <a:lumOff val="5000"/>
                  </a:schemeClr>
                </a:solidFill>
                <a:latin typeface="+mn-lt"/>
              </a:rPr>
              <a:t> </a:t>
            </a:r>
            <a:r>
              <a:rPr lang="en-US" sz="2600" dirty="0" err="1" smtClean="0">
                <a:solidFill>
                  <a:schemeClr val="tx1">
                    <a:lumMod val="95000"/>
                    <a:lumOff val="5000"/>
                  </a:schemeClr>
                </a:solidFill>
                <a:latin typeface="+mn-lt"/>
              </a:rPr>
              <a:t>Đạt</a:t>
            </a:r>
            <a:endParaRPr lang="en-US" sz="2600" dirty="0" smtClean="0">
              <a:solidFill>
                <a:schemeClr val="tx1">
                  <a:lumMod val="95000"/>
                  <a:lumOff val="5000"/>
                </a:schemeClr>
              </a:solidFill>
              <a:latin typeface="+mn-lt"/>
            </a:endParaRPr>
          </a:p>
        </p:txBody>
      </p:sp>
      <p:pic>
        <p:nvPicPr>
          <p:cNvPr id="1026" name="Picture 2" descr="Tập tin:Npm-logo.svg"/>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3352800" y="2929900"/>
            <a:ext cx="2559301" cy="99528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84971\Desktop\composer-logo-png-transparent.png"/>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7010400" y="2438400"/>
            <a:ext cx="1295400" cy="171538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spd="slow" advTm="1361">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609600"/>
            <a:ext cx="8077200" cy="1143000"/>
          </a:xfrm>
        </p:spPr>
        <p:txBody>
          <a:bodyPr>
            <a:normAutofit/>
          </a:bodyPr>
          <a:lstStyle/>
          <a:p>
            <a:r>
              <a:rPr lang="en-US" sz="6000" dirty="0" err="1" smtClean="0"/>
              <a:t>Mục</a:t>
            </a:r>
            <a:r>
              <a:rPr lang="en-US" sz="6000" dirty="0" smtClean="0"/>
              <a:t> </a:t>
            </a:r>
            <a:r>
              <a:rPr lang="en-US" sz="6000" dirty="0" err="1" smtClean="0"/>
              <a:t>lục</a:t>
            </a:r>
            <a:endParaRPr lang="en-US" sz="6000" dirty="0"/>
          </a:p>
        </p:txBody>
      </p:sp>
      <p:sp>
        <p:nvSpPr>
          <p:cNvPr id="5" name="Content Placeholder 4"/>
          <p:cNvSpPr>
            <a:spLocks noGrp="1"/>
          </p:cNvSpPr>
          <p:nvPr>
            <p:ph idx="1"/>
            <p:custDataLst>
              <p:tags r:id="rId3"/>
            </p:custDataLst>
          </p:nvPr>
        </p:nvSpPr>
        <p:spPr>
          <a:xfrm>
            <a:off x="838200" y="2286000"/>
            <a:ext cx="8077200" cy="4297363"/>
          </a:xfrm>
        </p:spPr>
        <p:txBody>
          <a:bodyPr>
            <a:normAutofit/>
          </a:bodyPr>
          <a:lstStyle/>
          <a:p>
            <a:pPr marL="742950" indent="-742950">
              <a:buFont typeface="+mj-lt"/>
              <a:buAutoNum type="arabicPeriod"/>
            </a:pPr>
            <a:r>
              <a:rPr lang="en-US" sz="4000" dirty="0" err="1" smtClean="0"/>
              <a:t>Khái</a:t>
            </a:r>
            <a:r>
              <a:rPr lang="en-US" sz="4000" dirty="0" smtClean="0"/>
              <a:t> </a:t>
            </a:r>
            <a:r>
              <a:rPr lang="en-US" sz="4000" dirty="0" err="1" smtClean="0"/>
              <a:t>niệm</a:t>
            </a:r>
            <a:endParaRPr lang="en-US" sz="4000" dirty="0" smtClean="0"/>
          </a:p>
          <a:p>
            <a:pPr marL="742950" indent="-742950">
              <a:buFont typeface="+mj-lt"/>
              <a:buAutoNum type="arabicPeriod"/>
            </a:pPr>
            <a:r>
              <a:rPr lang="en-US" sz="4000" dirty="0" smtClean="0"/>
              <a:t>NPM</a:t>
            </a:r>
          </a:p>
          <a:p>
            <a:pPr marL="742950" indent="-742950">
              <a:buFont typeface="+mj-lt"/>
              <a:buAutoNum type="arabicPeriod"/>
            </a:pPr>
            <a:r>
              <a:rPr lang="en-US" sz="4000" dirty="0" smtClean="0"/>
              <a:t>Composer</a:t>
            </a:r>
          </a:p>
        </p:txBody>
      </p:sp>
    </p:spTree>
    <p:custDataLst>
      <p:tags r:id="rId1"/>
    </p:custData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custDataLst>
              <p:tags r:id="rId2"/>
            </p:custDataLst>
          </p:nvPr>
        </p:nvSpPr>
        <p:spPr>
          <a:xfrm>
            <a:off x="762000" y="381000"/>
            <a:ext cx="8077200" cy="1143000"/>
          </a:xfrm>
        </p:spPr>
        <p:txBody>
          <a:bodyPr>
            <a:normAutofit/>
          </a:bodyPr>
          <a:lstStyle/>
          <a:p>
            <a:r>
              <a:rPr lang="en-US" sz="6000" dirty="0" smtClean="0"/>
              <a:t>1. </a:t>
            </a:r>
            <a:r>
              <a:rPr lang="en-US" sz="6000" dirty="0" err="1" smtClean="0"/>
              <a:t>Khái</a:t>
            </a:r>
            <a:r>
              <a:rPr lang="en-US" sz="6000" dirty="0" smtClean="0"/>
              <a:t> </a:t>
            </a:r>
            <a:r>
              <a:rPr lang="en-US" sz="6000" dirty="0" err="1" smtClean="0"/>
              <a:t>niệm</a:t>
            </a:r>
            <a:endParaRPr lang="en-US" sz="6000" dirty="0"/>
          </a:p>
        </p:txBody>
      </p:sp>
      <p:sp>
        <p:nvSpPr>
          <p:cNvPr id="4" name="TextBox 3"/>
          <p:cNvSpPr txBox="1"/>
          <p:nvPr/>
        </p:nvSpPr>
        <p:spPr>
          <a:xfrm>
            <a:off x="1066800" y="1981200"/>
            <a:ext cx="7620000" cy="2554545"/>
          </a:xfrm>
          <a:prstGeom prst="rect">
            <a:avLst/>
          </a:prstGeom>
          <a:noFill/>
        </p:spPr>
        <p:txBody>
          <a:bodyPr wrap="square" rtlCol="0">
            <a:spAutoFit/>
          </a:bodyPr>
          <a:lstStyle/>
          <a:p>
            <a:pPr marL="457200" indent="-457200">
              <a:buFont typeface="Arial" panose="020B0604020202020204" pitchFamily="34" charset="0"/>
              <a:buChar char="•"/>
            </a:pPr>
            <a:r>
              <a:rPr lang="vi-VN" sz="3200" dirty="0"/>
              <a:t>Package Manager (PM) hoặc package management system là một tập hợp các phần mềm dùng để quản lý và tự động hoá việc cài đặt, nâng cấp, gỡ bỏ các phần mềm/thư viện (package). </a:t>
            </a:r>
            <a:endParaRPr lang="en-US" sz="3200" dirty="0"/>
          </a:p>
        </p:txBody>
      </p:sp>
    </p:spTree>
    <p:custDataLst>
      <p:tags r:id="rId1"/>
    </p:custDataLst>
    <p:extLst>
      <p:ext uri="{BB962C8B-B14F-4D97-AF65-F5344CB8AC3E}">
        <p14:creationId xmlns:p14="http://schemas.microsoft.com/office/powerpoint/2010/main" val="3232460666"/>
      </p:ext>
    </p:ext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609600"/>
            <a:ext cx="8077200" cy="1143000"/>
          </a:xfrm>
        </p:spPr>
        <p:txBody>
          <a:bodyPr>
            <a:normAutofit/>
          </a:bodyPr>
          <a:lstStyle/>
          <a:p>
            <a:r>
              <a:rPr lang="en-US" sz="6000" dirty="0" smtClean="0"/>
              <a:t>2. NPM</a:t>
            </a:r>
            <a:endParaRPr lang="en-US" sz="6000" dirty="0"/>
          </a:p>
        </p:txBody>
      </p:sp>
      <p:sp>
        <p:nvSpPr>
          <p:cNvPr id="5" name="Content Placeholder 4"/>
          <p:cNvSpPr>
            <a:spLocks noGrp="1"/>
          </p:cNvSpPr>
          <p:nvPr>
            <p:ph idx="1"/>
            <p:custDataLst>
              <p:tags r:id="rId3"/>
            </p:custDataLst>
          </p:nvPr>
        </p:nvSpPr>
        <p:spPr>
          <a:xfrm>
            <a:off x="838200" y="2286000"/>
            <a:ext cx="8077200" cy="4297363"/>
          </a:xfrm>
        </p:spPr>
        <p:txBody>
          <a:bodyPr>
            <a:normAutofit/>
          </a:bodyPr>
          <a:lstStyle/>
          <a:p>
            <a:r>
              <a:rPr lang="vi-VN" sz="4000" dirty="0"/>
              <a:t>NPM viết tắt của Node package manager là một công cụ tạo và quản lý các thư viện lập trình Javascript cho Node.js. </a:t>
            </a:r>
            <a:endParaRPr lang="en-US" sz="4000" dirty="0" smtClean="0"/>
          </a:p>
        </p:txBody>
      </p:sp>
    </p:spTree>
    <p:custDataLst>
      <p:tags r:id="rId1"/>
    </p:custDataLst>
    <p:extLst>
      <p:ext uri="{BB962C8B-B14F-4D97-AF65-F5344CB8AC3E}">
        <p14:creationId xmlns:p14="http://schemas.microsoft.com/office/powerpoint/2010/main" val="15206296"/>
      </p:ext>
    </p:extLst>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609600"/>
            <a:ext cx="8077200" cy="1143000"/>
          </a:xfrm>
        </p:spPr>
        <p:txBody>
          <a:bodyPr>
            <a:normAutofit/>
          </a:bodyPr>
          <a:lstStyle/>
          <a:p>
            <a:r>
              <a:rPr lang="en-US" sz="6000" dirty="0" smtClean="0"/>
              <a:t>3. Composer</a:t>
            </a:r>
            <a:endParaRPr lang="en-US" sz="6000" dirty="0"/>
          </a:p>
        </p:txBody>
      </p:sp>
      <p:sp>
        <p:nvSpPr>
          <p:cNvPr id="5" name="Content Placeholder 4"/>
          <p:cNvSpPr>
            <a:spLocks noGrp="1"/>
          </p:cNvSpPr>
          <p:nvPr>
            <p:ph idx="1"/>
            <p:custDataLst>
              <p:tags r:id="rId3"/>
            </p:custDataLst>
          </p:nvPr>
        </p:nvSpPr>
        <p:spPr>
          <a:xfrm>
            <a:off x="838200" y="2286000"/>
            <a:ext cx="8077200" cy="4297363"/>
          </a:xfrm>
        </p:spPr>
        <p:txBody>
          <a:bodyPr>
            <a:normAutofit/>
          </a:bodyPr>
          <a:lstStyle/>
          <a:p>
            <a:r>
              <a:rPr lang="vi-VN" sz="4000" dirty="0"/>
              <a:t>Composer là một công cụ quản lý các thư viện trong PHP</a:t>
            </a:r>
            <a:endParaRPr lang="en-US" sz="4000" dirty="0" smtClean="0"/>
          </a:p>
        </p:txBody>
      </p:sp>
    </p:spTree>
    <p:custDataLst>
      <p:tags r:id="rId1"/>
    </p:custDataLst>
    <p:extLst>
      <p:ext uri="{BB962C8B-B14F-4D97-AF65-F5344CB8AC3E}">
        <p14:creationId xmlns:p14="http://schemas.microsoft.com/office/powerpoint/2010/main" val="523583914"/>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a:xfrm>
            <a:off x="2438400" y="3200400"/>
            <a:ext cx="4495800" cy="1362075"/>
          </a:xfrm>
        </p:spPr>
        <p:txBody>
          <a:bodyPr/>
          <a:lstStyle/>
          <a:p>
            <a:pPr>
              <a:defRPr/>
            </a:pPr>
            <a:r>
              <a:rPr lang="en-US" dirty="0"/>
              <a:t>t</a:t>
            </a:r>
            <a:r>
              <a:rPr lang="en-US" dirty="0" smtClean="0"/>
              <a:t>hanks for watching</a:t>
            </a:r>
            <a:endParaRPr lang="en-US" dirty="0" smtClean="0"/>
          </a:p>
        </p:txBody>
      </p:sp>
    </p:spTree>
    <p:custDataLst>
      <p:tags r:id="rId1"/>
    </p:custData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1.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2.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3.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4.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5.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16.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9.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491</Words>
  <Application>Microsoft Office PowerPoint</Application>
  <PresentationFormat>On-screen Show (4:3)</PresentationFormat>
  <Paragraphs>54</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Training</vt:lpstr>
      <vt:lpstr>PACKAGE MANAGER npm/composer </vt:lpstr>
      <vt:lpstr>Mục lục</vt:lpstr>
      <vt:lpstr>1. Khái niệm</vt:lpstr>
      <vt:lpstr>2. NPM</vt:lpstr>
      <vt:lpstr>3. Composer</vt:lpstr>
      <vt:lpstr>thanks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2020-06-27T08:45:17Z</dcterms:created>
  <dcterms:modified xsi:type="dcterms:W3CDTF">2020-06-27T09:54:54Z</dcterms:modified>
</cp:coreProperties>
</file>