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8" r:id="rId3"/>
    <p:sldId id="259" r:id="rId4"/>
    <p:sldId id="261" r:id="rId5"/>
    <p:sldId id="286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308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279" r:id="rId31"/>
  </p:sldIdLst>
  <p:sldSz cx="9144000" cy="5143500" type="screen16x9"/>
  <p:notesSz cx="6858000" cy="9144000"/>
  <p:embeddedFontLst>
    <p:embeddedFont>
      <p:font typeface="Walter Turncoat" panose="02000000000000000000" pitchFamily="2" charset="0"/>
      <p:regular r:id="rId33"/>
    </p:embeddedFont>
    <p:embeddedFont>
      <p:font typeface="Sniglet" panose="04070505030100020000" pitchFamily="8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E0A05-6C62-4D5F-994D-04FDB2DFCB8E}">
  <a:tblStyle styleId="{01BE0A05-6C62-4D5F-994D-04FDB2DFCB8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0740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5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70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0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42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7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25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 dirty="0" smtClean="0"/>
              <a:t>Public transportation data software</a:t>
            </a:r>
            <a:endParaRPr lang="en" sz="5400" dirty="0"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13915483">
            <a:off x="7222528" y="1152620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145357" y="2610084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3674325" y="2514041"/>
            <a:ext cx="3611415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6830" y="828727"/>
            <a:ext cx="286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ocial</a:t>
            </a:r>
            <a:endParaRPr lang="en-US" sz="48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5" name="Rectangle 19"/>
          <p:cNvSpPr/>
          <p:nvPr/>
        </p:nvSpPr>
        <p:spPr>
          <a:xfrm rot="21345731">
            <a:off x="1722790" y="803190"/>
            <a:ext cx="962764" cy="88207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Arial" pitchFamily="34" charset="0"/>
              </a:rPr>
              <a:t>S</a:t>
            </a:r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Walter Turncoat" panose="02000000000000000000" pitchFamily="2" charset="0"/>
              <a:ea typeface="Walter Turncoat" panose="02000000000000000000" pitchFamily="2" charset="0"/>
              <a:cs typeface="Arial" pitchFamily="34" charset="0"/>
            </a:endParaRPr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1691515" y="1942482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 Lifestyles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Educational levels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Age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474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6830" y="828727"/>
            <a:ext cx="392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echnological</a:t>
            </a:r>
            <a:endParaRPr lang="en-US" sz="48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1710609" y="1932322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 Cybercrime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Introduction of new technologies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Database capacity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Technology level in the country</a:t>
            </a:r>
          </a:p>
        </p:txBody>
      </p:sp>
      <p:sp>
        <p:nvSpPr>
          <p:cNvPr id="5" name="Rectangle 19"/>
          <p:cNvSpPr/>
          <p:nvPr/>
        </p:nvSpPr>
        <p:spPr>
          <a:xfrm rot="21540000">
            <a:off x="1718220" y="770712"/>
            <a:ext cx="962764" cy="88067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Arial" pitchFamily="34" charset="0"/>
              </a:rPr>
              <a:t>T</a:t>
            </a:r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Walter Turncoat" panose="02000000000000000000" pitchFamily="2" charset="0"/>
              <a:ea typeface="Walter Turncoat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rot="352731">
            <a:off x="1753180" y="732056"/>
            <a:ext cx="962764" cy="88067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Arial" pitchFamily="34" charset="0"/>
              </a:rPr>
              <a:t>E</a:t>
            </a:r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Walter Turncoat" panose="02000000000000000000" pitchFamily="2" charset="0"/>
              <a:ea typeface="Walter Turncoat" panose="02000000000000000000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6830" y="828727"/>
            <a:ext cx="4212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nvironmental</a:t>
            </a:r>
            <a:endParaRPr lang="en-US" sz="48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1710609" y="1932322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 Power consumption of data centers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Climate change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Air pollution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Rapid development of environmentally-friendly vehicles</a:t>
            </a:r>
          </a:p>
        </p:txBody>
      </p:sp>
    </p:spTree>
    <p:extLst>
      <p:ext uri="{BB962C8B-B14F-4D97-AF65-F5344CB8AC3E}">
        <p14:creationId xmlns:p14="http://schemas.microsoft.com/office/powerpoint/2010/main" val="11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"/>
          <p:cNvSpPr txBox="1">
            <a:spLocks/>
          </p:cNvSpPr>
          <p:nvPr/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endParaRPr lang="en-US" dirty="0"/>
          </a:p>
        </p:txBody>
      </p:sp>
      <p:sp>
        <p:nvSpPr>
          <p:cNvPr id="3" name="Shape 73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sz="60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3518" y="599331"/>
            <a:ext cx="816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.</a:t>
            </a:r>
            <a:endParaRPr lang="en-US" sz="60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4586" y="2619538"/>
            <a:ext cx="4754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Stakeholder analysis…</a:t>
            </a:r>
            <a:endParaRPr lang="en-US" sz="32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0"/>
            <a:ext cx="81600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872"/>
              </p:ext>
            </p:extLst>
          </p:nvPr>
        </p:nvGraphicFramePr>
        <p:xfrm>
          <a:off x="0" y="0"/>
          <a:ext cx="9142884" cy="5143500"/>
        </p:xfrm>
        <a:graphic>
          <a:graphicData uri="http://schemas.openxmlformats.org/drawingml/2006/table">
            <a:tbl>
              <a:tblPr firstRow="1" bandRow="1">
                <a:tableStyleId>{01BE0A05-6C62-4D5F-994D-04FDB2DFCB8E}</a:tableStyleId>
              </a:tblPr>
              <a:tblGrid>
                <a:gridCol w="1159329"/>
                <a:gridCol w="1559378"/>
                <a:gridCol w="1551214"/>
                <a:gridCol w="1836965"/>
                <a:gridCol w="1314450"/>
                <a:gridCol w="1721548"/>
              </a:tblGrid>
              <a:tr h="10844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class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participation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level (from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Areas of influence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69646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Sponsor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Steering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group meetings, planning, requirement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108440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investors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Financier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Risks, funding, goals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1905052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Sponsor, controlling taxes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Taxes. business restrictions, goals, regulations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4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74516"/>
              </p:ext>
            </p:extLst>
          </p:nvPr>
        </p:nvGraphicFramePr>
        <p:xfrm>
          <a:off x="0" y="0"/>
          <a:ext cx="9142884" cy="5143499"/>
        </p:xfrm>
        <a:graphic>
          <a:graphicData uri="http://schemas.openxmlformats.org/drawingml/2006/table">
            <a:tbl>
              <a:tblPr firstRow="1" bandRow="1">
                <a:tableStyleId>{01BE0A05-6C62-4D5F-994D-04FDB2DFCB8E}</a:tableStyleId>
              </a:tblPr>
              <a:tblGrid>
                <a:gridCol w="1298121"/>
                <a:gridCol w="1420586"/>
                <a:gridCol w="1551214"/>
                <a:gridCol w="1836965"/>
                <a:gridCol w="1314450"/>
                <a:gridCol w="1721548"/>
              </a:tblGrid>
              <a:tr h="11083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class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participation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level (from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Areas of influence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04067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councils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Enacting laws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Planning, requirement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Goals, administration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1014484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Con-salting Oy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UX/UI experts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consultants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requirement, design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Interface, consultancy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1108316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transportation companies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 providers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Testing, operation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1108316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Telecommunication companies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 infrastructure providers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phases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0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051058"/>
              </p:ext>
            </p:extLst>
          </p:nvPr>
        </p:nvGraphicFramePr>
        <p:xfrm>
          <a:off x="0" y="0"/>
          <a:ext cx="9143999" cy="5225360"/>
        </p:xfrm>
        <a:graphic>
          <a:graphicData uri="http://schemas.openxmlformats.org/drawingml/2006/table">
            <a:tbl>
              <a:tblPr firstRow="1" bandRow="1">
                <a:tableStyleId>{01BE0A05-6C62-4D5F-994D-04FDB2DFCB8E}</a:tableStyleId>
              </a:tblPr>
              <a:tblGrid>
                <a:gridCol w="1298279"/>
                <a:gridCol w="1272239"/>
                <a:gridCol w="1593709"/>
                <a:gridCol w="2026508"/>
                <a:gridCol w="1231506"/>
                <a:gridCol w="1721758"/>
              </a:tblGrid>
              <a:tr h="9584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class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participation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level (from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Areas of influence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95363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developers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builders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phases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695363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engineers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maintainers and administrators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Prototyping, development, operation, maintenance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877333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UX/UI designers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Graphic designer</a:t>
                      </a:r>
                      <a:endParaRPr lang="en-US" sz="1400" dirty="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Design, maintenance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Interface, functionality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958480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Fixing bugs, regular maintainers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Usability, functionality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958480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functionalities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5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430"/>
              </p:ext>
            </p:extLst>
          </p:nvPr>
        </p:nvGraphicFramePr>
        <p:xfrm>
          <a:off x="0" y="1"/>
          <a:ext cx="9143999" cy="5143500"/>
        </p:xfrm>
        <a:graphic>
          <a:graphicData uri="http://schemas.openxmlformats.org/drawingml/2006/table">
            <a:tbl>
              <a:tblPr firstRow="1" bandRow="1">
                <a:tableStyleId>{01BE0A05-6C62-4D5F-994D-04FDB2DFCB8E}</a:tableStyleId>
              </a:tblPr>
              <a:tblGrid>
                <a:gridCol w="1127464"/>
                <a:gridCol w="1526959"/>
                <a:gridCol w="2503503"/>
                <a:gridCol w="1251752"/>
                <a:gridCol w="1233996"/>
                <a:gridCol w="1500325"/>
              </a:tblGrid>
              <a:tr h="8299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class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participation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level (from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Areas of influence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5479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Analysts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scientists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analysts, trends detector, implement future predictor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Analytic, data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754792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 analysts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analysts, trends detector, implement future predictor</a:t>
                      </a:r>
                      <a:endParaRPr lang="en-US" sz="1400" dirty="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759725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Transportation drivers, data contributors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1022098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 Department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Recruiting and placing workers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 maintainers, cleaners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  <a:tr h="1022098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 maintenance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crew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Recruiting and placing workers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 maintainers, cleaners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</a:p>
                  </a:txBody>
                  <a:tcPr marL="137143" marR="137143" marT="68572" marB="68572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7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86091"/>
              </p:ext>
            </p:extLst>
          </p:nvPr>
        </p:nvGraphicFramePr>
        <p:xfrm>
          <a:off x="0" y="2"/>
          <a:ext cx="9143999" cy="5143500"/>
        </p:xfrm>
        <a:graphic>
          <a:graphicData uri="http://schemas.openxmlformats.org/drawingml/2006/table">
            <a:tbl>
              <a:tblPr firstRow="1" bandRow="1">
                <a:tableStyleId>{01BE0A05-6C62-4D5F-994D-04FDB2DFCB8E}</a:tableStyleId>
              </a:tblPr>
              <a:tblGrid>
                <a:gridCol w="1298279"/>
                <a:gridCol w="1272239"/>
                <a:gridCol w="1948216"/>
                <a:gridCol w="1672001"/>
                <a:gridCol w="1231506"/>
                <a:gridCol w="1721758"/>
              </a:tblGrid>
              <a:tr h="8301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class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participation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level (from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Areas of influence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9247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End-users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</a:t>
                      </a:r>
                      <a:endParaRPr lang="en-US" sz="1600" dirty="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Testing, operation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Revenue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592478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Traffic bureau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Revenue, traffic solutions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747523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Environmental bureaus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Medium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Revenue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747523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Traffic planners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Revenue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81666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Legal-related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Lawyers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Legal proceedings representatives, advisors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Planning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Medium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Legals, intellectual property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816664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Lawmakers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Drawing up legal documents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Medium</a:t>
                      </a:r>
                      <a:endParaRPr lang="en-US" sz="16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Policies,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legals</a:t>
                      </a:r>
                      <a:endParaRPr lang="en-US" sz="1600" dirty="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3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hello!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 smtClean="0"/>
              <a:t>We are group 9</a:t>
            </a:r>
            <a:endParaRPr lang="en" sz="3600" b="1" dirty="0"/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endParaRPr lang="en-US" dirty="0" smtClean="0"/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endParaRPr lang="en-US" dirty="0"/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-US" dirty="0" err="1" smtClean="0"/>
              <a:t>Hyvää</a:t>
            </a:r>
            <a:r>
              <a:rPr lang="en-US" dirty="0" smtClean="0"/>
              <a:t> </a:t>
            </a:r>
            <a:r>
              <a:rPr lang="en-US" dirty="0" err="1"/>
              <a:t>päivää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95040"/>
              </p:ext>
            </p:extLst>
          </p:nvPr>
        </p:nvGraphicFramePr>
        <p:xfrm>
          <a:off x="0" y="1"/>
          <a:ext cx="9143999" cy="5221475"/>
        </p:xfrm>
        <a:graphic>
          <a:graphicData uri="http://schemas.openxmlformats.org/drawingml/2006/table">
            <a:tbl>
              <a:tblPr firstRow="1" bandRow="1">
                <a:tableStyleId>{01BE0A05-6C62-4D5F-994D-04FDB2DFCB8E}</a:tableStyleId>
              </a:tblPr>
              <a:tblGrid>
                <a:gridCol w="1298279"/>
                <a:gridCol w="1272239"/>
                <a:gridCol w="2294445"/>
                <a:gridCol w="1376039"/>
                <a:gridCol w="1181239"/>
                <a:gridCol w="1721758"/>
              </a:tblGrid>
              <a:tr h="8045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class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participation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level (from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Areas of influence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5727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Monitoring, documenting, planning, budgeting,... the project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phases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Administration, technical restrictions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75727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business strategies, overseeing all operations and business activities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75727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 managers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Reviewing financial reports, monitoring accounts, analysing market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Planning, operation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Finance, business restrictions, administration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757270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Outlining vision, implementing technical strategies, controlling technical resources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Planning, deployment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Administration, technical restrictions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693906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Newspapers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opinion controllers, spreading news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Marketing, in the end of project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opinion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693906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networks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5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4218"/>
              </p:ext>
            </p:extLst>
          </p:nvPr>
        </p:nvGraphicFramePr>
        <p:xfrm>
          <a:off x="1" y="0"/>
          <a:ext cx="9143999" cy="5143500"/>
        </p:xfrm>
        <a:graphic>
          <a:graphicData uri="http://schemas.openxmlformats.org/drawingml/2006/table">
            <a:tbl>
              <a:tblPr firstRow="1" bandRow="1">
                <a:tableStyleId>{01BE0A05-6C62-4D5F-994D-04FDB2DFCB8E}</a:tableStyleId>
              </a:tblPr>
              <a:tblGrid>
                <a:gridCol w="1298279"/>
                <a:gridCol w="1515941"/>
                <a:gridCol w="1766657"/>
                <a:gridCol w="1660125"/>
                <a:gridCol w="1181239"/>
                <a:gridCol w="1721758"/>
              </a:tblGrid>
              <a:tr h="1345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class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participation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level (from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Areas of influence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26609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Similar products' owners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Competitors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Planning, requirement, at the beginning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Market, revenue, intellectual property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1266099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Ticket buyers (not end-user)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contributor</a:t>
                      </a:r>
                      <a:endParaRPr lang="en-US" sz="1400" dirty="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Testing, operation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  <a:tr h="1266099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43" marR="137143" marT="68572" marB="685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Private car owners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contributor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Testing, operation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lang="en-US" sz="140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  <a:endParaRPr lang="en-US" sz="1400" dirty="0">
                        <a:effectLst/>
                      </a:endParaRPr>
                    </a:p>
                  </a:txBody>
                  <a:tcPr marL="25400" marR="254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"/>
          <p:cNvSpPr txBox="1">
            <a:spLocks/>
          </p:cNvSpPr>
          <p:nvPr/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endParaRPr lang="en-US" dirty="0"/>
          </a:p>
        </p:txBody>
      </p:sp>
      <p:sp>
        <p:nvSpPr>
          <p:cNvPr id="3" name="Shape 73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sz="60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3518" y="599331"/>
            <a:ext cx="816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4.</a:t>
            </a:r>
            <a:endParaRPr lang="en-US" sz="60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6606" y="2619538"/>
            <a:ext cx="6450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Some preliminary requirements</a:t>
            </a:r>
            <a:endParaRPr lang="en-US" sz="32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8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7"/>
          <p:cNvSpPr/>
          <p:nvPr/>
        </p:nvSpPr>
        <p:spPr>
          <a:xfrm>
            <a:off x="977437" y="656948"/>
            <a:ext cx="702403" cy="568170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740024" y="440805"/>
            <a:ext cx="4139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Functional</a:t>
            </a:r>
            <a:endParaRPr lang="en-US" sz="60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977437" y="1661474"/>
            <a:ext cx="7962377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400" dirty="0" smtClean="0"/>
              <a:t> </a:t>
            </a:r>
            <a:r>
              <a:rPr lang="en-US" sz="1400" dirty="0">
                <a:solidFill>
                  <a:schemeClr val="bg1"/>
                </a:solidFill>
                <a:latin typeface="Sniglet" panose="04070505030100020000" pitchFamily="82" charset="0"/>
              </a:rPr>
              <a:t>System can collect data about routes, times, tickets, and </a:t>
            </a:r>
            <a:r>
              <a:rPr lang="en-US" sz="1400" dirty="0" smtClean="0">
                <a:solidFill>
                  <a:schemeClr val="bg1"/>
                </a:solidFill>
                <a:latin typeface="Sniglet" panose="04070505030100020000" pitchFamily="82" charset="0"/>
              </a:rPr>
              <a:t>environment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Sniglet" panose="04070505030100020000" pitchFamily="82" charset="0"/>
              </a:rPr>
              <a:t> There </a:t>
            </a:r>
            <a:r>
              <a:rPr lang="en-US" sz="1400" dirty="0">
                <a:solidFill>
                  <a:schemeClr val="bg1"/>
                </a:solidFill>
                <a:latin typeface="Sniglet" panose="04070505030100020000" pitchFamily="82" charset="0"/>
              </a:rPr>
              <a:t>is a simulator to approximate and show the results of new route </a:t>
            </a:r>
            <a:r>
              <a:rPr lang="en-US" sz="1400" dirty="0" smtClean="0">
                <a:solidFill>
                  <a:schemeClr val="bg1"/>
                </a:solidFill>
                <a:latin typeface="Sniglet" panose="04070505030100020000" pitchFamily="82" charset="0"/>
              </a:rPr>
              <a:t>combinations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Sniglet" panose="04070505030100020000" pitchFamily="82" charset="0"/>
              </a:rPr>
              <a:t> System </a:t>
            </a:r>
            <a:r>
              <a:rPr lang="en-US" sz="1400" dirty="0">
                <a:solidFill>
                  <a:schemeClr val="bg1"/>
                </a:solidFill>
                <a:latin typeface="Sniglet" panose="04070505030100020000" pitchFamily="82" charset="0"/>
              </a:rPr>
              <a:t>can update, add, and delete routes when users are  using planning route function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Sniglet" panose="04070505030100020000" pitchFamily="82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niglet" panose="04070505030100020000" pitchFamily="82" charset="0"/>
              </a:rPr>
              <a:t>User's interface should contain information about times and routes that are most full or </a:t>
            </a:r>
            <a:r>
              <a:rPr lang="en-US" sz="1400" dirty="0" smtClean="0">
                <a:solidFill>
                  <a:schemeClr val="bg1"/>
                </a:solidFill>
                <a:latin typeface="Sniglet" panose="04070505030100020000" pitchFamily="82" charset="0"/>
              </a:rPr>
              <a:t>delayed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Sniglet" panose="04070505030100020000" pitchFamily="82" charset="0"/>
              </a:rPr>
              <a:t> </a:t>
            </a:r>
            <a:r>
              <a:rPr lang="en-US" sz="1400" dirty="0"/>
              <a:t>System can generate reports about the usage of transportation and ticket revenue on the first day of new months</a:t>
            </a:r>
            <a:endParaRPr lang="en-US" sz="1400" dirty="0">
              <a:solidFill>
                <a:schemeClr val="bg1"/>
              </a:solidFill>
              <a:latin typeface="Sniglet" panose="04070505030100020000" pitchFamily="82" charset="0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Sniglet" panose="04070505030100020000" pitchFamily="82" charset="0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Sniglet" panose="04070505030100020000" pitchFamily="82" charset="0"/>
            </a:endParaRP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3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0024" y="440805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Non-functional</a:t>
            </a:r>
            <a:endParaRPr lang="en-US" sz="60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977437" y="1989948"/>
            <a:ext cx="7962377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400" dirty="0" smtClean="0"/>
              <a:t> </a:t>
            </a:r>
            <a:r>
              <a:rPr lang="en-US" sz="1400" dirty="0"/>
              <a:t>All data is </a:t>
            </a:r>
            <a:r>
              <a:rPr lang="en-US" sz="1400" dirty="0" smtClean="0"/>
              <a:t>public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Sniglet" panose="04070505030100020000" pitchFamily="82" charset="0"/>
              </a:rPr>
              <a:t> </a:t>
            </a:r>
            <a:r>
              <a:rPr lang="en-US" sz="1400" dirty="0"/>
              <a:t>Route information should be returned to user within 3 </a:t>
            </a:r>
            <a:r>
              <a:rPr lang="en-US" sz="1400" dirty="0" smtClean="0"/>
              <a:t>seconds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Sniglet" panose="04070505030100020000" pitchFamily="82" charset="0"/>
              </a:rPr>
              <a:t> </a:t>
            </a:r>
            <a:r>
              <a:rPr lang="en-US" sz="1400" dirty="0"/>
              <a:t>The simulator can run on low-setting computers, e.g. computers with Intel </a:t>
            </a:r>
            <a:r>
              <a:rPr lang="en-US" sz="1400" dirty="0" smtClean="0"/>
              <a:t>i3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Sniglet" panose="04070505030100020000" pitchFamily="82" charset="0"/>
              </a:rPr>
              <a:t> </a:t>
            </a:r>
            <a:r>
              <a:rPr lang="en-US" sz="1400" dirty="0"/>
              <a:t>The revenue data should be reported in total sum and in per route </a:t>
            </a:r>
            <a:r>
              <a:rPr lang="en-US" sz="1400" dirty="0" smtClean="0"/>
              <a:t>form</a:t>
            </a:r>
            <a:endParaRPr lang="en-US" sz="1400" dirty="0">
              <a:solidFill>
                <a:schemeClr val="bg1"/>
              </a:solidFill>
              <a:latin typeface="Sniglet" panose="04070505030100020000" pitchFamily="82" charset="0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Sniglet" panose="04070505030100020000" pitchFamily="82" charset="0"/>
            </a:endParaRP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5" name="Shape 318"/>
          <p:cNvSpPr/>
          <p:nvPr/>
        </p:nvSpPr>
        <p:spPr>
          <a:xfrm>
            <a:off x="977437" y="533794"/>
            <a:ext cx="673401" cy="700201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4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024" y="440805"/>
            <a:ext cx="4746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Restrictions</a:t>
            </a:r>
            <a:endParaRPr lang="en-US" sz="60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3" name="Text Placeholder 12"/>
          <p:cNvSpPr txBox="1">
            <a:spLocks/>
          </p:cNvSpPr>
          <p:nvPr/>
        </p:nvSpPr>
        <p:spPr>
          <a:xfrm>
            <a:off x="977437" y="1989948"/>
            <a:ext cx="7962377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400" dirty="0" smtClean="0"/>
              <a:t> </a:t>
            </a:r>
            <a:r>
              <a:rPr lang="en-US" sz="1400" dirty="0"/>
              <a:t>System has connection to ticket system and tracking system in the </a:t>
            </a:r>
            <a:r>
              <a:rPr lang="en-US" sz="1400" dirty="0" smtClean="0"/>
              <a:t>vehicles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Sniglet" panose="04070505030100020000" pitchFamily="82" charset="0"/>
              </a:rPr>
              <a:t> </a:t>
            </a:r>
            <a:r>
              <a:rPr lang="en-US" sz="1400" dirty="0"/>
              <a:t>AI can be integrated into system in the future without crashing </a:t>
            </a:r>
            <a:r>
              <a:rPr lang="en-US" sz="1400" dirty="0" smtClean="0"/>
              <a:t>it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 System </a:t>
            </a:r>
            <a:r>
              <a:rPr lang="en-US" sz="1400" dirty="0"/>
              <a:t>must have a separate interface for passengers</a:t>
            </a:r>
            <a:endParaRPr lang="en-US" sz="1400" dirty="0">
              <a:solidFill>
                <a:schemeClr val="bg1"/>
              </a:solidFill>
              <a:latin typeface="Sniglet" panose="04070505030100020000" pitchFamily="82" charset="0"/>
            </a:endParaRP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5" name="Shape 367"/>
          <p:cNvSpPr/>
          <p:nvPr/>
        </p:nvSpPr>
        <p:spPr>
          <a:xfrm>
            <a:off x="977437" y="613391"/>
            <a:ext cx="700443" cy="670489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"/>
          <p:cNvSpPr txBox="1">
            <a:spLocks/>
          </p:cNvSpPr>
          <p:nvPr/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endParaRPr lang="en-US" dirty="0"/>
          </a:p>
        </p:txBody>
      </p:sp>
      <p:sp>
        <p:nvSpPr>
          <p:cNvPr id="3" name="Shape 73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sz="60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3517" y="599331"/>
            <a:ext cx="878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5</a:t>
            </a:r>
            <a:r>
              <a:rPr lang="en-US" sz="6000" dirty="0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.</a:t>
            </a:r>
            <a:endParaRPr lang="en-US" sz="60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30" y="2619538"/>
            <a:ext cx="7606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Finally, requirements gathering plan</a:t>
            </a:r>
            <a:endParaRPr lang="en-US" sz="32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lh4.googleusercontent.com/rTXS8AqMo8oV3Rd7U4eFzVAbbIyGCYWu9jlUqnLeNIoaG6iVE0qqUG_rU4bPVVcJQsfsbHPjtmMkCKtVDqzW2jX-FVVtdIPiU3USs2Gygr2t1MFTX8y5g6vY_j0zxlZx7TUl6Q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3" y="0"/>
            <a:ext cx="877901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5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43368"/>
              </p:ext>
            </p:extLst>
          </p:nvPr>
        </p:nvGraphicFramePr>
        <p:xfrm>
          <a:off x="1" y="-7089"/>
          <a:ext cx="9144000" cy="5150589"/>
        </p:xfrm>
        <a:graphic>
          <a:graphicData uri="http://schemas.openxmlformats.org/drawingml/2006/table">
            <a:tbl>
              <a:tblPr/>
              <a:tblGrid>
                <a:gridCol w="2282222"/>
                <a:gridCol w="3007695"/>
                <a:gridCol w="3854083"/>
              </a:tblGrid>
              <a:tr h="5331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responsible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633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Brainstorming, Meetings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 of all company departments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4633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Brainstorming, Meetings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 and finance department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1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Legal-related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 department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671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 department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14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Brainstorming, Meetings, use cases, prototyping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4314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Facilitated sessions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55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Cases, Group interviews and Questionnaires, Prototyping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IT-department, Finance department, Business analysts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483745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interviews, Questionnaires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analysts, IT-department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1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relations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671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Brainstorming, Meetings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>
                      <a:noFill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 of all company departments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9" marR="64809" marT="64809" marB="64809" anchor="ctr">
                    <a:lnL>
                      <a:noFill/>
                    </a:lnL>
                    <a:lnR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48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2311469" y="1187191"/>
            <a:ext cx="148812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1.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This is what we’ve done</a:t>
            </a:r>
            <a:endParaRPr lang="en" dirty="0"/>
          </a:p>
        </p:txBody>
      </p:sp>
      <p:sp>
        <p:nvSpPr>
          <p:cNvPr id="73" name="Shape 73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207273" y="603475"/>
            <a:ext cx="687463" cy="69158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Project’s progress</a:t>
            </a:r>
            <a:endParaRPr lang="en" dirty="0"/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3318139" y="2217589"/>
            <a:ext cx="2435903" cy="1554627"/>
            <a:chOff x="3318139" y="2217589"/>
            <a:chExt cx="2435903" cy="1554627"/>
          </a:xfrm>
        </p:grpSpPr>
        <p:sp>
          <p:nvSpPr>
            <p:cNvPr id="6" name="TextBox 5"/>
            <p:cNvSpPr txBox="1"/>
            <p:nvPr/>
          </p:nvSpPr>
          <p:spPr>
            <a:xfrm>
              <a:off x="3318139" y="2487070"/>
              <a:ext cx="23759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  <a:latin typeface="Sniglet" panose="04070505030100020000" pitchFamily="82" charset="0"/>
                </a:rPr>
                <a:t>Completed phase 1</a:t>
              </a:r>
              <a:endParaRPr lang="en-US" sz="3000" dirty="0">
                <a:solidFill>
                  <a:schemeClr val="bg1"/>
                </a:solidFill>
                <a:latin typeface="Sniglet" panose="04070505030100020000" pitchFamily="82" charset="0"/>
              </a:endParaRPr>
            </a:p>
          </p:txBody>
        </p:sp>
        <p:sp>
          <p:nvSpPr>
            <p:cNvPr id="15" name="Shape 393"/>
            <p:cNvSpPr/>
            <p:nvPr/>
          </p:nvSpPr>
          <p:spPr>
            <a:xfrm>
              <a:off x="3318139" y="2217589"/>
              <a:ext cx="2435903" cy="1554627"/>
            </a:xfrm>
            <a:custGeom>
              <a:avLst/>
              <a:gdLst/>
              <a:ahLst/>
              <a:cxnLst/>
              <a:rect l="0" t="0" r="0" b="0"/>
              <a:pathLst>
                <a:path w="71886" h="68584" extrusionOk="0">
                  <a:moveTo>
                    <a:pt x="48962" y="1604"/>
                  </a:moveTo>
                  <a:lnTo>
                    <a:pt x="48679" y="1698"/>
                  </a:lnTo>
                  <a:lnTo>
                    <a:pt x="49811" y="1698"/>
                  </a:lnTo>
                  <a:lnTo>
                    <a:pt x="48962" y="1793"/>
                  </a:lnTo>
                  <a:lnTo>
                    <a:pt x="47924" y="1698"/>
                  </a:lnTo>
                  <a:lnTo>
                    <a:pt x="46980" y="1698"/>
                  </a:lnTo>
                  <a:lnTo>
                    <a:pt x="47452" y="1604"/>
                  </a:lnTo>
                  <a:close/>
                  <a:moveTo>
                    <a:pt x="23773" y="1793"/>
                  </a:moveTo>
                  <a:lnTo>
                    <a:pt x="22547" y="1887"/>
                  </a:lnTo>
                  <a:lnTo>
                    <a:pt x="23113" y="1793"/>
                  </a:lnTo>
                  <a:close/>
                  <a:moveTo>
                    <a:pt x="50471" y="1793"/>
                  </a:moveTo>
                  <a:lnTo>
                    <a:pt x="50660" y="1887"/>
                  </a:lnTo>
                  <a:lnTo>
                    <a:pt x="48301" y="1981"/>
                  </a:lnTo>
                  <a:lnTo>
                    <a:pt x="50471" y="1793"/>
                  </a:lnTo>
                  <a:close/>
                  <a:moveTo>
                    <a:pt x="41603" y="1887"/>
                  </a:moveTo>
                  <a:lnTo>
                    <a:pt x="41698" y="1981"/>
                  </a:lnTo>
                  <a:lnTo>
                    <a:pt x="39811" y="2076"/>
                  </a:lnTo>
                  <a:lnTo>
                    <a:pt x="41320" y="1887"/>
                  </a:lnTo>
                  <a:lnTo>
                    <a:pt x="41320" y="1887"/>
                  </a:lnTo>
                  <a:lnTo>
                    <a:pt x="40943" y="1981"/>
                  </a:lnTo>
                  <a:lnTo>
                    <a:pt x="41603" y="1887"/>
                  </a:lnTo>
                  <a:close/>
                  <a:moveTo>
                    <a:pt x="61409" y="2301"/>
                  </a:moveTo>
                  <a:lnTo>
                    <a:pt x="60659" y="2359"/>
                  </a:lnTo>
                  <a:lnTo>
                    <a:pt x="59527" y="2453"/>
                  </a:lnTo>
                  <a:lnTo>
                    <a:pt x="61886" y="2453"/>
                  </a:lnTo>
                  <a:lnTo>
                    <a:pt x="61773" y="2378"/>
                  </a:lnTo>
                  <a:lnTo>
                    <a:pt x="61697" y="2359"/>
                  </a:lnTo>
                  <a:lnTo>
                    <a:pt x="61409" y="2301"/>
                  </a:lnTo>
                  <a:close/>
                  <a:moveTo>
                    <a:pt x="4245" y="3113"/>
                  </a:moveTo>
                  <a:lnTo>
                    <a:pt x="4245" y="3113"/>
                  </a:lnTo>
                  <a:lnTo>
                    <a:pt x="4245" y="3113"/>
                  </a:lnTo>
                  <a:close/>
                  <a:moveTo>
                    <a:pt x="15189" y="4151"/>
                  </a:moveTo>
                  <a:lnTo>
                    <a:pt x="14074" y="4337"/>
                  </a:lnTo>
                  <a:lnTo>
                    <a:pt x="15189" y="4151"/>
                  </a:lnTo>
                  <a:close/>
                  <a:moveTo>
                    <a:pt x="67074" y="19245"/>
                  </a:moveTo>
                  <a:lnTo>
                    <a:pt x="67067" y="19277"/>
                  </a:lnTo>
                  <a:lnTo>
                    <a:pt x="67093" y="19490"/>
                  </a:lnTo>
                  <a:lnTo>
                    <a:pt x="67074" y="19245"/>
                  </a:lnTo>
                  <a:close/>
                  <a:moveTo>
                    <a:pt x="67093" y="19490"/>
                  </a:moveTo>
                  <a:lnTo>
                    <a:pt x="67169" y="20472"/>
                  </a:lnTo>
                  <a:lnTo>
                    <a:pt x="67357" y="21604"/>
                  </a:lnTo>
                  <a:lnTo>
                    <a:pt x="67093" y="19490"/>
                  </a:lnTo>
                  <a:close/>
                  <a:moveTo>
                    <a:pt x="71558" y="26891"/>
                  </a:moveTo>
                  <a:lnTo>
                    <a:pt x="71603" y="27358"/>
                  </a:lnTo>
                  <a:lnTo>
                    <a:pt x="71603" y="26981"/>
                  </a:lnTo>
                  <a:lnTo>
                    <a:pt x="71558" y="26891"/>
                  </a:lnTo>
                  <a:close/>
                  <a:moveTo>
                    <a:pt x="64339" y="3113"/>
                  </a:moveTo>
                  <a:lnTo>
                    <a:pt x="64905" y="3396"/>
                  </a:lnTo>
                  <a:lnTo>
                    <a:pt x="65282" y="3774"/>
                  </a:lnTo>
                  <a:lnTo>
                    <a:pt x="65659" y="4245"/>
                  </a:lnTo>
                  <a:lnTo>
                    <a:pt x="65942" y="4717"/>
                  </a:lnTo>
                  <a:lnTo>
                    <a:pt x="66414" y="6132"/>
                  </a:lnTo>
                  <a:lnTo>
                    <a:pt x="67074" y="8208"/>
                  </a:lnTo>
                  <a:lnTo>
                    <a:pt x="66791" y="7547"/>
                  </a:lnTo>
                  <a:lnTo>
                    <a:pt x="66791" y="7830"/>
                  </a:lnTo>
                  <a:lnTo>
                    <a:pt x="66508" y="7642"/>
                  </a:lnTo>
                  <a:lnTo>
                    <a:pt x="66225" y="7547"/>
                  </a:lnTo>
                  <a:lnTo>
                    <a:pt x="66791" y="9717"/>
                  </a:lnTo>
                  <a:lnTo>
                    <a:pt x="67074" y="10943"/>
                  </a:lnTo>
                  <a:lnTo>
                    <a:pt x="67452" y="11981"/>
                  </a:lnTo>
                  <a:lnTo>
                    <a:pt x="67357" y="11981"/>
                  </a:lnTo>
                  <a:lnTo>
                    <a:pt x="67924" y="14623"/>
                  </a:lnTo>
                  <a:lnTo>
                    <a:pt x="68395" y="17264"/>
                  </a:lnTo>
                  <a:lnTo>
                    <a:pt x="68867" y="19905"/>
                  </a:lnTo>
                  <a:lnTo>
                    <a:pt x="69527" y="22736"/>
                  </a:lnTo>
                  <a:lnTo>
                    <a:pt x="69433" y="22170"/>
                  </a:lnTo>
                  <a:lnTo>
                    <a:pt x="69527" y="21698"/>
                  </a:lnTo>
                  <a:lnTo>
                    <a:pt x="69810" y="23868"/>
                  </a:lnTo>
                  <a:lnTo>
                    <a:pt x="69999" y="26037"/>
                  </a:lnTo>
                  <a:lnTo>
                    <a:pt x="69810" y="24056"/>
                  </a:lnTo>
                  <a:lnTo>
                    <a:pt x="69905" y="25754"/>
                  </a:lnTo>
                  <a:lnTo>
                    <a:pt x="70093" y="28773"/>
                  </a:lnTo>
                  <a:lnTo>
                    <a:pt x="70188" y="30754"/>
                  </a:lnTo>
                  <a:lnTo>
                    <a:pt x="70093" y="29811"/>
                  </a:lnTo>
                  <a:lnTo>
                    <a:pt x="69999" y="29151"/>
                  </a:lnTo>
                  <a:lnTo>
                    <a:pt x="69999" y="30566"/>
                  </a:lnTo>
                  <a:lnTo>
                    <a:pt x="70093" y="31226"/>
                  </a:lnTo>
                  <a:lnTo>
                    <a:pt x="70093" y="32452"/>
                  </a:lnTo>
                  <a:lnTo>
                    <a:pt x="69999" y="33962"/>
                  </a:lnTo>
                  <a:lnTo>
                    <a:pt x="69716" y="36981"/>
                  </a:lnTo>
                  <a:lnTo>
                    <a:pt x="69244" y="39999"/>
                  </a:lnTo>
                  <a:lnTo>
                    <a:pt x="68678" y="43018"/>
                  </a:lnTo>
                  <a:lnTo>
                    <a:pt x="68678" y="41226"/>
                  </a:lnTo>
                  <a:lnTo>
                    <a:pt x="68678" y="39433"/>
                  </a:lnTo>
                  <a:lnTo>
                    <a:pt x="68207" y="32452"/>
                  </a:lnTo>
                  <a:lnTo>
                    <a:pt x="67735" y="25754"/>
                  </a:lnTo>
                  <a:lnTo>
                    <a:pt x="67641" y="26320"/>
                  </a:lnTo>
                  <a:lnTo>
                    <a:pt x="67452" y="25000"/>
                  </a:lnTo>
                  <a:lnTo>
                    <a:pt x="67263" y="23679"/>
                  </a:lnTo>
                  <a:lnTo>
                    <a:pt x="67169" y="22264"/>
                  </a:lnTo>
                  <a:lnTo>
                    <a:pt x="67169" y="21038"/>
                  </a:lnTo>
                  <a:lnTo>
                    <a:pt x="67074" y="19905"/>
                  </a:lnTo>
                  <a:lnTo>
                    <a:pt x="66980" y="19622"/>
                  </a:lnTo>
                  <a:lnTo>
                    <a:pt x="67067" y="19277"/>
                  </a:lnTo>
                  <a:lnTo>
                    <a:pt x="66886" y="17830"/>
                  </a:lnTo>
                  <a:lnTo>
                    <a:pt x="66980" y="18962"/>
                  </a:lnTo>
                  <a:lnTo>
                    <a:pt x="66414" y="14434"/>
                  </a:lnTo>
                  <a:lnTo>
                    <a:pt x="66603" y="14811"/>
                  </a:lnTo>
                  <a:lnTo>
                    <a:pt x="66603" y="14623"/>
                  </a:lnTo>
                  <a:lnTo>
                    <a:pt x="66414" y="13113"/>
                  </a:lnTo>
                  <a:lnTo>
                    <a:pt x="66131" y="11321"/>
                  </a:lnTo>
                  <a:lnTo>
                    <a:pt x="66037" y="10849"/>
                  </a:lnTo>
                  <a:lnTo>
                    <a:pt x="65565" y="7264"/>
                  </a:lnTo>
                  <a:lnTo>
                    <a:pt x="64999" y="4811"/>
                  </a:lnTo>
                  <a:lnTo>
                    <a:pt x="64339" y="3113"/>
                  </a:lnTo>
                  <a:close/>
                  <a:moveTo>
                    <a:pt x="69433" y="56131"/>
                  </a:moveTo>
                  <a:lnTo>
                    <a:pt x="69433" y="57169"/>
                  </a:lnTo>
                  <a:lnTo>
                    <a:pt x="69339" y="58112"/>
                  </a:lnTo>
                  <a:lnTo>
                    <a:pt x="69056" y="58867"/>
                  </a:lnTo>
                  <a:lnTo>
                    <a:pt x="68773" y="59527"/>
                  </a:lnTo>
                  <a:lnTo>
                    <a:pt x="68678" y="59622"/>
                  </a:lnTo>
                  <a:lnTo>
                    <a:pt x="68773" y="58773"/>
                  </a:lnTo>
                  <a:lnTo>
                    <a:pt x="69150" y="57452"/>
                  </a:lnTo>
                  <a:lnTo>
                    <a:pt x="69433" y="56131"/>
                  </a:lnTo>
                  <a:close/>
                  <a:moveTo>
                    <a:pt x="62169" y="61508"/>
                  </a:moveTo>
                  <a:lnTo>
                    <a:pt x="61320" y="61697"/>
                  </a:lnTo>
                  <a:lnTo>
                    <a:pt x="61886" y="61508"/>
                  </a:lnTo>
                  <a:close/>
                  <a:moveTo>
                    <a:pt x="56320" y="62357"/>
                  </a:moveTo>
                  <a:lnTo>
                    <a:pt x="54418" y="62578"/>
                  </a:lnTo>
                  <a:lnTo>
                    <a:pt x="54418" y="62578"/>
                  </a:lnTo>
                  <a:lnTo>
                    <a:pt x="54905" y="62546"/>
                  </a:lnTo>
                  <a:lnTo>
                    <a:pt x="56320" y="62357"/>
                  </a:lnTo>
                  <a:close/>
                  <a:moveTo>
                    <a:pt x="54418" y="62578"/>
                  </a:moveTo>
                  <a:lnTo>
                    <a:pt x="53490" y="62640"/>
                  </a:lnTo>
                  <a:lnTo>
                    <a:pt x="52924" y="62735"/>
                  </a:lnTo>
                  <a:lnTo>
                    <a:pt x="52263" y="62829"/>
                  </a:lnTo>
                  <a:lnTo>
                    <a:pt x="54418" y="62578"/>
                  </a:lnTo>
                  <a:close/>
                  <a:moveTo>
                    <a:pt x="48867" y="1793"/>
                  </a:moveTo>
                  <a:lnTo>
                    <a:pt x="48207" y="1981"/>
                  </a:lnTo>
                  <a:lnTo>
                    <a:pt x="46886" y="1981"/>
                  </a:lnTo>
                  <a:lnTo>
                    <a:pt x="49528" y="2076"/>
                  </a:lnTo>
                  <a:lnTo>
                    <a:pt x="52169" y="2076"/>
                  </a:lnTo>
                  <a:lnTo>
                    <a:pt x="48490" y="2264"/>
                  </a:lnTo>
                  <a:lnTo>
                    <a:pt x="48490" y="2264"/>
                  </a:lnTo>
                  <a:lnTo>
                    <a:pt x="53395" y="2170"/>
                  </a:lnTo>
                  <a:lnTo>
                    <a:pt x="52263" y="2264"/>
                  </a:lnTo>
                  <a:lnTo>
                    <a:pt x="51037" y="2359"/>
                  </a:lnTo>
                  <a:lnTo>
                    <a:pt x="52546" y="2453"/>
                  </a:lnTo>
                  <a:lnTo>
                    <a:pt x="50754" y="2453"/>
                  </a:lnTo>
                  <a:lnTo>
                    <a:pt x="50754" y="2547"/>
                  </a:lnTo>
                  <a:lnTo>
                    <a:pt x="51037" y="2547"/>
                  </a:lnTo>
                  <a:lnTo>
                    <a:pt x="51509" y="2642"/>
                  </a:lnTo>
                  <a:lnTo>
                    <a:pt x="50377" y="2736"/>
                  </a:lnTo>
                  <a:lnTo>
                    <a:pt x="54056" y="2642"/>
                  </a:lnTo>
                  <a:lnTo>
                    <a:pt x="53490" y="2642"/>
                  </a:lnTo>
                  <a:lnTo>
                    <a:pt x="53018" y="2453"/>
                  </a:lnTo>
                  <a:lnTo>
                    <a:pt x="53112" y="2359"/>
                  </a:lnTo>
                  <a:lnTo>
                    <a:pt x="54339" y="2359"/>
                  </a:lnTo>
                  <a:lnTo>
                    <a:pt x="55848" y="2453"/>
                  </a:lnTo>
                  <a:lnTo>
                    <a:pt x="55565" y="2547"/>
                  </a:lnTo>
                  <a:lnTo>
                    <a:pt x="57169" y="2642"/>
                  </a:lnTo>
                  <a:lnTo>
                    <a:pt x="57169" y="2642"/>
                  </a:lnTo>
                  <a:lnTo>
                    <a:pt x="57075" y="2547"/>
                  </a:lnTo>
                  <a:lnTo>
                    <a:pt x="57358" y="2359"/>
                  </a:lnTo>
                  <a:lnTo>
                    <a:pt x="58490" y="2264"/>
                  </a:lnTo>
                  <a:lnTo>
                    <a:pt x="60093" y="2170"/>
                  </a:lnTo>
                  <a:lnTo>
                    <a:pt x="61603" y="2264"/>
                  </a:lnTo>
                  <a:lnTo>
                    <a:pt x="61226" y="2264"/>
                  </a:lnTo>
                  <a:lnTo>
                    <a:pt x="61409" y="2301"/>
                  </a:lnTo>
                  <a:lnTo>
                    <a:pt x="61632" y="2284"/>
                  </a:lnTo>
                  <a:lnTo>
                    <a:pt x="61632" y="2284"/>
                  </a:lnTo>
                  <a:lnTo>
                    <a:pt x="61773" y="2378"/>
                  </a:lnTo>
                  <a:lnTo>
                    <a:pt x="62075" y="2453"/>
                  </a:lnTo>
                  <a:lnTo>
                    <a:pt x="62358" y="2736"/>
                  </a:lnTo>
                  <a:lnTo>
                    <a:pt x="62735" y="3208"/>
                  </a:lnTo>
                  <a:lnTo>
                    <a:pt x="63207" y="3774"/>
                  </a:lnTo>
                  <a:lnTo>
                    <a:pt x="63961" y="5189"/>
                  </a:lnTo>
                  <a:lnTo>
                    <a:pt x="64339" y="5944"/>
                  </a:lnTo>
                  <a:lnTo>
                    <a:pt x="64622" y="6698"/>
                  </a:lnTo>
                  <a:lnTo>
                    <a:pt x="65093" y="8491"/>
                  </a:lnTo>
                  <a:lnTo>
                    <a:pt x="65471" y="10472"/>
                  </a:lnTo>
                  <a:lnTo>
                    <a:pt x="65754" y="12547"/>
                  </a:lnTo>
                  <a:lnTo>
                    <a:pt x="65848" y="14623"/>
                  </a:lnTo>
                  <a:lnTo>
                    <a:pt x="65942" y="16792"/>
                  </a:lnTo>
                  <a:lnTo>
                    <a:pt x="66131" y="20660"/>
                  </a:lnTo>
                  <a:lnTo>
                    <a:pt x="66225" y="20283"/>
                  </a:lnTo>
                  <a:lnTo>
                    <a:pt x="66603" y="23019"/>
                  </a:lnTo>
                  <a:lnTo>
                    <a:pt x="66791" y="25000"/>
                  </a:lnTo>
                  <a:lnTo>
                    <a:pt x="66791" y="25660"/>
                  </a:lnTo>
                  <a:lnTo>
                    <a:pt x="66791" y="25849"/>
                  </a:lnTo>
                  <a:lnTo>
                    <a:pt x="66697" y="25943"/>
                  </a:lnTo>
                  <a:lnTo>
                    <a:pt x="66508" y="24905"/>
                  </a:lnTo>
                  <a:lnTo>
                    <a:pt x="66508" y="25566"/>
                  </a:lnTo>
                  <a:lnTo>
                    <a:pt x="66508" y="26792"/>
                  </a:lnTo>
                  <a:lnTo>
                    <a:pt x="67169" y="33490"/>
                  </a:lnTo>
                  <a:lnTo>
                    <a:pt x="67546" y="36698"/>
                  </a:lnTo>
                  <a:lnTo>
                    <a:pt x="67735" y="40188"/>
                  </a:lnTo>
                  <a:lnTo>
                    <a:pt x="67357" y="38867"/>
                  </a:lnTo>
                  <a:lnTo>
                    <a:pt x="67263" y="38584"/>
                  </a:lnTo>
                  <a:lnTo>
                    <a:pt x="67263" y="38679"/>
                  </a:lnTo>
                  <a:lnTo>
                    <a:pt x="67263" y="39339"/>
                  </a:lnTo>
                  <a:lnTo>
                    <a:pt x="67357" y="40660"/>
                  </a:lnTo>
                  <a:lnTo>
                    <a:pt x="67641" y="43962"/>
                  </a:lnTo>
                  <a:lnTo>
                    <a:pt x="67829" y="46226"/>
                  </a:lnTo>
                  <a:lnTo>
                    <a:pt x="67924" y="46980"/>
                  </a:lnTo>
                  <a:lnTo>
                    <a:pt x="67169" y="50943"/>
                  </a:lnTo>
                  <a:lnTo>
                    <a:pt x="66886" y="52829"/>
                  </a:lnTo>
                  <a:lnTo>
                    <a:pt x="66791" y="54716"/>
                  </a:lnTo>
                  <a:lnTo>
                    <a:pt x="66791" y="54810"/>
                  </a:lnTo>
                  <a:lnTo>
                    <a:pt x="66980" y="55376"/>
                  </a:lnTo>
                  <a:lnTo>
                    <a:pt x="67169" y="56980"/>
                  </a:lnTo>
                  <a:lnTo>
                    <a:pt x="67263" y="58395"/>
                  </a:lnTo>
                  <a:lnTo>
                    <a:pt x="66980" y="58867"/>
                  </a:lnTo>
                  <a:lnTo>
                    <a:pt x="66697" y="59150"/>
                  </a:lnTo>
                  <a:lnTo>
                    <a:pt x="66414" y="59339"/>
                  </a:lnTo>
                  <a:lnTo>
                    <a:pt x="66037" y="59433"/>
                  </a:lnTo>
                  <a:lnTo>
                    <a:pt x="64999" y="59622"/>
                  </a:lnTo>
                  <a:lnTo>
                    <a:pt x="63207" y="59905"/>
                  </a:lnTo>
                  <a:lnTo>
                    <a:pt x="59999" y="60565"/>
                  </a:lnTo>
                  <a:lnTo>
                    <a:pt x="56697" y="60942"/>
                  </a:lnTo>
                  <a:lnTo>
                    <a:pt x="53301" y="61225"/>
                  </a:lnTo>
                  <a:lnTo>
                    <a:pt x="49905" y="61508"/>
                  </a:lnTo>
                  <a:lnTo>
                    <a:pt x="43113" y="61791"/>
                  </a:lnTo>
                  <a:lnTo>
                    <a:pt x="39716" y="61980"/>
                  </a:lnTo>
                  <a:lnTo>
                    <a:pt x="36509" y="62169"/>
                  </a:lnTo>
                  <a:lnTo>
                    <a:pt x="36698" y="62074"/>
                  </a:lnTo>
                  <a:lnTo>
                    <a:pt x="36886" y="61886"/>
                  </a:lnTo>
                  <a:lnTo>
                    <a:pt x="36320" y="61886"/>
                  </a:lnTo>
                  <a:lnTo>
                    <a:pt x="35566" y="61980"/>
                  </a:lnTo>
                  <a:lnTo>
                    <a:pt x="34811" y="62074"/>
                  </a:lnTo>
                  <a:lnTo>
                    <a:pt x="34150" y="62169"/>
                  </a:lnTo>
                  <a:lnTo>
                    <a:pt x="32924" y="62074"/>
                  </a:lnTo>
                  <a:lnTo>
                    <a:pt x="31132" y="62263"/>
                  </a:lnTo>
                  <a:lnTo>
                    <a:pt x="26886" y="62640"/>
                  </a:lnTo>
                  <a:lnTo>
                    <a:pt x="24528" y="62923"/>
                  </a:lnTo>
                  <a:lnTo>
                    <a:pt x="22264" y="63112"/>
                  </a:lnTo>
                  <a:lnTo>
                    <a:pt x="19151" y="63112"/>
                  </a:lnTo>
                  <a:lnTo>
                    <a:pt x="18302" y="63018"/>
                  </a:lnTo>
                  <a:lnTo>
                    <a:pt x="19056" y="63018"/>
                  </a:lnTo>
                  <a:lnTo>
                    <a:pt x="19905" y="62923"/>
                  </a:lnTo>
                  <a:lnTo>
                    <a:pt x="21604" y="62546"/>
                  </a:lnTo>
                  <a:lnTo>
                    <a:pt x="21604" y="62546"/>
                  </a:lnTo>
                  <a:lnTo>
                    <a:pt x="19905" y="62640"/>
                  </a:lnTo>
                  <a:lnTo>
                    <a:pt x="18207" y="62640"/>
                  </a:lnTo>
                  <a:lnTo>
                    <a:pt x="14811" y="62735"/>
                  </a:lnTo>
                  <a:lnTo>
                    <a:pt x="14528" y="62829"/>
                  </a:lnTo>
                  <a:lnTo>
                    <a:pt x="6509" y="62735"/>
                  </a:lnTo>
                  <a:lnTo>
                    <a:pt x="6415" y="61886"/>
                  </a:lnTo>
                  <a:lnTo>
                    <a:pt x="6415" y="61603"/>
                  </a:lnTo>
                  <a:lnTo>
                    <a:pt x="6509" y="61508"/>
                  </a:lnTo>
                  <a:lnTo>
                    <a:pt x="6698" y="61980"/>
                  </a:lnTo>
                  <a:lnTo>
                    <a:pt x="6509" y="58112"/>
                  </a:lnTo>
                  <a:lnTo>
                    <a:pt x="6321" y="54244"/>
                  </a:lnTo>
                  <a:lnTo>
                    <a:pt x="6038" y="50471"/>
                  </a:lnTo>
                  <a:lnTo>
                    <a:pt x="5943" y="48490"/>
                  </a:lnTo>
                  <a:lnTo>
                    <a:pt x="5943" y="47924"/>
                  </a:lnTo>
                  <a:lnTo>
                    <a:pt x="5849" y="46414"/>
                  </a:lnTo>
                  <a:lnTo>
                    <a:pt x="5943" y="44811"/>
                  </a:lnTo>
                  <a:lnTo>
                    <a:pt x="6132" y="41414"/>
                  </a:lnTo>
                  <a:lnTo>
                    <a:pt x="6132" y="39622"/>
                  </a:lnTo>
                  <a:lnTo>
                    <a:pt x="6132" y="38018"/>
                  </a:lnTo>
                  <a:lnTo>
                    <a:pt x="5849" y="36415"/>
                  </a:lnTo>
                  <a:lnTo>
                    <a:pt x="5660" y="35754"/>
                  </a:lnTo>
                  <a:lnTo>
                    <a:pt x="5472" y="35094"/>
                  </a:lnTo>
                  <a:lnTo>
                    <a:pt x="5566" y="35849"/>
                  </a:lnTo>
                  <a:lnTo>
                    <a:pt x="5660" y="36698"/>
                  </a:lnTo>
                  <a:lnTo>
                    <a:pt x="5566" y="38301"/>
                  </a:lnTo>
                  <a:lnTo>
                    <a:pt x="5283" y="35566"/>
                  </a:lnTo>
                  <a:lnTo>
                    <a:pt x="4811" y="32452"/>
                  </a:lnTo>
                  <a:lnTo>
                    <a:pt x="4717" y="30943"/>
                  </a:lnTo>
                  <a:lnTo>
                    <a:pt x="4623" y="29434"/>
                  </a:lnTo>
                  <a:lnTo>
                    <a:pt x="4717" y="28113"/>
                  </a:lnTo>
                  <a:lnTo>
                    <a:pt x="5000" y="26886"/>
                  </a:lnTo>
                  <a:lnTo>
                    <a:pt x="4906" y="24717"/>
                  </a:lnTo>
                  <a:lnTo>
                    <a:pt x="5000" y="25283"/>
                  </a:lnTo>
                  <a:lnTo>
                    <a:pt x="5000" y="24811"/>
                  </a:lnTo>
                  <a:lnTo>
                    <a:pt x="5000" y="24339"/>
                  </a:lnTo>
                  <a:lnTo>
                    <a:pt x="4906" y="23302"/>
                  </a:lnTo>
                  <a:lnTo>
                    <a:pt x="4811" y="21981"/>
                  </a:lnTo>
                  <a:lnTo>
                    <a:pt x="4623" y="20283"/>
                  </a:lnTo>
                  <a:lnTo>
                    <a:pt x="4340" y="19528"/>
                  </a:lnTo>
                  <a:lnTo>
                    <a:pt x="4057" y="18679"/>
                  </a:lnTo>
                  <a:lnTo>
                    <a:pt x="4057" y="18773"/>
                  </a:lnTo>
                  <a:lnTo>
                    <a:pt x="4245" y="28868"/>
                  </a:lnTo>
                  <a:lnTo>
                    <a:pt x="4623" y="38962"/>
                  </a:lnTo>
                  <a:lnTo>
                    <a:pt x="4528" y="38490"/>
                  </a:lnTo>
                  <a:lnTo>
                    <a:pt x="4528" y="39528"/>
                  </a:lnTo>
                  <a:lnTo>
                    <a:pt x="4528" y="41980"/>
                  </a:lnTo>
                  <a:lnTo>
                    <a:pt x="4528" y="43301"/>
                  </a:lnTo>
                  <a:lnTo>
                    <a:pt x="4434" y="44622"/>
                  </a:lnTo>
                  <a:lnTo>
                    <a:pt x="4434" y="46037"/>
                  </a:lnTo>
                  <a:lnTo>
                    <a:pt x="4434" y="47358"/>
                  </a:lnTo>
                  <a:lnTo>
                    <a:pt x="4340" y="49056"/>
                  </a:lnTo>
                  <a:lnTo>
                    <a:pt x="4245" y="50848"/>
                  </a:lnTo>
                  <a:lnTo>
                    <a:pt x="4151" y="54716"/>
                  </a:lnTo>
                  <a:lnTo>
                    <a:pt x="4340" y="58773"/>
                  </a:lnTo>
                  <a:lnTo>
                    <a:pt x="4528" y="60754"/>
                  </a:lnTo>
                  <a:lnTo>
                    <a:pt x="4811" y="62640"/>
                  </a:lnTo>
                  <a:lnTo>
                    <a:pt x="2170" y="62546"/>
                  </a:lnTo>
                  <a:lnTo>
                    <a:pt x="2264" y="58207"/>
                  </a:lnTo>
                  <a:lnTo>
                    <a:pt x="2359" y="53773"/>
                  </a:lnTo>
                  <a:lnTo>
                    <a:pt x="2547" y="49433"/>
                  </a:lnTo>
                  <a:lnTo>
                    <a:pt x="2830" y="45094"/>
                  </a:lnTo>
                  <a:lnTo>
                    <a:pt x="2736" y="45094"/>
                  </a:lnTo>
                  <a:lnTo>
                    <a:pt x="2925" y="41509"/>
                  </a:lnTo>
                  <a:lnTo>
                    <a:pt x="2925" y="42263"/>
                  </a:lnTo>
                  <a:lnTo>
                    <a:pt x="3208" y="34245"/>
                  </a:lnTo>
                  <a:lnTo>
                    <a:pt x="3774" y="30566"/>
                  </a:lnTo>
                  <a:lnTo>
                    <a:pt x="3208" y="31981"/>
                  </a:lnTo>
                  <a:lnTo>
                    <a:pt x="3113" y="31698"/>
                  </a:lnTo>
                  <a:lnTo>
                    <a:pt x="3113" y="31226"/>
                  </a:lnTo>
                  <a:lnTo>
                    <a:pt x="3208" y="30471"/>
                  </a:lnTo>
                  <a:lnTo>
                    <a:pt x="3113" y="30943"/>
                  </a:lnTo>
                  <a:lnTo>
                    <a:pt x="3208" y="29528"/>
                  </a:lnTo>
                  <a:lnTo>
                    <a:pt x="3396" y="28019"/>
                  </a:lnTo>
                  <a:lnTo>
                    <a:pt x="3491" y="27075"/>
                  </a:lnTo>
                  <a:lnTo>
                    <a:pt x="3585" y="26886"/>
                  </a:lnTo>
                  <a:lnTo>
                    <a:pt x="3585" y="27075"/>
                  </a:lnTo>
                  <a:lnTo>
                    <a:pt x="3585" y="27736"/>
                  </a:lnTo>
                  <a:lnTo>
                    <a:pt x="3774" y="26132"/>
                  </a:lnTo>
                  <a:lnTo>
                    <a:pt x="3774" y="21887"/>
                  </a:lnTo>
                  <a:lnTo>
                    <a:pt x="3774" y="19717"/>
                  </a:lnTo>
                  <a:lnTo>
                    <a:pt x="3868" y="17547"/>
                  </a:lnTo>
                  <a:lnTo>
                    <a:pt x="3774" y="16321"/>
                  </a:lnTo>
                  <a:lnTo>
                    <a:pt x="3679" y="15094"/>
                  </a:lnTo>
                  <a:lnTo>
                    <a:pt x="3679" y="12547"/>
                  </a:lnTo>
                  <a:lnTo>
                    <a:pt x="3868" y="9906"/>
                  </a:lnTo>
                  <a:lnTo>
                    <a:pt x="4151" y="7359"/>
                  </a:lnTo>
                  <a:lnTo>
                    <a:pt x="4057" y="15566"/>
                  </a:lnTo>
                  <a:lnTo>
                    <a:pt x="4245" y="16132"/>
                  </a:lnTo>
                  <a:lnTo>
                    <a:pt x="4245" y="14717"/>
                  </a:lnTo>
                  <a:lnTo>
                    <a:pt x="4245" y="14151"/>
                  </a:lnTo>
                  <a:lnTo>
                    <a:pt x="4151" y="14623"/>
                  </a:lnTo>
                  <a:lnTo>
                    <a:pt x="4151" y="13208"/>
                  </a:lnTo>
                  <a:lnTo>
                    <a:pt x="4151" y="11792"/>
                  </a:lnTo>
                  <a:lnTo>
                    <a:pt x="4245" y="9057"/>
                  </a:lnTo>
                  <a:lnTo>
                    <a:pt x="4340" y="9434"/>
                  </a:lnTo>
                  <a:lnTo>
                    <a:pt x="4434" y="8208"/>
                  </a:lnTo>
                  <a:lnTo>
                    <a:pt x="4717" y="7264"/>
                  </a:lnTo>
                  <a:lnTo>
                    <a:pt x="5000" y="6415"/>
                  </a:lnTo>
                  <a:lnTo>
                    <a:pt x="5472" y="5755"/>
                  </a:lnTo>
                  <a:lnTo>
                    <a:pt x="6038" y="5661"/>
                  </a:lnTo>
                  <a:lnTo>
                    <a:pt x="6226" y="5661"/>
                  </a:lnTo>
                  <a:lnTo>
                    <a:pt x="6038" y="6132"/>
                  </a:lnTo>
                  <a:lnTo>
                    <a:pt x="5849" y="6698"/>
                  </a:lnTo>
                  <a:lnTo>
                    <a:pt x="5849" y="7359"/>
                  </a:lnTo>
                  <a:lnTo>
                    <a:pt x="6038" y="8019"/>
                  </a:lnTo>
                  <a:lnTo>
                    <a:pt x="5943" y="8774"/>
                  </a:lnTo>
                  <a:lnTo>
                    <a:pt x="6038" y="10566"/>
                  </a:lnTo>
                  <a:lnTo>
                    <a:pt x="6038" y="11698"/>
                  </a:lnTo>
                  <a:lnTo>
                    <a:pt x="6132" y="12547"/>
                  </a:lnTo>
                  <a:lnTo>
                    <a:pt x="6038" y="10377"/>
                  </a:lnTo>
                  <a:lnTo>
                    <a:pt x="6038" y="8208"/>
                  </a:lnTo>
                  <a:lnTo>
                    <a:pt x="6226" y="8679"/>
                  </a:lnTo>
                  <a:lnTo>
                    <a:pt x="6321" y="6793"/>
                  </a:lnTo>
                  <a:lnTo>
                    <a:pt x="6415" y="5944"/>
                  </a:lnTo>
                  <a:lnTo>
                    <a:pt x="6415" y="5849"/>
                  </a:lnTo>
                  <a:lnTo>
                    <a:pt x="6415" y="5566"/>
                  </a:lnTo>
                  <a:lnTo>
                    <a:pt x="8208" y="5283"/>
                  </a:lnTo>
                  <a:lnTo>
                    <a:pt x="9906" y="5000"/>
                  </a:lnTo>
                  <a:lnTo>
                    <a:pt x="11604" y="4623"/>
                  </a:lnTo>
                  <a:lnTo>
                    <a:pt x="13302" y="4340"/>
                  </a:lnTo>
                  <a:lnTo>
                    <a:pt x="13302" y="4340"/>
                  </a:lnTo>
                  <a:lnTo>
                    <a:pt x="11226" y="4623"/>
                  </a:lnTo>
                  <a:lnTo>
                    <a:pt x="9434" y="4906"/>
                  </a:lnTo>
                  <a:lnTo>
                    <a:pt x="6415" y="5472"/>
                  </a:lnTo>
                  <a:lnTo>
                    <a:pt x="6415" y="5283"/>
                  </a:lnTo>
                  <a:lnTo>
                    <a:pt x="6321" y="5472"/>
                  </a:lnTo>
                  <a:lnTo>
                    <a:pt x="5472" y="5661"/>
                  </a:lnTo>
                  <a:lnTo>
                    <a:pt x="5660" y="5472"/>
                  </a:lnTo>
                  <a:lnTo>
                    <a:pt x="6415" y="5283"/>
                  </a:lnTo>
                  <a:lnTo>
                    <a:pt x="5849" y="5283"/>
                  </a:lnTo>
                  <a:lnTo>
                    <a:pt x="6226" y="5000"/>
                  </a:lnTo>
                  <a:lnTo>
                    <a:pt x="6509" y="4717"/>
                  </a:lnTo>
                  <a:lnTo>
                    <a:pt x="6509" y="4717"/>
                  </a:lnTo>
                  <a:lnTo>
                    <a:pt x="6415" y="5283"/>
                  </a:lnTo>
                  <a:lnTo>
                    <a:pt x="6415" y="5283"/>
                  </a:lnTo>
                  <a:lnTo>
                    <a:pt x="6887" y="4811"/>
                  </a:lnTo>
                  <a:lnTo>
                    <a:pt x="7453" y="4340"/>
                  </a:lnTo>
                  <a:lnTo>
                    <a:pt x="8113" y="4151"/>
                  </a:lnTo>
                  <a:lnTo>
                    <a:pt x="8962" y="3962"/>
                  </a:lnTo>
                  <a:lnTo>
                    <a:pt x="9811" y="3868"/>
                  </a:lnTo>
                  <a:lnTo>
                    <a:pt x="10755" y="3868"/>
                  </a:lnTo>
                  <a:lnTo>
                    <a:pt x="12830" y="3962"/>
                  </a:lnTo>
                  <a:lnTo>
                    <a:pt x="15189" y="4151"/>
                  </a:lnTo>
                  <a:lnTo>
                    <a:pt x="15189" y="4151"/>
                  </a:lnTo>
                  <a:lnTo>
                    <a:pt x="15755" y="4057"/>
                  </a:lnTo>
                  <a:lnTo>
                    <a:pt x="18113" y="3585"/>
                  </a:lnTo>
                  <a:lnTo>
                    <a:pt x="21037" y="2925"/>
                  </a:lnTo>
                  <a:lnTo>
                    <a:pt x="24151" y="2453"/>
                  </a:lnTo>
                  <a:lnTo>
                    <a:pt x="24811" y="2736"/>
                  </a:lnTo>
                  <a:lnTo>
                    <a:pt x="25660" y="2925"/>
                  </a:lnTo>
                  <a:lnTo>
                    <a:pt x="22075" y="3585"/>
                  </a:lnTo>
                  <a:lnTo>
                    <a:pt x="19717" y="3962"/>
                  </a:lnTo>
                  <a:lnTo>
                    <a:pt x="21509" y="3774"/>
                  </a:lnTo>
                  <a:lnTo>
                    <a:pt x="23302" y="3585"/>
                  </a:lnTo>
                  <a:lnTo>
                    <a:pt x="23207" y="3617"/>
                  </a:lnTo>
                  <a:lnTo>
                    <a:pt x="23207" y="3617"/>
                  </a:lnTo>
                  <a:lnTo>
                    <a:pt x="21698" y="3868"/>
                  </a:lnTo>
                  <a:lnTo>
                    <a:pt x="20000" y="4151"/>
                  </a:lnTo>
                  <a:lnTo>
                    <a:pt x="26320" y="3491"/>
                  </a:lnTo>
                  <a:lnTo>
                    <a:pt x="29434" y="3113"/>
                  </a:lnTo>
                  <a:lnTo>
                    <a:pt x="32547" y="2925"/>
                  </a:lnTo>
                  <a:lnTo>
                    <a:pt x="32547" y="2925"/>
                  </a:lnTo>
                  <a:lnTo>
                    <a:pt x="31320" y="3208"/>
                  </a:lnTo>
                  <a:lnTo>
                    <a:pt x="32452" y="3113"/>
                  </a:lnTo>
                  <a:lnTo>
                    <a:pt x="33679" y="2925"/>
                  </a:lnTo>
                  <a:lnTo>
                    <a:pt x="34811" y="2830"/>
                  </a:lnTo>
                  <a:lnTo>
                    <a:pt x="36037" y="2736"/>
                  </a:lnTo>
                  <a:lnTo>
                    <a:pt x="35754" y="2736"/>
                  </a:lnTo>
                  <a:lnTo>
                    <a:pt x="35754" y="2642"/>
                  </a:lnTo>
                  <a:lnTo>
                    <a:pt x="36226" y="2642"/>
                  </a:lnTo>
                  <a:lnTo>
                    <a:pt x="36415" y="2547"/>
                  </a:lnTo>
                  <a:lnTo>
                    <a:pt x="34905" y="2547"/>
                  </a:lnTo>
                  <a:lnTo>
                    <a:pt x="35660" y="2453"/>
                  </a:lnTo>
                  <a:lnTo>
                    <a:pt x="36132" y="2453"/>
                  </a:lnTo>
                  <a:lnTo>
                    <a:pt x="37358" y="2359"/>
                  </a:lnTo>
                  <a:lnTo>
                    <a:pt x="37830" y="2359"/>
                  </a:lnTo>
                  <a:lnTo>
                    <a:pt x="38207" y="2264"/>
                  </a:lnTo>
                  <a:lnTo>
                    <a:pt x="36509" y="2359"/>
                  </a:lnTo>
                  <a:lnTo>
                    <a:pt x="36509" y="2359"/>
                  </a:lnTo>
                  <a:lnTo>
                    <a:pt x="38207" y="2170"/>
                  </a:lnTo>
                  <a:lnTo>
                    <a:pt x="39811" y="2170"/>
                  </a:lnTo>
                  <a:lnTo>
                    <a:pt x="40188" y="2264"/>
                  </a:lnTo>
                  <a:lnTo>
                    <a:pt x="39905" y="2076"/>
                  </a:lnTo>
                  <a:lnTo>
                    <a:pt x="41603" y="2076"/>
                  </a:lnTo>
                  <a:lnTo>
                    <a:pt x="41037" y="2170"/>
                  </a:lnTo>
                  <a:lnTo>
                    <a:pt x="43773" y="2076"/>
                  </a:lnTo>
                  <a:lnTo>
                    <a:pt x="43207" y="2076"/>
                  </a:lnTo>
                  <a:lnTo>
                    <a:pt x="44528" y="1981"/>
                  </a:lnTo>
                  <a:lnTo>
                    <a:pt x="44811" y="1981"/>
                  </a:lnTo>
                  <a:lnTo>
                    <a:pt x="45094" y="1887"/>
                  </a:lnTo>
                  <a:lnTo>
                    <a:pt x="45754" y="1887"/>
                  </a:lnTo>
                  <a:lnTo>
                    <a:pt x="47263" y="1793"/>
                  </a:lnTo>
                  <a:close/>
                  <a:moveTo>
                    <a:pt x="52263" y="65754"/>
                  </a:moveTo>
                  <a:lnTo>
                    <a:pt x="51792" y="65848"/>
                  </a:lnTo>
                  <a:lnTo>
                    <a:pt x="51697" y="65848"/>
                  </a:lnTo>
                  <a:lnTo>
                    <a:pt x="48867" y="66131"/>
                  </a:lnTo>
                  <a:lnTo>
                    <a:pt x="50565" y="65848"/>
                  </a:lnTo>
                  <a:lnTo>
                    <a:pt x="52263" y="65754"/>
                  </a:lnTo>
                  <a:close/>
                  <a:moveTo>
                    <a:pt x="66697" y="61037"/>
                  </a:moveTo>
                  <a:lnTo>
                    <a:pt x="66603" y="61131"/>
                  </a:lnTo>
                  <a:lnTo>
                    <a:pt x="65848" y="61414"/>
                  </a:lnTo>
                  <a:lnTo>
                    <a:pt x="64999" y="61603"/>
                  </a:lnTo>
                  <a:lnTo>
                    <a:pt x="63018" y="61791"/>
                  </a:lnTo>
                  <a:lnTo>
                    <a:pt x="64905" y="61697"/>
                  </a:lnTo>
                  <a:lnTo>
                    <a:pt x="66508" y="61320"/>
                  </a:lnTo>
                  <a:lnTo>
                    <a:pt x="66037" y="61980"/>
                  </a:lnTo>
                  <a:lnTo>
                    <a:pt x="65471" y="62546"/>
                  </a:lnTo>
                  <a:lnTo>
                    <a:pt x="64810" y="63018"/>
                  </a:lnTo>
                  <a:lnTo>
                    <a:pt x="64056" y="63301"/>
                  </a:lnTo>
                  <a:lnTo>
                    <a:pt x="63301" y="63584"/>
                  </a:lnTo>
                  <a:lnTo>
                    <a:pt x="62452" y="63772"/>
                  </a:lnTo>
                  <a:lnTo>
                    <a:pt x="61509" y="63961"/>
                  </a:lnTo>
                  <a:lnTo>
                    <a:pt x="60565" y="64055"/>
                  </a:lnTo>
                  <a:lnTo>
                    <a:pt x="58678" y="64150"/>
                  </a:lnTo>
                  <a:lnTo>
                    <a:pt x="53018" y="64150"/>
                  </a:lnTo>
                  <a:lnTo>
                    <a:pt x="46037" y="64810"/>
                  </a:lnTo>
                  <a:lnTo>
                    <a:pt x="39528" y="65282"/>
                  </a:lnTo>
                  <a:lnTo>
                    <a:pt x="36320" y="65471"/>
                  </a:lnTo>
                  <a:lnTo>
                    <a:pt x="33018" y="65659"/>
                  </a:lnTo>
                  <a:lnTo>
                    <a:pt x="29622" y="65754"/>
                  </a:lnTo>
                  <a:lnTo>
                    <a:pt x="23962" y="65754"/>
                  </a:lnTo>
                  <a:lnTo>
                    <a:pt x="21698" y="65942"/>
                  </a:lnTo>
                  <a:lnTo>
                    <a:pt x="17264" y="66225"/>
                  </a:lnTo>
                  <a:lnTo>
                    <a:pt x="17830" y="66037"/>
                  </a:lnTo>
                  <a:lnTo>
                    <a:pt x="16698" y="65942"/>
                  </a:lnTo>
                  <a:lnTo>
                    <a:pt x="16509" y="65942"/>
                  </a:lnTo>
                  <a:lnTo>
                    <a:pt x="15094" y="66037"/>
                  </a:lnTo>
                  <a:lnTo>
                    <a:pt x="15660" y="66131"/>
                  </a:lnTo>
                  <a:lnTo>
                    <a:pt x="16132" y="66037"/>
                  </a:lnTo>
                  <a:lnTo>
                    <a:pt x="15943" y="66131"/>
                  </a:lnTo>
                  <a:lnTo>
                    <a:pt x="16604" y="66225"/>
                  </a:lnTo>
                  <a:lnTo>
                    <a:pt x="14434" y="66320"/>
                  </a:lnTo>
                  <a:lnTo>
                    <a:pt x="12170" y="66414"/>
                  </a:lnTo>
                  <a:lnTo>
                    <a:pt x="13773" y="66225"/>
                  </a:lnTo>
                  <a:lnTo>
                    <a:pt x="15000" y="66037"/>
                  </a:lnTo>
                  <a:lnTo>
                    <a:pt x="12453" y="66225"/>
                  </a:lnTo>
                  <a:lnTo>
                    <a:pt x="11604" y="66320"/>
                  </a:lnTo>
                  <a:lnTo>
                    <a:pt x="11604" y="66225"/>
                  </a:lnTo>
                  <a:lnTo>
                    <a:pt x="11887" y="66225"/>
                  </a:lnTo>
                  <a:lnTo>
                    <a:pt x="12736" y="66037"/>
                  </a:lnTo>
                  <a:lnTo>
                    <a:pt x="9906" y="66225"/>
                  </a:lnTo>
                  <a:lnTo>
                    <a:pt x="8962" y="66414"/>
                  </a:lnTo>
                  <a:lnTo>
                    <a:pt x="10000" y="66414"/>
                  </a:lnTo>
                  <a:lnTo>
                    <a:pt x="8396" y="66697"/>
                  </a:lnTo>
                  <a:lnTo>
                    <a:pt x="7830" y="66697"/>
                  </a:lnTo>
                  <a:lnTo>
                    <a:pt x="7358" y="66603"/>
                  </a:lnTo>
                  <a:lnTo>
                    <a:pt x="7075" y="66414"/>
                  </a:lnTo>
                  <a:lnTo>
                    <a:pt x="6792" y="66131"/>
                  </a:lnTo>
                  <a:lnTo>
                    <a:pt x="6604" y="65565"/>
                  </a:lnTo>
                  <a:lnTo>
                    <a:pt x="6604" y="64810"/>
                  </a:lnTo>
                  <a:lnTo>
                    <a:pt x="6415" y="66225"/>
                  </a:lnTo>
                  <a:lnTo>
                    <a:pt x="6509" y="64527"/>
                  </a:lnTo>
                  <a:lnTo>
                    <a:pt x="20188" y="64433"/>
                  </a:lnTo>
                  <a:lnTo>
                    <a:pt x="20188" y="64433"/>
                  </a:lnTo>
                  <a:lnTo>
                    <a:pt x="19434" y="64621"/>
                  </a:lnTo>
                  <a:lnTo>
                    <a:pt x="23585" y="64527"/>
                  </a:lnTo>
                  <a:lnTo>
                    <a:pt x="25660" y="64433"/>
                  </a:lnTo>
                  <a:lnTo>
                    <a:pt x="27641" y="64338"/>
                  </a:lnTo>
                  <a:lnTo>
                    <a:pt x="25754" y="64244"/>
                  </a:lnTo>
                  <a:lnTo>
                    <a:pt x="31132" y="63772"/>
                  </a:lnTo>
                  <a:lnTo>
                    <a:pt x="36698" y="63301"/>
                  </a:lnTo>
                  <a:lnTo>
                    <a:pt x="42264" y="62829"/>
                  </a:lnTo>
                  <a:lnTo>
                    <a:pt x="47830" y="62640"/>
                  </a:lnTo>
                  <a:lnTo>
                    <a:pt x="46414" y="62829"/>
                  </a:lnTo>
                  <a:lnTo>
                    <a:pt x="44999" y="63018"/>
                  </a:lnTo>
                  <a:lnTo>
                    <a:pt x="48867" y="62735"/>
                  </a:lnTo>
                  <a:lnTo>
                    <a:pt x="52358" y="62452"/>
                  </a:lnTo>
                  <a:lnTo>
                    <a:pt x="53207" y="62357"/>
                  </a:lnTo>
                  <a:lnTo>
                    <a:pt x="52452" y="62452"/>
                  </a:lnTo>
                  <a:lnTo>
                    <a:pt x="55660" y="62169"/>
                  </a:lnTo>
                  <a:lnTo>
                    <a:pt x="54056" y="62357"/>
                  </a:lnTo>
                  <a:lnTo>
                    <a:pt x="56320" y="62357"/>
                  </a:lnTo>
                  <a:lnTo>
                    <a:pt x="58395" y="62169"/>
                  </a:lnTo>
                  <a:lnTo>
                    <a:pt x="60471" y="61980"/>
                  </a:lnTo>
                  <a:lnTo>
                    <a:pt x="64622" y="61508"/>
                  </a:lnTo>
                  <a:lnTo>
                    <a:pt x="63584" y="61508"/>
                  </a:lnTo>
                  <a:lnTo>
                    <a:pt x="65188" y="61320"/>
                  </a:lnTo>
                  <a:lnTo>
                    <a:pt x="65942" y="61225"/>
                  </a:lnTo>
                  <a:lnTo>
                    <a:pt x="66697" y="61037"/>
                  </a:lnTo>
                  <a:close/>
                  <a:moveTo>
                    <a:pt x="56131" y="0"/>
                  </a:moveTo>
                  <a:lnTo>
                    <a:pt x="54056" y="95"/>
                  </a:lnTo>
                  <a:lnTo>
                    <a:pt x="49999" y="472"/>
                  </a:lnTo>
                  <a:lnTo>
                    <a:pt x="49905" y="472"/>
                  </a:lnTo>
                  <a:lnTo>
                    <a:pt x="50188" y="378"/>
                  </a:lnTo>
                  <a:lnTo>
                    <a:pt x="46131" y="378"/>
                  </a:lnTo>
                  <a:lnTo>
                    <a:pt x="44999" y="566"/>
                  </a:lnTo>
                  <a:lnTo>
                    <a:pt x="45848" y="661"/>
                  </a:lnTo>
                  <a:lnTo>
                    <a:pt x="45848" y="661"/>
                  </a:lnTo>
                  <a:lnTo>
                    <a:pt x="45094" y="566"/>
                  </a:lnTo>
                  <a:lnTo>
                    <a:pt x="46037" y="661"/>
                  </a:lnTo>
                  <a:lnTo>
                    <a:pt x="45943" y="661"/>
                  </a:lnTo>
                  <a:lnTo>
                    <a:pt x="40377" y="849"/>
                  </a:lnTo>
                  <a:lnTo>
                    <a:pt x="34622" y="1038"/>
                  </a:lnTo>
                  <a:lnTo>
                    <a:pt x="34245" y="1038"/>
                  </a:lnTo>
                  <a:lnTo>
                    <a:pt x="30943" y="1227"/>
                  </a:lnTo>
                  <a:lnTo>
                    <a:pt x="29905" y="1132"/>
                  </a:lnTo>
                  <a:lnTo>
                    <a:pt x="28679" y="1227"/>
                  </a:lnTo>
                  <a:lnTo>
                    <a:pt x="26132" y="1510"/>
                  </a:lnTo>
                  <a:lnTo>
                    <a:pt x="20566" y="1887"/>
                  </a:lnTo>
                  <a:lnTo>
                    <a:pt x="20094" y="1887"/>
                  </a:lnTo>
                  <a:lnTo>
                    <a:pt x="19434" y="1793"/>
                  </a:lnTo>
                  <a:lnTo>
                    <a:pt x="19245" y="1793"/>
                  </a:lnTo>
                  <a:lnTo>
                    <a:pt x="19434" y="1887"/>
                  </a:lnTo>
                  <a:lnTo>
                    <a:pt x="19811" y="1981"/>
                  </a:lnTo>
                  <a:lnTo>
                    <a:pt x="17453" y="2170"/>
                  </a:lnTo>
                  <a:lnTo>
                    <a:pt x="12830" y="2170"/>
                  </a:lnTo>
                  <a:lnTo>
                    <a:pt x="11415" y="2359"/>
                  </a:lnTo>
                  <a:lnTo>
                    <a:pt x="8962" y="2547"/>
                  </a:lnTo>
                  <a:lnTo>
                    <a:pt x="8113" y="3113"/>
                  </a:lnTo>
                  <a:lnTo>
                    <a:pt x="7170" y="3302"/>
                  </a:lnTo>
                  <a:lnTo>
                    <a:pt x="5377" y="3679"/>
                  </a:lnTo>
                  <a:lnTo>
                    <a:pt x="4245" y="3868"/>
                  </a:lnTo>
                  <a:lnTo>
                    <a:pt x="4245" y="3113"/>
                  </a:lnTo>
                  <a:lnTo>
                    <a:pt x="4151" y="3868"/>
                  </a:lnTo>
                  <a:lnTo>
                    <a:pt x="3774" y="4057"/>
                  </a:lnTo>
                  <a:lnTo>
                    <a:pt x="3585" y="4151"/>
                  </a:lnTo>
                  <a:lnTo>
                    <a:pt x="3396" y="4340"/>
                  </a:lnTo>
                  <a:lnTo>
                    <a:pt x="3208" y="4623"/>
                  </a:lnTo>
                  <a:lnTo>
                    <a:pt x="2925" y="5472"/>
                  </a:lnTo>
                  <a:lnTo>
                    <a:pt x="2453" y="7076"/>
                  </a:lnTo>
                  <a:lnTo>
                    <a:pt x="2264" y="7830"/>
                  </a:lnTo>
                  <a:lnTo>
                    <a:pt x="2076" y="8585"/>
                  </a:lnTo>
                  <a:lnTo>
                    <a:pt x="1793" y="10283"/>
                  </a:lnTo>
                  <a:lnTo>
                    <a:pt x="1698" y="12075"/>
                  </a:lnTo>
                  <a:lnTo>
                    <a:pt x="1698" y="13868"/>
                  </a:lnTo>
                  <a:lnTo>
                    <a:pt x="1793" y="17547"/>
                  </a:lnTo>
                  <a:lnTo>
                    <a:pt x="1793" y="19339"/>
                  </a:lnTo>
                  <a:lnTo>
                    <a:pt x="1793" y="20943"/>
                  </a:lnTo>
                  <a:lnTo>
                    <a:pt x="849" y="42735"/>
                  </a:lnTo>
                  <a:lnTo>
                    <a:pt x="0" y="64527"/>
                  </a:lnTo>
                  <a:lnTo>
                    <a:pt x="5094" y="64527"/>
                  </a:lnTo>
                  <a:lnTo>
                    <a:pt x="5377" y="66131"/>
                  </a:lnTo>
                  <a:lnTo>
                    <a:pt x="5472" y="66603"/>
                  </a:lnTo>
                  <a:lnTo>
                    <a:pt x="5755" y="66980"/>
                  </a:lnTo>
                  <a:lnTo>
                    <a:pt x="6038" y="67263"/>
                  </a:lnTo>
                  <a:lnTo>
                    <a:pt x="6415" y="67546"/>
                  </a:lnTo>
                  <a:lnTo>
                    <a:pt x="7736" y="67923"/>
                  </a:lnTo>
                  <a:lnTo>
                    <a:pt x="9057" y="68206"/>
                  </a:lnTo>
                  <a:lnTo>
                    <a:pt x="10377" y="68395"/>
                  </a:lnTo>
                  <a:lnTo>
                    <a:pt x="11887" y="68584"/>
                  </a:lnTo>
                  <a:lnTo>
                    <a:pt x="16887" y="68584"/>
                  </a:lnTo>
                  <a:lnTo>
                    <a:pt x="20377" y="68301"/>
                  </a:lnTo>
                  <a:lnTo>
                    <a:pt x="27547" y="67640"/>
                  </a:lnTo>
                  <a:lnTo>
                    <a:pt x="30849" y="67357"/>
                  </a:lnTo>
                  <a:lnTo>
                    <a:pt x="33867" y="67169"/>
                  </a:lnTo>
                  <a:lnTo>
                    <a:pt x="38396" y="66980"/>
                  </a:lnTo>
                  <a:lnTo>
                    <a:pt x="42924" y="66603"/>
                  </a:lnTo>
                  <a:lnTo>
                    <a:pt x="51792" y="65942"/>
                  </a:lnTo>
                  <a:lnTo>
                    <a:pt x="53112" y="65754"/>
                  </a:lnTo>
                  <a:lnTo>
                    <a:pt x="53301" y="65754"/>
                  </a:lnTo>
                  <a:lnTo>
                    <a:pt x="55282" y="65565"/>
                  </a:lnTo>
                  <a:lnTo>
                    <a:pt x="61697" y="64999"/>
                  </a:lnTo>
                  <a:lnTo>
                    <a:pt x="62546" y="64905"/>
                  </a:lnTo>
                  <a:lnTo>
                    <a:pt x="64716" y="64810"/>
                  </a:lnTo>
                  <a:lnTo>
                    <a:pt x="60943" y="65376"/>
                  </a:lnTo>
                  <a:lnTo>
                    <a:pt x="64433" y="65093"/>
                  </a:lnTo>
                  <a:lnTo>
                    <a:pt x="65754" y="64810"/>
                  </a:lnTo>
                  <a:lnTo>
                    <a:pt x="66225" y="64716"/>
                  </a:lnTo>
                  <a:lnTo>
                    <a:pt x="66697" y="64527"/>
                  </a:lnTo>
                  <a:lnTo>
                    <a:pt x="67169" y="64244"/>
                  </a:lnTo>
                  <a:lnTo>
                    <a:pt x="67452" y="63867"/>
                  </a:lnTo>
                  <a:lnTo>
                    <a:pt x="67829" y="63489"/>
                  </a:lnTo>
                  <a:lnTo>
                    <a:pt x="68018" y="63018"/>
                  </a:lnTo>
                  <a:lnTo>
                    <a:pt x="68301" y="62452"/>
                  </a:lnTo>
                  <a:lnTo>
                    <a:pt x="68490" y="61791"/>
                  </a:lnTo>
                  <a:lnTo>
                    <a:pt x="68678" y="60093"/>
                  </a:lnTo>
                  <a:lnTo>
                    <a:pt x="68961" y="59622"/>
                  </a:lnTo>
                  <a:lnTo>
                    <a:pt x="69150" y="59056"/>
                  </a:lnTo>
                  <a:lnTo>
                    <a:pt x="69339" y="58490"/>
                  </a:lnTo>
                  <a:lnTo>
                    <a:pt x="69433" y="57829"/>
                  </a:lnTo>
                  <a:lnTo>
                    <a:pt x="69527" y="56225"/>
                  </a:lnTo>
                  <a:lnTo>
                    <a:pt x="69527" y="54622"/>
                  </a:lnTo>
                  <a:lnTo>
                    <a:pt x="69339" y="54150"/>
                  </a:lnTo>
                  <a:lnTo>
                    <a:pt x="69244" y="52358"/>
                  </a:lnTo>
                  <a:lnTo>
                    <a:pt x="69999" y="46980"/>
                  </a:lnTo>
                  <a:lnTo>
                    <a:pt x="70754" y="41792"/>
                  </a:lnTo>
                  <a:lnTo>
                    <a:pt x="71414" y="36603"/>
                  </a:lnTo>
                  <a:lnTo>
                    <a:pt x="71697" y="34150"/>
                  </a:lnTo>
                  <a:lnTo>
                    <a:pt x="71886" y="31698"/>
                  </a:lnTo>
                  <a:lnTo>
                    <a:pt x="71603" y="33113"/>
                  </a:lnTo>
                  <a:lnTo>
                    <a:pt x="71603" y="32264"/>
                  </a:lnTo>
                  <a:lnTo>
                    <a:pt x="71508" y="31509"/>
                  </a:lnTo>
                  <a:lnTo>
                    <a:pt x="71320" y="29717"/>
                  </a:lnTo>
                  <a:lnTo>
                    <a:pt x="71225" y="28868"/>
                  </a:lnTo>
                  <a:lnTo>
                    <a:pt x="71131" y="28019"/>
                  </a:lnTo>
                  <a:lnTo>
                    <a:pt x="71225" y="27264"/>
                  </a:lnTo>
                  <a:lnTo>
                    <a:pt x="71414" y="26603"/>
                  </a:lnTo>
                  <a:lnTo>
                    <a:pt x="71558" y="26891"/>
                  </a:lnTo>
                  <a:lnTo>
                    <a:pt x="71131" y="22453"/>
                  </a:lnTo>
                  <a:lnTo>
                    <a:pt x="71320" y="23113"/>
                  </a:lnTo>
                  <a:lnTo>
                    <a:pt x="71037" y="21132"/>
                  </a:lnTo>
                  <a:lnTo>
                    <a:pt x="70754" y="19056"/>
                  </a:lnTo>
                  <a:lnTo>
                    <a:pt x="69999" y="15094"/>
                  </a:lnTo>
                  <a:lnTo>
                    <a:pt x="70376" y="16415"/>
                  </a:lnTo>
                  <a:lnTo>
                    <a:pt x="69999" y="12830"/>
                  </a:lnTo>
                  <a:lnTo>
                    <a:pt x="69622" y="10566"/>
                  </a:lnTo>
                  <a:lnTo>
                    <a:pt x="69150" y="8208"/>
                  </a:lnTo>
                  <a:lnTo>
                    <a:pt x="68584" y="5944"/>
                  </a:lnTo>
                  <a:lnTo>
                    <a:pt x="68207" y="4906"/>
                  </a:lnTo>
                  <a:lnTo>
                    <a:pt x="67829" y="3868"/>
                  </a:lnTo>
                  <a:lnTo>
                    <a:pt x="67452" y="3019"/>
                  </a:lnTo>
                  <a:lnTo>
                    <a:pt x="66980" y="2264"/>
                  </a:lnTo>
                  <a:lnTo>
                    <a:pt x="66508" y="1604"/>
                  </a:lnTo>
                  <a:lnTo>
                    <a:pt x="65942" y="1227"/>
                  </a:lnTo>
                  <a:lnTo>
                    <a:pt x="64999" y="849"/>
                  </a:lnTo>
                  <a:lnTo>
                    <a:pt x="64150" y="661"/>
                  </a:lnTo>
                  <a:lnTo>
                    <a:pt x="62263" y="283"/>
                  </a:lnTo>
                  <a:lnTo>
                    <a:pt x="60282" y="95"/>
                  </a:lnTo>
                  <a:lnTo>
                    <a:pt x="58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63117" y="1617900"/>
            <a:ext cx="1678899" cy="568368"/>
            <a:chOff x="963117" y="1617900"/>
            <a:chExt cx="1678899" cy="568368"/>
          </a:xfrm>
        </p:grpSpPr>
        <p:sp>
          <p:nvSpPr>
            <p:cNvPr id="8" name="TextBox 7"/>
            <p:cNvSpPr txBox="1"/>
            <p:nvPr/>
          </p:nvSpPr>
          <p:spPr>
            <a:xfrm>
              <a:off x="963117" y="1702029"/>
              <a:ext cx="1678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niglet" panose="04070505030100020000" pitchFamily="82" charset="0"/>
                </a:rPr>
                <a:t>PESTE</a:t>
              </a:r>
              <a:endParaRPr lang="en-US" sz="2000" dirty="0">
                <a:solidFill>
                  <a:schemeClr val="bg1"/>
                </a:solidFill>
                <a:latin typeface="Sniglet" panose="04070505030100020000" pitchFamily="82" charset="0"/>
              </a:endParaRPr>
            </a:p>
          </p:txBody>
        </p:sp>
        <p:sp>
          <p:nvSpPr>
            <p:cNvPr id="16" name="Shape 392"/>
            <p:cNvSpPr/>
            <p:nvPr/>
          </p:nvSpPr>
          <p:spPr>
            <a:xfrm>
              <a:off x="1063730" y="1617900"/>
              <a:ext cx="1477671" cy="568368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75503" y="1587919"/>
            <a:ext cx="1901435" cy="664587"/>
            <a:chOff x="6575503" y="1587919"/>
            <a:chExt cx="1901435" cy="664587"/>
          </a:xfrm>
        </p:grpSpPr>
        <p:sp>
          <p:nvSpPr>
            <p:cNvPr id="7" name="TextBox 6"/>
            <p:cNvSpPr txBox="1"/>
            <p:nvPr/>
          </p:nvSpPr>
          <p:spPr>
            <a:xfrm>
              <a:off x="6676118" y="1702029"/>
              <a:ext cx="1701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niglet" panose="04070505030100020000" pitchFamily="82" charset="0"/>
                </a:rPr>
                <a:t>Stakeholders</a:t>
              </a:r>
              <a:endParaRPr lang="en-US" sz="2000" dirty="0">
                <a:solidFill>
                  <a:schemeClr val="bg1"/>
                </a:solidFill>
                <a:latin typeface="Sniglet" panose="04070505030100020000" pitchFamily="82" charset="0"/>
              </a:endParaRPr>
            </a:p>
          </p:txBody>
        </p:sp>
        <p:sp>
          <p:nvSpPr>
            <p:cNvPr id="17" name="Shape 392"/>
            <p:cNvSpPr/>
            <p:nvPr/>
          </p:nvSpPr>
          <p:spPr>
            <a:xfrm>
              <a:off x="6575503" y="1587919"/>
              <a:ext cx="1901435" cy="664587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75503" y="4102676"/>
            <a:ext cx="2043841" cy="511494"/>
            <a:chOff x="6575503" y="4102676"/>
            <a:chExt cx="2043841" cy="511494"/>
          </a:xfrm>
        </p:grpSpPr>
        <p:sp>
          <p:nvSpPr>
            <p:cNvPr id="9" name="TextBox 8"/>
            <p:cNvSpPr txBox="1"/>
            <p:nvPr/>
          </p:nvSpPr>
          <p:spPr>
            <a:xfrm>
              <a:off x="6676118" y="4164430"/>
              <a:ext cx="18737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niglet" panose="04070505030100020000" pitchFamily="82" charset="0"/>
                </a:rPr>
                <a:t>Requirements</a:t>
              </a:r>
              <a:endParaRPr lang="en-US" sz="2000" dirty="0">
                <a:solidFill>
                  <a:schemeClr val="bg1"/>
                </a:solidFill>
                <a:latin typeface="Sniglet" panose="04070505030100020000" pitchFamily="82" charset="0"/>
              </a:endParaRPr>
            </a:p>
          </p:txBody>
        </p:sp>
        <p:sp>
          <p:nvSpPr>
            <p:cNvPr id="18" name="Shape 392"/>
            <p:cNvSpPr/>
            <p:nvPr/>
          </p:nvSpPr>
          <p:spPr>
            <a:xfrm>
              <a:off x="6575503" y="4102676"/>
              <a:ext cx="2043841" cy="511494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5879" y="3874957"/>
            <a:ext cx="2076137" cy="996222"/>
            <a:chOff x="565879" y="3874957"/>
            <a:chExt cx="2076137" cy="996222"/>
          </a:xfrm>
        </p:grpSpPr>
        <p:sp>
          <p:nvSpPr>
            <p:cNvPr id="10" name="TextBox 9"/>
            <p:cNvSpPr txBox="1"/>
            <p:nvPr/>
          </p:nvSpPr>
          <p:spPr>
            <a:xfrm>
              <a:off x="565879" y="4010542"/>
              <a:ext cx="20761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niglet" panose="04070505030100020000" pitchFamily="82" charset="0"/>
                </a:rPr>
                <a:t>Requirements gathering plan</a:t>
              </a:r>
              <a:endParaRPr lang="en-US" sz="2000" dirty="0">
                <a:solidFill>
                  <a:schemeClr val="bg1"/>
                </a:solidFill>
                <a:latin typeface="Sniglet" panose="04070505030100020000" pitchFamily="82" charset="0"/>
              </a:endParaRPr>
            </a:p>
          </p:txBody>
        </p:sp>
        <p:sp>
          <p:nvSpPr>
            <p:cNvPr id="19" name="Shape 392"/>
            <p:cNvSpPr/>
            <p:nvPr/>
          </p:nvSpPr>
          <p:spPr>
            <a:xfrm>
              <a:off x="565879" y="3874957"/>
              <a:ext cx="2076137" cy="996222"/>
            </a:xfrm>
            <a:custGeom>
              <a:avLst/>
              <a:gdLst/>
              <a:ahLst/>
              <a:cxnLst/>
              <a:rect l="0" t="0" r="0" b="0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378"/>
          <p:cNvGrpSpPr/>
          <p:nvPr/>
        </p:nvGrpSpPr>
        <p:grpSpPr>
          <a:xfrm rot="341541">
            <a:off x="3199344" y="1547370"/>
            <a:ext cx="2818833" cy="420033"/>
            <a:chOff x="242825" y="1204225"/>
            <a:chExt cx="2136775" cy="318400"/>
          </a:xfrm>
        </p:grpSpPr>
        <p:sp>
          <p:nvSpPr>
            <p:cNvPr id="21" name="Shape 37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380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378"/>
          <p:cNvGrpSpPr/>
          <p:nvPr/>
        </p:nvGrpSpPr>
        <p:grpSpPr>
          <a:xfrm rot="11033171">
            <a:off x="3126672" y="4197717"/>
            <a:ext cx="2818833" cy="420033"/>
            <a:chOff x="242825" y="1204225"/>
            <a:chExt cx="2136775" cy="318400"/>
          </a:xfrm>
        </p:grpSpPr>
        <p:sp>
          <p:nvSpPr>
            <p:cNvPr id="24" name="Shape 37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380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387"/>
          <p:cNvGrpSpPr/>
          <p:nvPr/>
        </p:nvGrpSpPr>
        <p:grpSpPr>
          <a:xfrm rot="5400000">
            <a:off x="7091823" y="3046331"/>
            <a:ext cx="1011199" cy="292499"/>
            <a:chOff x="271125" y="812725"/>
            <a:chExt cx="766525" cy="221725"/>
          </a:xfrm>
        </p:grpSpPr>
        <p:sp>
          <p:nvSpPr>
            <p:cNvPr id="27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384"/>
          <p:cNvGrpSpPr/>
          <p:nvPr/>
        </p:nvGrpSpPr>
        <p:grpSpPr>
          <a:xfrm rot="17514184" flipV="1">
            <a:off x="1680818" y="2731194"/>
            <a:ext cx="1057805" cy="936478"/>
            <a:chOff x="1113100" y="2199475"/>
            <a:chExt cx="801900" cy="709925"/>
          </a:xfrm>
        </p:grpSpPr>
        <p:sp>
          <p:nvSpPr>
            <p:cNvPr id="30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software actually?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9" y="2215472"/>
            <a:ext cx="8229600" cy="250319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  It’s a system that collects, analyses, and displays public transportation data of the city of </a:t>
            </a:r>
            <a:r>
              <a:rPr lang="en-US" dirty="0" err="1" smtClean="0"/>
              <a:t>Tambester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  It’s used to enhance the services</a:t>
            </a:r>
            <a:endParaRPr lang="en-US" dirty="0"/>
          </a:p>
        </p:txBody>
      </p:sp>
      <p:sp>
        <p:nvSpPr>
          <p:cNvPr id="4" name="Shape 313"/>
          <p:cNvSpPr/>
          <p:nvPr/>
        </p:nvSpPr>
        <p:spPr>
          <a:xfrm>
            <a:off x="4375739" y="333873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85"/>
          <p:cNvSpPr/>
          <p:nvPr/>
        </p:nvSpPr>
        <p:spPr>
          <a:xfrm>
            <a:off x="4177628" y="126977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6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6" y="0"/>
            <a:ext cx="72664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"/>
          <p:cNvSpPr txBox="1">
            <a:spLocks/>
          </p:cNvSpPr>
          <p:nvPr/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endParaRPr lang="en-US" dirty="0"/>
          </a:p>
        </p:txBody>
      </p:sp>
      <p:sp>
        <p:nvSpPr>
          <p:cNvPr id="3" name="Shape 73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sz="60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3518" y="599331"/>
            <a:ext cx="816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2.</a:t>
            </a:r>
            <a:endParaRPr lang="en-US" sz="60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783" y="2645773"/>
            <a:ext cx="7555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Here is the result of PESTE analysis</a:t>
            </a:r>
            <a:endParaRPr lang="en-US" sz="32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0461" y="4038301"/>
            <a:ext cx="5520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PESTE consists of political, economic, social, technological, and environment</a:t>
            </a:r>
            <a:endParaRPr lang="en-US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8" name="Shape 329"/>
          <p:cNvSpPr/>
          <p:nvPr/>
        </p:nvSpPr>
        <p:spPr>
          <a:xfrm>
            <a:off x="1747258" y="4108313"/>
            <a:ext cx="473203" cy="567861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4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/>
        </p:nvSpPr>
        <p:spPr>
          <a:xfrm rot="21420000">
            <a:off x="1733033" y="722030"/>
            <a:ext cx="961373" cy="88207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Arial" pitchFamily="34" charset="0"/>
              </a:rPr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6830" y="828727"/>
            <a:ext cx="286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olitical</a:t>
            </a:r>
            <a:endParaRPr lang="en-US" sz="48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710609" y="1932322"/>
            <a:ext cx="8229600" cy="25031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 Vehicle quota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New tax policies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Changes in roads made by government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Government’s subsidies</a:t>
            </a:r>
          </a:p>
        </p:txBody>
      </p:sp>
    </p:spTree>
    <p:extLst>
      <p:ext uri="{BB962C8B-B14F-4D97-AF65-F5344CB8AC3E}">
        <p14:creationId xmlns:p14="http://schemas.microsoft.com/office/powerpoint/2010/main" val="35352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rot="286156">
            <a:off x="1720511" y="740603"/>
            <a:ext cx="961372" cy="880679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DB6AEA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Walter Turncoat" panose="02000000000000000000" pitchFamily="2" charset="0"/>
                <a:ea typeface="Walter Turncoat" panose="02000000000000000000" pitchFamily="2" charset="0"/>
                <a:cs typeface="Arial" pitchFamily="34" charset="0"/>
              </a:rPr>
              <a:t>E</a:t>
            </a:r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Walter Turncoat" panose="02000000000000000000" pitchFamily="2" charset="0"/>
              <a:ea typeface="Walter Turncoat" panose="02000000000000000000" pitchFamily="2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6830" y="828727"/>
            <a:ext cx="286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Walter Turncoat" panose="02000000000000000000" pitchFamily="2" charset="0"/>
                <a:ea typeface="Walter Turncoat" panose="02000000000000000000" pitchFamily="2" charset="0"/>
              </a:rPr>
              <a:t>conomic</a:t>
            </a:r>
            <a:endParaRPr lang="en-US" sz="4800" dirty="0">
              <a:solidFill>
                <a:schemeClr val="bg1"/>
              </a:solidFill>
              <a:latin typeface="Walter Turncoat" panose="02000000000000000000" pitchFamily="2" charset="0"/>
              <a:ea typeface="Walter Turncoat" panose="02000000000000000000" pitchFamily="2" charset="0"/>
            </a:endParaRP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1710609" y="1932322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 Ticket price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err="1" smtClean="0"/>
              <a:t>Labour</a:t>
            </a:r>
            <a:r>
              <a:rPr lang="en-US" dirty="0" smtClean="0"/>
              <a:t> costs (for developers, managers, …)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Changes in fuel prices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Economic growth patterns</a:t>
            </a:r>
          </a:p>
        </p:txBody>
      </p:sp>
    </p:spTree>
    <p:extLst>
      <p:ext uri="{BB962C8B-B14F-4D97-AF65-F5344CB8AC3E}">
        <p14:creationId xmlns:p14="http://schemas.microsoft.com/office/powerpoint/2010/main" val="39893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935</Words>
  <Application>Microsoft Office PowerPoint</Application>
  <PresentationFormat>On-screen Show (16:9)</PresentationFormat>
  <Paragraphs>310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Walter Turncoat</vt:lpstr>
      <vt:lpstr>Arial</vt:lpstr>
      <vt:lpstr>Sniglet</vt:lpstr>
      <vt:lpstr>Times New Roman</vt:lpstr>
      <vt:lpstr>Ursula template</vt:lpstr>
      <vt:lpstr>Public transportation data software</vt:lpstr>
      <vt:lpstr>hello!</vt:lpstr>
      <vt:lpstr>1.  This is what we’ve done</vt:lpstr>
      <vt:lpstr>Project’s progress</vt:lpstr>
      <vt:lpstr>What is the software actually?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Duy Anh Vu</dc:creator>
  <cp:lastModifiedBy>Duy Anh Vu</cp:lastModifiedBy>
  <cp:revision>29</cp:revision>
  <dcterms:modified xsi:type="dcterms:W3CDTF">2019-10-13T17:22:26Z</dcterms:modified>
</cp:coreProperties>
</file>