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0" r:id="rId5"/>
    <p:sldId id="261" r:id="rId6"/>
    <p:sldId id="259" r:id="rId7"/>
    <p:sldId id="258" r:id="rId8"/>
    <p:sldId id="262" r:id="rId9"/>
    <p:sldId id="268" r:id="rId10"/>
    <p:sldId id="263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8416" autoAdjust="0"/>
  </p:normalViewPr>
  <p:slideViewPr>
    <p:cSldViewPr snapToGrid="0">
      <p:cViewPr varScale="1">
        <p:scale>
          <a:sx n="78" d="100"/>
          <a:sy n="78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7662B-F7F2-4BE5-BA36-EFD1768F2553}" type="datetimeFigureOut">
              <a:rPr lang="fi-FI" smtClean="0"/>
              <a:t>2.9.2019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996C-D14F-4098-A144-C815BD7E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871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96C-D14F-4098-A144-C815BD7E69F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340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TODO: </a:t>
            </a:r>
            <a:r>
              <a:rPr lang="fi-FI" dirty="0" err="1" smtClean="0"/>
              <a:t>Add</a:t>
            </a:r>
            <a:r>
              <a:rPr lang="fi-FI" baseline="0" dirty="0" smtClean="0"/>
              <a:t> deadline </a:t>
            </a:r>
            <a:r>
              <a:rPr lang="fi-FI" baseline="0" dirty="0" err="1" smtClean="0"/>
              <a:t>dates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96C-D14F-4098-A144-C815BD7E69FA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490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Note</a:t>
            </a:r>
            <a:r>
              <a:rPr lang="fi-FI" dirty="0" smtClean="0"/>
              <a:t>: Lyhennä</a:t>
            </a:r>
            <a:r>
              <a:rPr lang="fi-FI" baseline="0" dirty="0" smtClean="0"/>
              <a:t> nimet ja lisää kaikkien alkuun </a:t>
            </a:r>
            <a:r>
              <a:rPr lang="fi-FI" baseline="0" dirty="0" err="1" smtClean="0"/>
              <a:t>ItSE</a:t>
            </a:r>
            <a:r>
              <a:rPr lang="fi-FI" baseline="0" dirty="0" smtClean="0"/>
              <a:t>-lyhenne</a:t>
            </a:r>
          </a:p>
          <a:p>
            <a:r>
              <a:rPr lang="fi-FI" baseline="0" dirty="0" err="1" smtClean="0"/>
              <a:t>Template</a:t>
            </a:r>
            <a:r>
              <a:rPr lang="fi-FI" baseline="0" dirty="0" smtClean="0"/>
              <a:t> + erikseen doc pelkillä otsikoilla</a:t>
            </a:r>
          </a:p>
          <a:p>
            <a:r>
              <a:rPr lang="fi-FI" baseline="0" dirty="0" err="1" smtClean="0"/>
              <a:t>Gantt</a:t>
            </a:r>
            <a:r>
              <a:rPr lang="fi-FI" baseline="0" dirty="0" smtClean="0"/>
              <a:t>-kaavio lisää</a:t>
            </a:r>
          </a:p>
          <a:p>
            <a:r>
              <a:rPr lang="fi-FI" baseline="0" dirty="0" smtClean="0"/>
              <a:t>2 vaiheen kaaviot tulossa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96C-D14F-4098-A144-C815BD7E69FA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9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8798-2A71-438E-99C9-2BCB21D8B325}" type="datetime1">
              <a:rPr lang="fi-FI" smtClean="0"/>
              <a:t>2.9.2019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60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5B0-0288-4CC7-A51B-6507D640751E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8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B6EF-8D27-433C-9CDC-F12ED8D7F260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3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E7F-00D4-44A1-95BE-8723B7AC7FA9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8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B1A-EDC6-4575-8645-707306484C87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92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63EA-67CA-4F01-B30D-5887C5763632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68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EC10-22E3-4C0B-94CE-6EC6FD404746}" type="datetime1">
              <a:rPr lang="fi-FI" smtClean="0"/>
              <a:t>2.9.2019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511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1F00-4E12-4932-BDCE-D1CB9D580FD3}" type="datetime1">
              <a:rPr lang="fi-FI" smtClean="0"/>
              <a:t>2.9.2019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43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D7FF-C762-495F-A1E7-AD090EA0829F}" type="datetime1">
              <a:rPr lang="fi-FI" smtClean="0"/>
              <a:t>2.9.2019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199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8F20-D076-4F84-9153-8DFDE0EC14CD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73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8C6E-6475-469D-9520-8AB8CC7D66CA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02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DCF0-80E4-49B0-9E1A-4E323AAE441C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5592-3F55-4EB2-9CA5-0C39DB3A05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473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Introduction</a:t>
            </a:r>
            <a:r>
              <a:rPr lang="fi-FI" b="1" dirty="0" smtClean="0">
                <a:solidFill>
                  <a:srgbClr val="7030A0"/>
                </a:solidFill>
              </a:rPr>
              <a:t> to </a:t>
            </a:r>
            <a:r>
              <a:rPr lang="fi-FI" b="1" dirty="0" err="1" smtClean="0">
                <a:solidFill>
                  <a:srgbClr val="7030A0"/>
                </a:solidFill>
              </a:rPr>
              <a:t>the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project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work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ItSE</a:t>
            </a:r>
            <a:r>
              <a:rPr lang="fi-FI" dirty="0" smtClean="0"/>
              <a:t> – TIE 02306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449E-1FE3-4214-9DA6-55CA7E76D5F1}" type="datetime1">
              <a:rPr lang="fi-FI" smtClean="0"/>
              <a:t>2.9.2019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1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Where</a:t>
            </a:r>
            <a:r>
              <a:rPr lang="fi-FI" b="1" dirty="0" smtClean="0">
                <a:solidFill>
                  <a:srgbClr val="7030A0"/>
                </a:solidFill>
              </a:rPr>
              <a:t> to </a:t>
            </a:r>
            <a:r>
              <a:rPr lang="fi-FI" b="1" dirty="0" err="1" smtClean="0">
                <a:solidFill>
                  <a:srgbClr val="7030A0"/>
                </a:solidFill>
              </a:rPr>
              <a:t>start</a:t>
            </a:r>
            <a:r>
              <a:rPr lang="fi-FI" b="1" dirty="0" smtClean="0">
                <a:solidFill>
                  <a:srgbClr val="7030A0"/>
                </a:solidFill>
              </a:rPr>
              <a:t>?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err="1" smtClean="0"/>
              <a:t>Form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, </a:t>
            </a:r>
            <a:r>
              <a:rPr lang="fi-FI" dirty="0" err="1" smtClean="0"/>
              <a:t>add</a:t>
            </a:r>
            <a:r>
              <a:rPr lang="fi-FI" dirty="0" smtClean="0"/>
              <a:t> it to Moodle. </a:t>
            </a:r>
            <a:r>
              <a:rPr lang="fi-FI" dirty="0" err="1" smtClean="0"/>
              <a:t>During</a:t>
            </a:r>
            <a:r>
              <a:rPr lang="fi-FI" dirty="0" smtClean="0"/>
              <a:t> </a:t>
            </a:r>
            <a:r>
              <a:rPr lang="fi-FI" dirty="0" err="1" smtClean="0"/>
              <a:t>intermission</a:t>
            </a:r>
            <a:r>
              <a:rPr lang="fi-FI" dirty="0" smtClean="0"/>
              <a:t>,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chat</a:t>
            </a:r>
            <a:r>
              <a:rPr lang="fi-FI" dirty="0" smtClean="0"/>
              <a:t> </a:t>
            </a:r>
            <a:r>
              <a:rPr lang="fi-FI" dirty="0" err="1" smtClean="0"/>
              <a:t>around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is </a:t>
            </a:r>
            <a:r>
              <a:rPr lang="fi-FI" dirty="0" err="1" smtClean="0"/>
              <a:t>somebody</a:t>
            </a:r>
            <a:r>
              <a:rPr lang="fi-FI" dirty="0" smtClean="0"/>
              <a:t> </a:t>
            </a:r>
            <a:r>
              <a:rPr lang="fi-FI" dirty="0" err="1" smtClean="0"/>
              <a:t>without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. In </a:t>
            </a:r>
            <a:r>
              <a:rPr lang="fi-FI" dirty="0" err="1" smtClean="0"/>
              <a:t>the</a:t>
            </a:r>
            <a:r>
              <a:rPr lang="fi-FI" dirty="0" smtClean="0"/>
              <a:t> Moodle, </a:t>
            </a:r>
            <a:r>
              <a:rPr lang="fi-FI" dirty="0" err="1" smtClean="0"/>
              <a:t>there</a:t>
            </a:r>
            <a:r>
              <a:rPr lang="fi-FI" dirty="0" smtClean="0"/>
              <a:t> is </a:t>
            </a:r>
            <a:r>
              <a:rPr lang="fi-FI" dirty="0" err="1" smtClean="0"/>
              <a:t>discussion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for </a:t>
            </a:r>
            <a:r>
              <a:rPr lang="fi-FI" dirty="0" err="1" smtClean="0"/>
              <a:t>group</a:t>
            </a:r>
            <a:r>
              <a:rPr lang="fi-FI" dirty="0" smtClean="0"/>
              <a:t> </a:t>
            </a:r>
            <a:r>
              <a:rPr lang="fi-FI" dirty="0" err="1" smtClean="0"/>
              <a:t>searching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>. </a:t>
            </a:r>
            <a:endParaRPr lang="fi-FI" dirty="0" smtClean="0"/>
          </a:p>
          <a:p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</a:t>
            </a:r>
            <a:r>
              <a:rPr lang="fi-FI" dirty="0" err="1" smtClean="0"/>
              <a:t>forming</a:t>
            </a:r>
            <a:r>
              <a:rPr lang="fi-FI" dirty="0" smtClean="0"/>
              <a:t> deadline is </a:t>
            </a:r>
            <a:r>
              <a:rPr lang="fi-FI" dirty="0" err="1" smtClean="0"/>
              <a:t>over</a:t>
            </a:r>
            <a:r>
              <a:rPr lang="fi-FI" dirty="0" smtClean="0"/>
              <a:t>,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to Moodle for </a:t>
            </a:r>
            <a:r>
              <a:rPr lang="fi-FI" dirty="0" err="1" smtClean="0"/>
              <a:t>groups</a:t>
            </a:r>
            <a:r>
              <a:rPr lang="fi-FI" dirty="0" smtClean="0"/>
              <a:t> to </a:t>
            </a:r>
            <a:r>
              <a:rPr lang="fi-FI" dirty="0" err="1" smtClean="0"/>
              <a:t>find</a:t>
            </a:r>
            <a:r>
              <a:rPr lang="fi-FI" dirty="0" smtClean="0"/>
              <a:t> out </a:t>
            </a:r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assistant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.</a:t>
            </a:r>
            <a:endParaRPr lang="fi-FI" dirty="0" smtClean="0"/>
          </a:p>
          <a:p>
            <a:r>
              <a:rPr lang="fi-FI" dirty="0" smtClean="0"/>
              <a:t>Next,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r>
              <a:rPr lang="fi-FI" dirty="0" smtClean="0"/>
              <a:t> and </a:t>
            </a:r>
            <a:r>
              <a:rPr lang="fi-FI" dirty="0" err="1" smtClean="0"/>
              <a:t>analyzing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and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Kanban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to </a:t>
            </a:r>
            <a:r>
              <a:rPr lang="fi-FI" dirty="0" err="1" smtClean="0"/>
              <a:t>Trello</a:t>
            </a:r>
            <a:endParaRPr lang="fi-FI" dirty="0" smtClean="0"/>
          </a:p>
          <a:p>
            <a:pPr lvl="1"/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practical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backlog</a:t>
            </a:r>
            <a:endParaRPr lang="fi-FI" dirty="0" smtClean="0"/>
          </a:p>
          <a:p>
            <a:pPr lvl="1"/>
            <a:r>
              <a:rPr lang="fi-FI" dirty="0" smtClean="0"/>
              <a:t>Plan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sprint</a:t>
            </a:r>
            <a:r>
              <a:rPr lang="fi-FI" dirty="0" smtClean="0"/>
              <a:t> (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analyzation</a:t>
            </a:r>
            <a:r>
              <a:rPr lang="fi-FI" dirty="0" smtClean="0"/>
              <a:t> and </a:t>
            </a:r>
            <a:r>
              <a:rPr lang="fi-FI" dirty="0" err="1" smtClean="0"/>
              <a:t>Trello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), </a:t>
            </a:r>
            <a:r>
              <a:rPr lang="fi-FI" dirty="0" err="1" smtClean="0"/>
              <a:t>divide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, </a:t>
            </a:r>
            <a:r>
              <a:rPr lang="fi-FI" dirty="0" err="1" smtClean="0"/>
              <a:t>assign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and </a:t>
            </a:r>
            <a:r>
              <a:rPr lang="fi-FI" dirty="0" err="1" smtClean="0"/>
              <a:t>finish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before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Trello</a:t>
            </a:r>
            <a:r>
              <a:rPr lang="fi-FI" dirty="0" smtClean="0"/>
              <a:t> deadline</a:t>
            </a:r>
          </a:p>
          <a:p>
            <a:pPr lvl="1"/>
            <a:r>
              <a:rPr lang="fi-FI" dirty="0" smtClean="0">
                <a:solidFill>
                  <a:srgbClr val="FF0000"/>
                </a:solidFill>
              </a:rPr>
              <a:t>INVITE YOUR </a:t>
            </a:r>
            <a:r>
              <a:rPr lang="fi-FI" dirty="0" smtClean="0">
                <a:solidFill>
                  <a:srgbClr val="FF0000"/>
                </a:solidFill>
              </a:rPr>
              <a:t>ASSISTANT TO THE TRELLO BOARD!</a:t>
            </a:r>
          </a:p>
          <a:p>
            <a:r>
              <a:rPr lang="fi-FI" dirty="0" err="1" smtClean="0"/>
              <a:t>Continue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. Plan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sprints</a:t>
            </a:r>
            <a:r>
              <a:rPr lang="fi-FI" dirty="0" smtClean="0"/>
              <a:t> </a:t>
            </a:r>
            <a:r>
              <a:rPr lang="fi-FI" dirty="0" err="1" smtClean="0"/>
              <a:t>within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, </a:t>
            </a:r>
            <a:r>
              <a:rPr lang="fi-FI" dirty="0" err="1" smtClean="0"/>
              <a:t>divide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big</a:t>
            </a:r>
            <a:r>
              <a:rPr lang="fi-FI" dirty="0" smtClean="0"/>
              <a:t> </a:t>
            </a:r>
            <a:r>
              <a:rPr lang="fi-FI" dirty="0" err="1" smtClean="0"/>
              <a:t>jobs</a:t>
            </a:r>
            <a:r>
              <a:rPr lang="fi-FI" dirty="0" smtClean="0"/>
              <a:t> (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) </a:t>
            </a:r>
            <a:r>
              <a:rPr lang="fi-FI" dirty="0" smtClean="0"/>
              <a:t>to </a:t>
            </a:r>
            <a:r>
              <a:rPr lang="fi-FI" dirty="0" err="1" smtClean="0"/>
              <a:t>smaller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, </a:t>
            </a:r>
            <a:r>
              <a:rPr lang="fi-FI" dirty="0" err="1" smtClean="0"/>
              <a:t>assign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within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</a:t>
            </a:r>
            <a:r>
              <a:rPr lang="fi-FI" dirty="0" smtClean="0"/>
              <a:t>and of </a:t>
            </a:r>
            <a:r>
              <a:rPr lang="fi-FI" dirty="0" err="1" smtClean="0"/>
              <a:t>course</a:t>
            </a:r>
            <a:r>
              <a:rPr lang="fi-FI" dirty="0" smtClean="0"/>
              <a:t>, </a:t>
            </a:r>
            <a:r>
              <a:rPr lang="fi-FI" dirty="0" err="1" smtClean="0"/>
              <a:t>complete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Keep</a:t>
            </a:r>
            <a:r>
              <a:rPr lang="fi-FI" dirty="0" smtClean="0"/>
              <a:t> </a:t>
            </a:r>
            <a:r>
              <a:rPr lang="fi-FI" dirty="0" err="1" smtClean="0"/>
              <a:t>Trello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to </a:t>
            </a:r>
            <a:r>
              <a:rPr lang="fi-FI" dirty="0" err="1" smtClean="0"/>
              <a:t>date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054-9D9D-4331-84AD-F4B5F5B1CA07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7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Trello</a:t>
            </a:r>
            <a:r>
              <a:rPr lang="fi-FI" b="1" dirty="0" smtClean="0">
                <a:solidFill>
                  <a:srgbClr val="7030A0"/>
                </a:solidFill>
              </a:rPr>
              <a:t> &amp; </a:t>
            </a:r>
            <a:r>
              <a:rPr lang="fi-FI" b="1" dirty="0" err="1" smtClean="0">
                <a:solidFill>
                  <a:srgbClr val="7030A0"/>
                </a:solidFill>
              </a:rPr>
              <a:t>Kanban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board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3293" cy="4351338"/>
          </a:xfrm>
        </p:spPr>
        <p:txBody>
          <a:bodyPr/>
          <a:lstStyle/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exercise</a:t>
            </a:r>
            <a:r>
              <a:rPr lang="fi-FI" dirty="0" smtClean="0"/>
              <a:t> 2 </a:t>
            </a:r>
            <a:r>
              <a:rPr lang="fi-FI" dirty="0" err="1" smtClean="0"/>
              <a:t>will</a:t>
            </a:r>
            <a:r>
              <a:rPr lang="fi-FI" dirty="0" smtClean="0"/>
              <a:t> go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Trello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unfamiliar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smtClean="0"/>
              <a:t>it</a:t>
            </a:r>
          </a:p>
          <a:p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visualize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in </a:t>
            </a:r>
            <a:r>
              <a:rPr lang="fi-FI" dirty="0" err="1" smtClean="0"/>
              <a:t>process</a:t>
            </a:r>
            <a:r>
              <a:rPr lang="fi-FI" dirty="0" smtClean="0"/>
              <a:t>,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and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future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contains</a:t>
            </a:r>
            <a:endParaRPr lang="fi-FI" dirty="0" smtClean="0"/>
          </a:p>
          <a:p>
            <a:r>
              <a:rPr lang="fi-FI" dirty="0" err="1" smtClean="0"/>
              <a:t>Kanban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roots</a:t>
            </a:r>
            <a:r>
              <a:rPr lang="fi-FI" dirty="0" smtClean="0"/>
              <a:t> as a Lean </a:t>
            </a:r>
            <a:r>
              <a:rPr lang="fi-FI" dirty="0" err="1" smtClean="0"/>
              <a:t>principled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66" y="365125"/>
            <a:ext cx="3734321" cy="19624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B72-8C7A-41D8-9EEF-2EC07C02965E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4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8" y="291101"/>
            <a:ext cx="9144000" cy="606916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1E57-49B3-4136-B179-0FE60EDD8D30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8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1" y="303455"/>
            <a:ext cx="9144000" cy="60690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07179" y="3138616"/>
            <a:ext cx="2038865" cy="24713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NOTE! </a:t>
            </a:r>
          </a:p>
          <a:p>
            <a:pPr algn="ctr"/>
            <a:r>
              <a:rPr lang="fi-FI" dirty="0" err="1" smtClean="0"/>
              <a:t>Invite</a:t>
            </a:r>
            <a:r>
              <a:rPr lang="fi-FI" dirty="0" smtClean="0"/>
              <a:t> </a:t>
            </a:r>
            <a:r>
              <a:rPr lang="fi-FI" dirty="0" err="1" smtClean="0"/>
              <a:t>assistant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. Just </a:t>
            </a:r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assistant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team (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functionality</a:t>
            </a:r>
            <a:r>
              <a:rPr lang="fi-FI" dirty="0" smtClean="0"/>
              <a:t>)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resulted</a:t>
            </a:r>
            <a:r>
              <a:rPr lang="fi-FI" dirty="0" smtClean="0"/>
              <a:t> in </a:t>
            </a:r>
            <a:r>
              <a:rPr lang="fi-FI" dirty="0" err="1" smtClean="0"/>
              <a:t>lacking</a:t>
            </a:r>
            <a:r>
              <a:rPr lang="fi-FI" dirty="0" smtClean="0"/>
              <a:t> </a:t>
            </a:r>
            <a:r>
              <a:rPr lang="fi-FI" dirty="0" err="1" smtClean="0"/>
              <a:t>rights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9895-CB50-4CEC-B06B-031BB28CB99F}" type="datetime1">
              <a:rPr lang="fi-FI" smtClean="0"/>
              <a:t>2.9.2019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67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E7F-00D4-44A1-95BE-8723B7AC7FA9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14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1" y="303052"/>
            <a:ext cx="9144000" cy="60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Questions</a:t>
            </a:r>
            <a:r>
              <a:rPr lang="fi-FI" b="1" dirty="0" smtClean="0">
                <a:solidFill>
                  <a:srgbClr val="7030A0"/>
                </a:solidFill>
              </a:rPr>
              <a:t>?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6200" dirty="0"/>
              <a:t>padlet.com/</a:t>
            </a:r>
            <a:r>
              <a:rPr lang="fi-FI" sz="6200" dirty="0" err="1"/>
              <a:t>tensu</a:t>
            </a:r>
            <a:r>
              <a:rPr lang="fi-FI" sz="6200" dirty="0"/>
              <a:t>/zm6yflm6iizo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E7F-00D4-44A1-95BE-8723B7AC7FA9}" type="datetime1">
              <a:rPr lang="fi-FI" smtClean="0"/>
              <a:t>3.9.2019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2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2706130"/>
            <a:ext cx="3517556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Goals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familiar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specifying</a:t>
            </a:r>
            <a:r>
              <a:rPr lang="fi-FI" dirty="0" smtClean="0"/>
              <a:t> and </a:t>
            </a:r>
            <a:r>
              <a:rPr lang="fi-FI" dirty="0" err="1" smtClean="0"/>
              <a:t>documenting</a:t>
            </a:r>
            <a:r>
              <a:rPr lang="fi-FI" dirty="0" smtClean="0"/>
              <a:t> a </a:t>
            </a:r>
            <a:r>
              <a:rPr lang="fi-FI" dirty="0" err="1" smtClean="0"/>
              <a:t>system</a:t>
            </a:r>
            <a:r>
              <a:rPr lang="fi-FI" dirty="0" smtClean="0"/>
              <a:t> and to showcase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learnt</a:t>
            </a:r>
            <a:r>
              <a:rPr lang="fi-FI" dirty="0" smtClean="0"/>
              <a:t> </a:t>
            </a:r>
            <a:r>
              <a:rPr lang="fi-FI" dirty="0" err="1" smtClean="0"/>
              <a:t>during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endParaRPr lang="fi-FI" dirty="0" smtClean="0"/>
          </a:p>
          <a:p>
            <a:r>
              <a:rPr lang="fi-FI" dirty="0" err="1" smtClean="0"/>
              <a:t>Practicing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r>
              <a:rPr lang="fi-FI" dirty="0" smtClean="0"/>
              <a:t> in </a:t>
            </a:r>
            <a:r>
              <a:rPr lang="fi-FI" dirty="0" err="1" smtClean="0"/>
              <a:t>Agile</a:t>
            </a:r>
            <a:r>
              <a:rPr lang="fi-FI" dirty="0" smtClean="0"/>
              <a:t> manner</a:t>
            </a:r>
          </a:p>
          <a:p>
            <a:r>
              <a:rPr lang="fi-FI" dirty="0" err="1" smtClean="0"/>
              <a:t>Usage</a:t>
            </a:r>
            <a:r>
              <a:rPr lang="fi-FI" dirty="0" smtClean="0"/>
              <a:t> of UML-</a:t>
            </a:r>
            <a:r>
              <a:rPr lang="fi-FI" dirty="0" err="1" smtClean="0"/>
              <a:t>diagrams</a:t>
            </a:r>
            <a:r>
              <a:rPr lang="fi-FI" dirty="0" smtClean="0"/>
              <a:t> in </a:t>
            </a:r>
            <a:r>
              <a:rPr lang="fi-FI" dirty="0" err="1" smtClean="0"/>
              <a:t>specification</a:t>
            </a:r>
            <a:endParaRPr lang="fi-FI" dirty="0" smtClean="0"/>
          </a:p>
          <a:p>
            <a:r>
              <a:rPr lang="fi-FI" dirty="0" err="1" smtClean="0"/>
              <a:t>Working</a:t>
            </a:r>
            <a:r>
              <a:rPr lang="fi-FI" dirty="0" smtClean="0"/>
              <a:t> as a team, </a:t>
            </a:r>
            <a:r>
              <a:rPr lang="fi-FI" dirty="0" err="1" smtClean="0"/>
              <a:t>internal</a:t>
            </a:r>
            <a:r>
              <a:rPr lang="fi-FI" dirty="0" smtClean="0"/>
              <a:t> </a:t>
            </a:r>
            <a:r>
              <a:rPr lang="fi-FI" dirty="0" err="1" smtClean="0"/>
              <a:t>communication</a:t>
            </a: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422-6187-477B-99C4-5E47E71264F2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90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solidFill>
                  <a:srgbClr val="7030A0"/>
                </a:solidFill>
              </a:rPr>
              <a:t>Scrumban </a:t>
            </a:r>
            <a:r>
              <a:rPr lang="fi-FI" b="1" dirty="0" err="1" smtClean="0">
                <a:solidFill>
                  <a:srgbClr val="7030A0"/>
                </a:solidFill>
              </a:rPr>
              <a:t>learning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Visualizing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phases</a:t>
            </a:r>
            <a:r>
              <a:rPr lang="fi-FI" dirty="0" smtClean="0"/>
              <a:t> of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Regular</a:t>
            </a:r>
            <a:r>
              <a:rPr lang="fi-FI" dirty="0" smtClean="0"/>
              <a:t> </a:t>
            </a:r>
            <a:r>
              <a:rPr lang="fi-FI" dirty="0" err="1" smtClean="0"/>
              <a:t>meetings</a:t>
            </a:r>
            <a:r>
              <a:rPr lang="fi-FI" dirty="0" smtClean="0"/>
              <a:t>, </a:t>
            </a:r>
            <a:r>
              <a:rPr lang="fi-FI" dirty="0" err="1" smtClean="0"/>
              <a:t>with</a:t>
            </a:r>
            <a:r>
              <a:rPr lang="fi-FI" dirty="0" err="1" smtClean="0"/>
              <a:t>in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and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presenting</a:t>
            </a:r>
            <a:r>
              <a:rPr lang="fi-FI" dirty="0" smtClean="0"/>
              <a:t> to </a:t>
            </a:r>
            <a:r>
              <a:rPr lang="fi-FI" dirty="0" err="1" smtClean="0"/>
              <a:t>assistant</a:t>
            </a:r>
            <a:endParaRPr lang="fi-FI" dirty="0" smtClean="0"/>
          </a:p>
          <a:p>
            <a:r>
              <a:rPr lang="fi-FI" dirty="0" err="1" smtClean="0"/>
              <a:t>Iterative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Transparent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Kanban</a:t>
            </a:r>
            <a:r>
              <a:rPr lang="fi-FI" dirty="0" smtClean="0"/>
              <a:t> to </a:t>
            </a:r>
            <a:r>
              <a:rPr lang="fi-FI" dirty="0" err="1" smtClean="0"/>
              <a:t>visualize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and </a:t>
            </a:r>
            <a:r>
              <a:rPr lang="fi-FI" dirty="0" err="1" smtClean="0"/>
              <a:t>presentations</a:t>
            </a:r>
            <a:r>
              <a:rPr lang="fi-FI" dirty="0" smtClean="0"/>
              <a:t> to showcase </a:t>
            </a:r>
            <a:r>
              <a:rPr lang="fi-FI" dirty="0" err="1" smtClean="0"/>
              <a:t>you</a:t>
            </a:r>
            <a:r>
              <a:rPr lang="fi-FI" dirty="0" err="1" smtClean="0"/>
              <a:t>r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r>
              <a:rPr lang="fi-FI" dirty="0" smtClean="0"/>
              <a:t>)</a:t>
            </a:r>
          </a:p>
          <a:p>
            <a:r>
              <a:rPr lang="fi-FI" dirty="0" smtClean="0"/>
              <a:t>Peer feedback and </a:t>
            </a:r>
            <a:r>
              <a:rPr lang="fi-FI" dirty="0" err="1" smtClean="0"/>
              <a:t>self</a:t>
            </a:r>
            <a:r>
              <a:rPr lang="fi-FI" dirty="0" smtClean="0"/>
              <a:t> </a:t>
            </a:r>
            <a:r>
              <a:rPr lang="fi-FI" dirty="0" err="1" smtClean="0"/>
              <a:t>assessments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C7A-5BD6-490E-AB09-71070997AAED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78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0" y="0"/>
            <a:ext cx="9938997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3BA3-4E08-497A-B0F5-A20D1874E530}" type="datetime1">
              <a:rPr lang="fi-FI" smtClean="0"/>
              <a:t>2.9.2019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4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Process</a:t>
            </a:r>
            <a:r>
              <a:rPr lang="fi-FI" b="1" dirty="0" smtClean="0">
                <a:solidFill>
                  <a:srgbClr val="7030A0"/>
                </a:solidFill>
              </a:rPr>
              <a:t> – Scrumban </a:t>
            </a:r>
            <a:r>
              <a:rPr lang="fi-FI" b="1" dirty="0" err="1" smtClean="0">
                <a:solidFill>
                  <a:srgbClr val="7030A0"/>
                </a:solidFill>
              </a:rPr>
              <a:t>learning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/>
              <a:t>Backlog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practical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smtClean="0"/>
              <a:t>is </a:t>
            </a:r>
            <a:r>
              <a:rPr lang="fi-FI" dirty="0" err="1" smtClean="0"/>
              <a:t>given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teachers</a:t>
            </a:r>
            <a:r>
              <a:rPr lang="fi-FI" dirty="0" smtClean="0"/>
              <a:t>,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deadlines</a:t>
            </a:r>
            <a:endParaRPr lang="fi-FI" dirty="0" smtClean="0"/>
          </a:p>
          <a:p>
            <a:r>
              <a:rPr lang="fi-FI" dirty="0" err="1" smtClean="0"/>
              <a:t>Student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is </a:t>
            </a:r>
            <a:r>
              <a:rPr lang="fi-FI" dirty="0" err="1" smtClean="0"/>
              <a:t>responsible</a:t>
            </a:r>
            <a:r>
              <a:rPr lang="fi-FI" dirty="0" smtClean="0"/>
              <a:t> for </a:t>
            </a:r>
            <a:r>
              <a:rPr lang="fi-FI" dirty="0" err="1" smtClean="0"/>
              <a:t>dividing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larger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backlog</a:t>
            </a:r>
            <a:r>
              <a:rPr lang="fi-FI" dirty="0" smtClean="0"/>
              <a:t> to </a:t>
            </a:r>
            <a:r>
              <a:rPr lang="fi-FI" dirty="0" err="1" smtClean="0"/>
              <a:t>manageable</a:t>
            </a:r>
            <a:r>
              <a:rPr lang="fi-FI" dirty="0" smtClean="0"/>
              <a:t> </a:t>
            </a:r>
            <a:r>
              <a:rPr lang="fi-FI" dirty="0" err="1" smtClean="0"/>
              <a:t>pieces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and </a:t>
            </a:r>
            <a:r>
              <a:rPr lang="fi-FI" dirty="0" err="1" smtClean="0"/>
              <a:t>assigning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withing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to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members</a:t>
            </a:r>
            <a:endParaRPr lang="fi-FI" dirty="0" smtClean="0"/>
          </a:p>
          <a:p>
            <a:r>
              <a:rPr lang="fi-FI" dirty="0" smtClean="0"/>
              <a:t>Group </a:t>
            </a:r>
            <a:r>
              <a:rPr lang="fi-FI" dirty="0" err="1" smtClean="0"/>
              <a:t>works</a:t>
            </a:r>
            <a:r>
              <a:rPr lang="fi-FI" dirty="0" smtClean="0"/>
              <a:t> in </a:t>
            </a:r>
            <a:r>
              <a:rPr lang="fi-FI" dirty="0" err="1" smtClean="0"/>
              <a:t>sprints</a:t>
            </a:r>
            <a:r>
              <a:rPr lang="fi-FI" dirty="0" smtClean="0"/>
              <a:t>, and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regular</a:t>
            </a:r>
            <a:r>
              <a:rPr lang="fi-FI" dirty="0" smtClean="0"/>
              <a:t> </a:t>
            </a:r>
            <a:r>
              <a:rPr lang="fi-FI" dirty="0" err="1" smtClean="0"/>
              <a:t>meetings</a:t>
            </a:r>
            <a:r>
              <a:rPr lang="fi-FI" dirty="0" smtClean="0"/>
              <a:t> to </a:t>
            </a:r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endParaRPr lang="fi-FI" dirty="0" smtClean="0"/>
          </a:p>
          <a:p>
            <a:r>
              <a:rPr lang="fi-FI" dirty="0" err="1" smtClean="0"/>
              <a:t>Kanban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in </a:t>
            </a:r>
            <a:r>
              <a:rPr lang="fi-FI" dirty="0" err="1" smtClean="0"/>
              <a:t>Trello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show </a:t>
            </a:r>
            <a:r>
              <a:rPr lang="fi-FI" dirty="0" err="1" smtClean="0"/>
              <a:t>the</a:t>
            </a:r>
            <a:r>
              <a:rPr lang="fi-FI" dirty="0" smtClean="0"/>
              <a:t> status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endParaRPr lang="fi-FI" dirty="0" smtClean="0"/>
          </a:p>
          <a:p>
            <a:r>
              <a:rPr lang="fi-FI" dirty="0" smtClean="0"/>
              <a:t>Course </a:t>
            </a:r>
            <a:r>
              <a:rPr lang="fi-FI" dirty="0" err="1" smtClean="0"/>
              <a:t>requires</a:t>
            </a:r>
            <a:r>
              <a:rPr lang="fi-FI" dirty="0" smtClean="0"/>
              <a:t> </a:t>
            </a:r>
            <a:r>
              <a:rPr lang="fi-FI" dirty="0" err="1" smtClean="0"/>
              <a:t>specific</a:t>
            </a:r>
            <a:r>
              <a:rPr lang="fi-FI" dirty="0" smtClean="0"/>
              <a:t> </a:t>
            </a:r>
            <a:r>
              <a:rPr lang="fi-FI" dirty="0" err="1" smtClean="0"/>
              <a:t>deliverables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</a:t>
            </a:r>
            <a:r>
              <a:rPr lang="fi-FI" dirty="0" err="1" smtClean="0"/>
              <a:t>decides</a:t>
            </a:r>
            <a:r>
              <a:rPr lang="fi-FI" dirty="0" smtClean="0"/>
              <a:t> </a:t>
            </a:r>
            <a:r>
              <a:rPr lang="fi-FI" dirty="0" err="1" smtClean="0"/>
              <a:t>lengt</a:t>
            </a:r>
            <a:r>
              <a:rPr lang="fi-FI" dirty="0" err="1" smtClean="0"/>
              <a:t>h</a:t>
            </a:r>
            <a:r>
              <a:rPr lang="fi-FI" dirty="0" smtClean="0"/>
              <a:t> of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sprints</a:t>
            </a:r>
            <a:r>
              <a:rPr lang="fi-FI" dirty="0"/>
              <a:t> </a:t>
            </a:r>
            <a:r>
              <a:rPr lang="fi-FI" dirty="0" smtClean="0"/>
              <a:t>(</a:t>
            </a:r>
            <a:r>
              <a:rPr lang="fi-FI" dirty="0" err="1" smtClean="0"/>
              <a:t>usually</a:t>
            </a:r>
            <a:r>
              <a:rPr lang="fi-FI" dirty="0" smtClean="0"/>
              <a:t> 1-3 </a:t>
            </a:r>
            <a:r>
              <a:rPr lang="fi-FI" dirty="0" err="1" smtClean="0"/>
              <a:t>weeks</a:t>
            </a:r>
            <a:r>
              <a:rPr lang="fi-FI" dirty="0" smtClean="0"/>
              <a:t>/</a:t>
            </a:r>
            <a:r>
              <a:rPr lang="fi-FI" dirty="0" err="1" smtClean="0"/>
              <a:t>sprint</a:t>
            </a:r>
            <a:r>
              <a:rPr lang="fi-FI" dirty="0" smtClean="0"/>
              <a:t>). </a:t>
            </a:r>
          </a:p>
          <a:p>
            <a:r>
              <a:rPr lang="fi-FI" dirty="0" smtClean="0"/>
              <a:t>In </a:t>
            </a:r>
            <a:r>
              <a:rPr lang="fi-FI" dirty="0" err="1" smtClean="0"/>
              <a:t>Scrum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length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sprint</a:t>
            </a:r>
            <a:r>
              <a:rPr lang="fi-FI" dirty="0" smtClean="0"/>
              <a:t> is </a:t>
            </a:r>
            <a:r>
              <a:rPr lang="fi-FI" dirty="0" err="1" smtClean="0"/>
              <a:t>constant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</a:t>
            </a:r>
            <a:r>
              <a:rPr lang="fi-FI" dirty="0" err="1" smtClean="0"/>
              <a:t>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of </a:t>
            </a:r>
            <a:r>
              <a:rPr lang="fi-FI" dirty="0" err="1" smtClean="0"/>
              <a:t>tasks</a:t>
            </a:r>
            <a:r>
              <a:rPr lang="fi-FI" dirty="0" smtClean="0"/>
              <a:t> /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vary</a:t>
            </a:r>
            <a:r>
              <a:rPr lang="fi-FI" dirty="0" smtClean="0"/>
              <a:t> inside </a:t>
            </a:r>
            <a:r>
              <a:rPr lang="fi-FI" dirty="0" err="1" smtClean="0"/>
              <a:t>sprints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D6F-A853-4740-83D8-3A7E6DED3B4C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61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Backlog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items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with</a:t>
            </a:r>
            <a:r>
              <a:rPr lang="fi-FI" b="1" dirty="0" smtClean="0">
                <a:solidFill>
                  <a:srgbClr val="7030A0"/>
                </a:solidFill>
              </a:rPr>
              <a:t> deadline</a:t>
            </a:r>
            <a:endParaRPr lang="fi-FI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9775">
            <a:off x="9154980" y="948540"/>
            <a:ext cx="2457021" cy="173527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544595"/>
            <a:ext cx="10515600" cy="46323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i-FI" b="1" dirty="0" smtClean="0"/>
              <a:t>9.9.2019</a:t>
            </a:r>
            <a:r>
              <a:rPr lang="fi-FI" dirty="0" smtClean="0"/>
              <a:t> 	klo 23:59 	Group </a:t>
            </a:r>
            <a:r>
              <a:rPr lang="fi-FI" dirty="0" err="1" smtClean="0"/>
              <a:t>forming</a:t>
            </a:r>
            <a:r>
              <a:rPr lang="fi-FI" dirty="0" smtClean="0"/>
              <a:t> (Moodle)</a:t>
            </a:r>
          </a:p>
          <a:p>
            <a:pPr algn="just"/>
            <a:r>
              <a:rPr lang="fi-FI" b="1" dirty="0" smtClean="0"/>
              <a:t>15</a:t>
            </a:r>
            <a:r>
              <a:rPr lang="fi-FI" b="1" dirty="0" smtClean="0"/>
              <a:t>.9.2019</a:t>
            </a:r>
            <a:r>
              <a:rPr lang="fi-FI" dirty="0" smtClean="0"/>
              <a:t> 	klo 23:59	</a:t>
            </a:r>
            <a:r>
              <a:rPr lang="fi-FI" dirty="0" err="1" smtClean="0"/>
              <a:t>Trello</a:t>
            </a:r>
            <a:r>
              <a:rPr lang="fi-FI" dirty="0" smtClean="0"/>
              <a:t> </a:t>
            </a:r>
            <a:r>
              <a:rPr lang="fi-FI" dirty="0" err="1" smtClean="0"/>
              <a:t>creation</a:t>
            </a:r>
            <a:r>
              <a:rPr lang="fi-FI" dirty="0" smtClean="0"/>
              <a:t> (</a:t>
            </a:r>
            <a:r>
              <a:rPr lang="fi-FI" dirty="0" err="1" smtClean="0"/>
              <a:t>Trello</a:t>
            </a:r>
            <a:r>
              <a:rPr lang="fi-FI" dirty="0" smtClean="0"/>
              <a:t>)</a:t>
            </a:r>
          </a:p>
          <a:p>
            <a:pPr algn="just"/>
            <a:r>
              <a:rPr lang="fi-FI" b="1" dirty="0" smtClean="0"/>
              <a:t>13.10.2019	</a:t>
            </a:r>
            <a:r>
              <a:rPr lang="fi-FI" dirty="0" smtClean="0"/>
              <a:t>klo </a:t>
            </a:r>
            <a:r>
              <a:rPr lang="fi-FI" dirty="0" smtClean="0"/>
              <a:t>23</a:t>
            </a:r>
            <a:r>
              <a:rPr lang="fi-FI" dirty="0" smtClean="0"/>
              <a:t>:59 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documentation</a:t>
            </a:r>
            <a:r>
              <a:rPr lang="fi-FI" dirty="0" smtClean="0"/>
              <a:t> (Moodle)</a:t>
            </a:r>
            <a:endParaRPr lang="fi-FI" dirty="0" smtClean="0"/>
          </a:p>
          <a:p>
            <a:pPr algn="just"/>
            <a:r>
              <a:rPr lang="fi-FI" b="1" dirty="0" smtClean="0"/>
              <a:t>13.10.2019</a:t>
            </a:r>
            <a:r>
              <a:rPr lang="fi-FI" dirty="0" smtClean="0"/>
              <a:t> 	klo </a:t>
            </a:r>
            <a:r>
              <a:rPr lang="fi-FI" dirty="0"/>
              <a:t>23:59 </a:t>
            </a:r>
            <a:r>
              <a:rPr lang="fi-FI" dirty="0" smtClean="0"/>
              <a:t>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presentation</a:t>
            </a:r>
            <a:r>
              <a:rPr lang="fi-FI" dirty="0" smtClean="0"/>
              <a:t> </a:t>
            </a:r>
            <a:r>
              <a:rPr lang="fi-FI" dirty="0" err="1" smtClean="0"/>
              <a:t>slides</a:t>
            </a:r>
            <a:r>
              <a:rPr lang="fi-FI" dirty="0" smtClean="0"/>
              <a:t> (PRP-</a:t>
            </a:r>
            <a:r>
              <a:rPr lang="fi-FI" dirty="0" err="1" smtClean="0"/>
              <a:t>tool</a:t>
            </a:r>
            <a:r>
              <a:rPr lang="fi-FI" dirty="0" smtClean="0"/>
              <a:t>)</a:t>
            </a:r>
            <a:endParaRPr lang="fi-FI" dirty="0" smtClean="0"/>
          </a:p>
          <a:p>
            <a:pPr algn="just"/>
            <a:r>
              <a:rPr lang="fi-FI" b="1" dirty="0" err="1" smtClean="0"/>
              <a:t>Week</a:t>
            </a:r>
            <a:r>
              <a:rPr lang="fi-FI" b="1" dirty="0" smtClean="0"/>
              <a:t> 43 		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presentations</a:t>
            </a:r>
            <a:r>
              <a:rPr lang="fi-FI" dirty="0" smtClean="0"/>
              <a:t> (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realm</a:t>
            </a:r>
            <a:r>
              <a:rPr lang="fi-FI" dirty="0" smtClean="0"/>
              <a:t>)</a:t>
            </a:r>
            <a:endParaRPr lang="fi-FI" dirty="0" smtClean="0"/>
          </a:p>
          <a:p>
            <a:pPr algn="just"/>
            <a:r>
              <a:rPr lang="fi-FI" b="1" dirty="0" smtClean="0"/>
              <a:t>3.11.2019</a:t>
            </a:r>
            <a:r>
              <a:rPr lang="fi-FI" dirty="0" smtClean="0"/>
              <a:t> 	klo </a:t>
            </a:r>
            <a:r>
              <a:rPr lang="fi-FI" dirty="0" smtClean="0"/>
              <a:t>23</a:t>
            </a:r>
            <a:r>
              <a:rPr lang="fi-FI" dirty="0" smtClean="0"/>
              <a:t>:59 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peer</a:t>
            </a:r>
            <a:r>
              <a:rPr lang="fi-FI" dirty="0" smtClean="0"/>
              <a:t> </a:t>
            </a:r>
            <a:r>
              <a:rPr lang="fi-FI" dirty="0" smtClean="0"/>
              <a:t>feedback (PRP-</a:t>
            </a:r>
            <a:r>
              <a:rPr lang="fi-FI" dirty="0" err="1" smtClean="0"/>
              <a:t>tool</a:t>
            </a:r>
            <a:r>
              <a:rPr lang="fi-FI" dirty="0" smtClean="0"/>
              <a:t>)</a:t>
            </a:r>
            <a:endParaRPr lang="fi-FI" dirty="0" smtClean="0"/>
          </a:p>
          <a:p>
            <a:pPr algn="just"/>
            <a:r>
              <a:rPr lang="fi-FI" b="1" dirty="0" smtClean="0"/>
              <a:t>17.11.2019</a:t>
            </a:r>
            <a:r>
              <a:rPr lang="fi-FI" dirty="0" smtClean="0"/>
              <a:t> 	klo 23:59 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2 </a:t>
            </a:r>
            <a:r>
              <a:rPr lang="fi-FI" dirty="0" err="1" smtClean="0"/>
              <a:t>documentation</a:t>
            </a:r>
            <a:r>
              <a:rPr lang="fi-FI" dirty="0"/>
              <a:t> </a:t>
            </a:r>
            <a:r>
              <a:rPr lang="fi-FI" dirty="0" smtClean="0"/>
              <a:t>(Moodle)</a:t>
            </a:r>
            <a:endParaRPr lang="fi-FI" dirty="0" smtClean="0"/>
          </a:p>
          <a:p>
            <a:pPr algn="just"/>
            <a:r>
              <a:rPr lang="fi-FI" b="1" dirty="0" smtClean="0"/>
              <a:t>17.11.2019</a:t>
            </a:r>
            <a:r>
              <a:rPr lang="fi-FI" dirty="0" smtClean="0"/>
              <a:t> 	klo 23:59 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2 </a:t>
            </a:r>
            <a:r>
              <a:rPr lang="fi-FI" dirty="0" err="1" smtClean="0"/>
              <a:t>presentation</a:t>
            </a:r>
            <a:r>
              <a:rPr lang="fi-FI" dirty="0" smtClean="0"/>
              <a:t> </a:t>
            </a:r>
            <a:r>
              <a:rPr lang="fi-FI" dirty="0" err="1" smtClean="0"/>
              <a:t>slides</a:t>
            </a:r>
            <a:r>
              <a:rPr lang="fi-FI" dirty="0" smtClean="0"/>
              <a:t> (PRP-</a:t>
            </a:r>
            <a:r>
              <a:rPr lang="fi-FI" dirty="0" err="1" smtClean="0"/>
              <a:t>tool</a:t>
            </a:r>
            <a:r>
              <a:rPr lang="fi-FI" dirty="0" smtClean="0"/>
              <a:t>)</a:t>
            </a:r>
            <a:endParaRPr lang="fi-FI" dirty="0" smtClean="0"/>
          </a:p>
          <a:p>
            <a:pPr algn="just"/>
            <a:r>
              <a:rPr lang="fi-FI" b="1" dirty="0" err="1" smtClean="0"/>
              <a:t>Week</a:t>
            </a:r>
            <a:r>
              <a:rPr lang="fi-FI" b="1" dirty="0" smtClean="0"/>
              <a:t> 47 		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2 </a:t>
            </a:r>
            <a:r>
              <a:rPr lang="fi-FI" dirty="0" err="1" smtClean="0"/>
              <a:t>presentation</a:t>
            </a:r>
            <a:r>
              <a:rPr lang="fi-FI" dirty="0" smtClean="0"/>
              <a:t> (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realm</a:t>
            </a:r>
            <a:r>
              <a:rPr lang="fi-FI" dirty="0" smtClean="0"/>
              <a:t>)</a:t>
            </a:r>
            <a:endParaRPr lang="fi-FI" dirty="0" smtClean="0"/>
          </a:p>
          <a:p>
            <a:pPr algn="just"/>
            <a:r>
              <a:rPr lang="fi-FI" b="1" dirty="0" smtClean="0"/>
              <a:t>1.12.2019</a:t>
            </a:r>
            <a:r>
              <a:rPr lang="fi-FI" dirty="0" smtClean="0"/>
              <a:t> 	klo 23:59 	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smtClean="0"/>
              <a:t>2 </a:t>
            </a:r>
            <a:r>
              <a:rPr lang="fi-FI" dirty="0" err="1" smtClean="0"/>
              <a:t>peer</a:t>
            </a:r>
            <a:r>
              <a:rPr lang="fi-FI" dirty="0" smtClean="0"/>
              <a:t> </a:t>
            </a:r>
            <a:r>
              <a:rPr lang="fi-FI" dirty="0" smtClean="0"/>
              <a:t>feedback (PRP-</a:t>
            </a:r>
            <a:r>
              <a:rPr lang="fi-FI" dirty="0" err="1" smtClean="0"/>
              <a:t>tool</a:t>
            </a:r>
            <a:r>
              <a:rPr lang="fi-FI" dirty="0" smtClean="0"/>
              <a:t>)</a:t>
            </a:r>
          </a:p>
          <a:p>
            <a:pPr algn="just"/>
            <a:r>
              <a:rPr lang="fi-FI" b="1" dirty="0" smtClean="0"/>
              <a:t>8.12.2019</a:t>
            </a:r>
            <a:r>
              <a:rPr lang="fi-FI" dirty="0" smtClean="0"/>
              <a:t> 	klo 23:59 	</a:t>
            </a:r>
            <a:r>
              <a:rPr lang="fi-FI" dirty="0" err="1" smtClean="0"/>
              <a:t>Final</a:t>
            </a:r>
            <a:r>
              <a:rPr lang="fi-FI" dirty="0" smtClean="0"/>
              <a:t> </a:t>
            </a:r>
            <a:r>
              <a:rPr lang="fi-FI" dirty="0" err="1" smtClean="0"/>
              <a:t>delivery</a:t>
            </a:r>
            <a:r>
              <a:rPr lang="fi-FI" dirty="0" smtClean="0"/>
              <a:t> of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pPr algn="just"/>
            <a:r>
              <a:rPr lang="fi-FI" b="1" dirty="0" smtClean="0"/>
              <a:t>15.12.2019</a:t>
            </a:r>
            <a:r>
              <a:rPr lang="fi-FI" dirty="0" smtClean="0"/>
              <a:t> 	klo 23:59 	</a:t>
            </a:r>
            <a:r>
              <a:rPr lang="fi-FI" dirty="0" err="1" smtClean="0"/>
              <a:t>Final</a:t>
            </a:r>
            <a:r>
              <a:rPr lang="fi-FI" dirty="0" smtClean="0"/>
              <a:t> </a:t>
            </a:r>
            <a:r>
              <a:rPr lang="fi-FI" dirty="0" err="1" smtClean="0"/>
              <a:t>peer</a:t>
            </a:r>
            <a:r>
              <a:rPr lang="fi-FI" dirty="0" smtClean="0"/>
              <a:t> feedback and </a:t>
            </a:r>
            <a:r>
              <a:rPr lang="fi-FI" dirty="0" err="1" smtClean="0"/>
              <a:t>self</a:t>
            </a:r>
            <a:r>
              <a:rPr lang="fi-FI" dirty="0" smtClean="0"/>
              <a:t> </a:t>
            </a:r>
            <a:r>
              <a:rPr lang="fi-FI" dirty="0" err="1" smtClean="0"/>
              <a:t>assessments</a:t>
            </a:r>
            <a:r>
              <a:rPr lang="fi-FI" dirty="0" smtClean="0"/>
              <a:t> (PRP-</a:t>
            </a:r>
            <a:r>
              <a:rPr lang="fi-FI" dirty="0" err="1" smtClean="0"/>
              <a:t>tool</a:t>
            </a:r>
            <a:r>
              <a:rPr lang="fi-FI" dirty="0" smtClean="0"/>
              <a:t>)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EC7C-B03B-4D67-B56F-95A028C03894}" type="datetime1">
              <a:rPr lang="fi-FI" smtClean="0"/>
              <a:t>3.9.2019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72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solidFill>
                  <a:srgbClr val="7030A0"/>
                </a:solidFill>
              </a:rPr>
              <a:t>Project </a:t>
            </a:r>
            <a:r>
              <a:rPr lang="fi-FI" b="1" dirty="0" err="1" smtClean="0">
                <a:solidFill>
                  <a:srgbClr val="7030A0"/>
                </a:solidFill>
              </a:rPr>
              <a:t>work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dirty="0" err="1" smtClean="0"/>
              <a:t>Topic</a:t>
            </a:r>
            <a:r>
              <a:rPr lang="fi-FI" b="1" dirty="0" smtClean="0"/>
              <a:t>: </a:t>
            </a:r>
            <a:r>
              <a:rPr lang="fi-FI" dirty="0" smtClean="0"/>
              <a:t>Public </a:t>
            </a:r>
            <a:r>
              <a:rPr lang="fi-FI" dirty="0" err="1" smtClean="0"/>
              <a:t>transportation</a:t>
            </a:r>
            <a:r>
              <a:rPr lang="fi-FI" dirty="0" smtClean="0"/>
              <a:t> data </a:t>
            </a:r>
            <a:r>
              <a:rPr lang="fi-FI" dirty="0" smtClean="0"/>
              <a:t>software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great</a:t>
            </a:r>
            <a:r>
              <a:rPr lang="fi-FI" dirty="0" smtClean="0"/>
              <a:t> city of </a:t>
            </a:r>
            <a:r>
              <a:rPr lang="fi-FI" dirty="0" err="1" smtClean="0"/>
              <a:t>Tambester</a:t>
            </a:r>
            <a:endParaRPr lang="fi-FI" dirty="0" smtClean="0"/>
          </a:p>
          <a:p>
            <a:r>
              <a:rPr lang="fi-FI" dirty="0" err="1" smtClean="0"/>
              <a:t>Frame</a:t>
            </a:r>
            <a:r>
              <a:rPr lang="fi-FI" dirty="0" smtClean="0"/>
              <a:t> </a:t>
            </a:r>
            <a:r>
              <a:rPr lang="fi-FI" dirty="0" err="1" smtClean="0"/>
              <a:t>story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in Moodle</a:t>
            </a:r>
          </a:p>
          <a:p>
            <a:r>
              <a:rPr lang="fi-FI" b="1" dirty="0" smtClean="0"/>
              <a:t>Main </a:t>
            </a:r>
            <a:r>
              <a:rPr lang="fi-FI" b="1" dirty="0" err="1" smtClean="0"/>
              <a:t>deliverable</a:t>
            </a:r>
            <a:r>
              <a:rPr lang="fi-FI" b="1" dirty="0" smtClean="0"/>
              <a:t>: </a:t>
            </a:r>
            <a:r>
              <a:rPr lang="fi-FI" dirty="0" err="1" smtClean="0"/>
              <a:t>Specification</a:t>
            </a:r>
            <a:r>
              <a:rPr lang="fi-FI" dirty="0" smtClean="0"/>
              <a:t>(</a:t>
            </a:r>
            <a:r>
              <a:rPr lang="fi-FI" dirty="0" err="1" smtClean="0"/>
              <a:t>ish</a:t>
            </a:r>
            <a:r>
              <a:rPr lang="fi-FI" dirty="0" smtClean="0"/>
              <a:t>) </a:t>
            </a:r>
            <a:r>
              <a:rPr lang="fi-FI" dirty="0" err="1" smtClean="0"/>
              <a:t>documentation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stakeholder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and </a:t>
            </a:r>
            <a:r>
              <a:rPr lang="fi-FI" dirty="0" err="1" smtClean="0"/>
              <a:t>requirements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endParaRPr lang="fi-FI" dirty="0" smtClean="0"/>
          </a:p>
          <a:p>
            <a:r>
              <a:rPr lang="fi-FI" b="1" dirty="0" err="1" smtClean="0"/>
              <a:t>Other</a:t>
            </a:r>
            <a:r>
              <a:rPr lang="fi-FI" b="1" dirty="0" smtClean="0"/>
              <a:t> </a:t>
            </a:r>
            <a:r>
              <a:rPr lang="fi-FI" b="1" dirty="0" err="1" smtClean="0"/>
              <a:t>deliverables</a:t>
            </a:r>
            <a:r>
              <a:rPr lang="fi-FI" b="1" dirty="0" smtClean="0"/>
              <a:t>:</a:t>
            </a:r>
            <a:r>
              <a:rPr lang="fi-FI" dirty="0" smtClean="0"/>
              <a:t> Presentation </a:t>
            </a:r>
            <a:r>
              <a:rPr lang="fi-FI" dirty="0" err="1" smtClean="0"/>
              <a:t>slides</a:t>
            </a:r>
            <a:r>
              <a:rPr lang="fi-FI" dirty="0" smtClean="0"/>
              <a:t> and </a:t>
            </a:r>
            <a:r>
              <a:rPr lang="fi-FI" dirty="0" err="1" smtClean="0"/>
              <a:t>presentations</a:t>
            </a:r>
            <a:r>
              <a:rPr lang="fi-FI" dirty="0" smtClean="0"/>
              <a:t>, </a:t>
            </a:r>
            <a:r>
              <a:rPr lang="fi-FI" dirty="0" err="1" smtClean="0"/>
              <a:t>peer</a:t>
            </a:r>
            <a:r>
              <a:rPr lang="fi-FI" dirty="0" smtClean="0"/>
              <a:t> feedback and </a:t>
            </a:r>
            <a:r>
              <a:rPr lang="fi-FI" dirty="0" err="1" smtClean="0"/>
              <a:t>self</a:t>
            </a:r>
            <a:r>
              <a:rPr lang="fi-FI" dirty="0" smtClean="0"/>
              <a:t> </a:t>
            </a:r>
            <a:r>
              <a:rPr lang="fi-FI" dirty="0" err="1" smtClean="0"/>
              <a:t>assessments</a:t>
            </a:r>
            <a:endParaRPr lang="fi-FI" b="1" dirty="0" smtClean="0"/>
          </a:p>
          <a:p>
            <a:r>
              <a:rPr lang="fi-FI" dirty="0" smtClean="0"/>
              <a:t>More </a:t>
            </a:r>
            <a:r>
              <a:rPr lang="fi-FI" dirty="0" err="1" smtClean="0"/>
              <a:t>detailed</a:t>
            </a:r>
            <a:r>
              <a:rPr lang="fi-FI" dirty="0" smtClean="0"/>
              <a:t> </a:t>
            </a:r>
            <a:r>
              <a:rPr lang="fi-FI" dirty="0" err="1" smtClean="0"/>
              <a:t>document</a:t>
            </a:r>
            <a:r>
              <a:rPr lang="fi-FI" dirty="0" smtClean="0"/>
              <a:t> </a:t>
            </a:r>
            <a:r>
              <a:rPr lang="fi-FI" dirty="0" err="1" smtClean="0"/>
              <a:t>structure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in Moodle</a:t>
            </a:r>
            <a:r>
              <a:rPr lang="fi-FI" dirty="0" smtClean="0"/>
              <a:t>. </a:t>
            </a:r>
            <a:r>
              <a:rPr lang="fi-FI" dirty="0" err="1" smtClean="0"/>
              <a:t>Includes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guidance</a:t>
            </a:r>
            <a:r>
              <a:rPr lang="fi-FI" dirty="0" smtClean="0"/>
              <a:t> for </a:t>
            </a:r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mandatory</a:t>
            </a:r>
            <a:r>
              <a:rPr lang="fi-FI" dirty="0" smtClean="0"/>
              <a:t>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chapter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document</a:t>
            </a:r>
            <a:endParaRPr lang="fi-FI" dirty="0" smtClean="0"/>
          </a:p>
          <a:p>
            <a:r>
              <a:rPr lang="fi-FI" b="1" dirty="0" err="1" smtClean="0"/>
              <a:t>Groups</a:t>
            </a:r>
            <a:r>
              <a:rPr lang="fi-FI" b="1" dirty="0" smtClean="0"/>
              <a:t>: </a:t>
            </a:r>
            <a:r>
              <a:rPr lang="fi-FI" dirty="0" err="1" smtClean="0"/>
              <a:t>Done</a:t>
            </a:r>
            <a:r>
              <a:rPr lang="fi-FI" dirty="0" smtClean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groups</a:t>
            </a:r>
            <a:r>
              <a:rPr lang="fi-FI" dirty="0" smtClean="0"/>
              <a:t> of 4 </a:t>
            </a:r>
            <a:r>
              <a:rPr lang="fi-FI" dirty="0" err="1" smtClean="0"/>
              <a:t>people</a:t>
            </a:r>
            <a:endParaRPr lang="fi-FI" dirty="0" smtClean="0"/>
          </a:p>
          <a:p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is </a:t>
            </a:r>
            <a:r>
              <a:rPr lang="fi-FI" dirty="0" err="1" smtClean="0"/>
              <a:t>assigned</a:t>
            </a:r>
            <a:r>
              <a:rPr lang="fi-FI" dirty="0" smtClean="0"/>
              <a:t> an </a:t>
            </a:r>
            <a:r>
              <a:rPr lang="fi-FI" dirty="0" err="1" smtClean="0"/>
              <a:t>assistant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938E-4817-440B-8974-07C67C12FE13}" type="datetime1">
              <a:rPr lang="fi-FI" smtClean="0"/>
              <a:t>2.9.2019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1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>
                <a:solidFill>
                  <a:srgbClr val="7030A0"/>
                </a:solidFill>
              </a:rPr>
              <a:t>Support</a:t>
            </a:r>
            <a:r>
              <a:rPr lang="fi-FI" b="1" dirty="0" smtClean="0">
                <a:solidFill>
                  <a:srgbClr val="7030A0"/>
                </a:solidFill>
              </a:rPr>
              <a:t> </a:t>
            </a:r>
            <a:r>
              <a:rPr lang="fi-FI" b="1" dirty="0" err="1" smtClean="0">
                <a:solidFill>
                  <a:srgbClr val="7030A0"/>
                </a:solidFill>
              </a:rPr>
              <a:t>material</a:t>
            </a:r>
            <a:r>
              <a:rPr lang="fi-FI" b="1" dirty="0" smtClean="0">
                <a:solidFill>
                  <a:srgbClr val="7030A0"/>
                </a:solidFill>
              </a:rPr>
              <a:t> in Moodle</a:t>
            </a:r>
            <a:endParaRPr lang="fi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–</a:t>
            </a:r>
            <a:r>
              <a:rPr lang="fi-FI" dirty="0" err="1" smtClean="0"/>
              <a:t>folder</a:t>
            </a:r>
            <a:r>
              <a:rPr lang="fi-FI" dirty="0" smtClean="0"/>
              <a:t>:</a:t>
            </a:r>
          </a:p>
          <a:p>
            <a:r>
              <a:rPr lang="fi-FI" dirty="0" smtClean="0"/>
              <a:t>ItSE_Frame_story.pdf</a:t>
            </a:r>
          </a:p>
          <a:p>
            <a:r>
              <a:rPr lang="fi-FI" dirty="0" smtClean="0"/>
              <a:t>ItSE_Process_overview.pdf</a:t>
            </a:r>
          </a:p>
          <a:p>
            <a:r>
              <a:rPr lang="fi-FI" dirty="0" smtClean="0"/>
              <a:t>ItSE_Document_structure.pdf</a:t>
            </a:r>
          </a:p>
          <a:p>
            <a:pPr marL="0" indent="0">
              <a:buNone/>
            </a:pP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/>
              <a:t> </a:t>
            </a:r>
            <a:r>
              <a:rPr lang="fi-FI" dirty="0" err="1" smtClean="0"/>
              <a:t>materials</a:t>
            </a:r>
            <a:r>
              <a:rPr lang="fi-FI" dirty="0" smtClean="0"/>
              <a:t> for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–</a:t>
            </a:r>
            <a:r>
              <a:rPr lang="fi-FI" dirty="0" err="1" smtClean="0"/>
              <a:t>folder</a:t>
            </a:r>
            <a:r>
              <a:rPr lang="fi-FI" dirty="0" smtClean="0"/>
              <a:t>:</a:t>
            </a:r>
          </a:p>
          <a:p>
            <a:r>
              <a:rPr lang="fi-FI" dirty="0" smtClean="0"/>
              <a:t>Here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</a:t>
            </a:r>
            <a:r>
              <a:rPr lang="fi-FI" dirty="0" err="1" smtClean="0"/>
              <a:t>examples</a:t>
            </a:r>
            <a:r>
              <a:rPr lang="fi-FI" dirty="0" smtClean="0"/>
              <a:t> of </a:t>
            </a:r>
            <a:r>
              <a:rPr lang="fi-FI" dirty="0" err="1" smtClean="0"/>
              <a:t>some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formats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diagrams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within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documentation</a:t>
            </a:r>
            <a:endParaRPr lang="fi-FI" dirty="0"/>
          </a:p>
          <a:p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updated</a:t>
            </a:r>
            <a:r>
              <a:rPr lang="fi-FI" dirty="0" smtClean="0"/>
              <a:t> </a:t>
            </a:r>
            <a:r>
              <a:rPr lang="fi-FI" dirty="0" err="1" smtClean="0"/>
              <a:t>during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week</a:t>
            </a:r>
            <a:r>
              <a:rPr lang="fi-FI" dirty="0" smtClean="0"/>
              <a:t> for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phase</a:t>
            </a:r>
            <a:r>
              <a:rPr lang="fi-FI" dirty="0" smtClean="0"/>
              <a:t> and </a:t>
            </a:r>
            <a:r>
              <a:rPr lang="fi-FI" dirty="0" err="1" smtClean="0"/>
              <a:t>bit</a:t>
            </a:r>
            <a:r>
              <a:rPr lang="fi-FI" dirty="0" smtClean="0"/>
              <a:t> </a:t>
            </a:r>
            <a:r>
              <a:rPr lang="fi-FI" dirty="0" err="1" smtClean="0"/>
              <a:t>later</a:t>
            </a:r>
            <a:r>
              <a:rPr lang="fi-FI" dirty="0" smtClean="0"/>
              <a:t> for </a:t>
            </a:r>
            <a:r>
              <a:rPr lang="fi-FI" dirty="0" err="1" smtClean="0"/>
              <a:t>second</a:t>
            </a:r>
            <a:r>
              <a:rPr lang="fi-FI" dirty="0" smtClean="0"/>
              <a:t> </a:t>
            </a:r>
            <a:r>
              <a:rPr lang="fi-FI" dirty="0" err="1" smtClean="0"/>
              <a:t>phase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8ED-4C18-4162-9BF2-DB32591D13E0}" type="datetime1">
              <a:rPr lang="fi-FI" smtClean="0"/>
              <a:t>2.9.2019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TIE-02306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5592-3F55-4EB2-9CA5-0C39DB3A055E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97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655</Words>
  <Application>Microsoft Office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the project work</vt:lpstr>
      <vt:lpstr>Questions?</vt:lpstr>
      <vt:lpstr>Goals</vt:lpstr>
      <vt:lpstr>Scrumban learning</vt:lpstr>
      <vt:lpstr>PowerPoint Presentation</vt:lpstr>
      <vt:lpstr>Process – Scrumban learning</vt:lpstr>
      <vt:lpstr>Backlog items with deadline</vt:lpstr>
      <vt:lpstr>Project work</vt:lpstr>
      <vt:lpstr>Support material in Moodle</vt:lpstr>
      <vt:lpstr>Where to start?</vt:lpstr>
      <vt:lpstr>Trello &amp; Kanban board</vt:lpstr>
      <vt:lpstr>PowerPoint Presentation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project work</dc:title>
  <dc:creator>Ulla-Talvikki Virta</dc:creator>
  <cp:lastModifiedBy>Ulla-Talvikki Virta</cp:lastModifiedBy>
  <cp:revision>44</cp:revision>
  <dcterms:created xsi:type="dcterms:W3CDTF">2019-08-29T13:25:24Z</dcterms:created>
  <dcterms:modified xsi:type="dcterms:W3CDTF">2019-09-03T12:53:54Z</dcterms:modified>
</cp:coreProperties>
</file>