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abin" panose="020B0604020202020204" charset="0"/>
      <p:regular r:id="rId9"/>
    </p:embeddedFont>
    <p:embeddedFont>
      <p:font typeface="Cabin Bold" panose="020B0604020202020204" charset="0"/>
      <p:regular r:id="rId10"/>
    </p:embeddedFont>
    <p:embeddedFont>
      <p:font typeface="Muli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h Trịnh" userId="cd0e9ecde8d843db" providerId="LiveId" clId="{4B223C79-A353-43FC-AFA2-1B551089F5E6}"/>
    <pc:docChg chg="modSld">
      <pc:chgData name="Thanh Trịnh" userId="cd0e9ecde8d843db" providerId="LiveId" clId="{4B223C79-A353-43FC-AFA2-1B551089F5E6}" dt="2024-01-24T13:50:54.321" v="12" actId="20577"/>
      <pc:docMkLst>
        <pc:docMk/>
      </pc:docMkLst>
      <pc:sldChg chg="modSp mod">
        <pc:chgData name="Thanh Trịnh" userId="cd0e9ecde8d843db" providerId="LiveId" clId="{4B223C79-A353-43FC-AFA2-1B551089F5E6}" dt="2024-01-24T13:50:54.321" v="12" actId="20577"/>
        <pc:sldMkLst>
          <pc:docMk/>
          <pc:sldMk cId="0" sldId="262"/>
        </pc:sldMkLst>
        <pc:spChg chg="mod">
          <ac:chgData name="Thanh Trịnh" userId="cd0e9ecde8d843db" providerId="LiveId" clId="{4B223C79-A353-43FC-AFA2-1B551089F5E6}" dt="2024-01-24T13:50:54.321" v="12" actId="20577"/>
          <ac:spMkLst>
            <pc:docMk/>
            <pc:sldMk cId="0" sldId="262"/>
            <ac:spMk id="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7.svg"/><Relationship Id="rId4" Type="http://schemas.openxmlformats.org/officeDocument/2006/relationships/image" Target="../media/image17.sv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05495" y="1315441"/>
            <a:ext cx="9009410" cy="6082798"/>
            <a:chOff x="0" y="0"/>
            <a:chExt cx="3286657" cy="221902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86657" cy="2219021"/>
            </a:xfrm>
            <a:custGeom>
              <a:avLst/>
              <a:gdLst/>
              <a:ahLst/>
              <a:cxnLst/>
              <a:rect l="l" t="t" r="r" b="b"/>
              <a:pathLst>
                <a:path w="3286657" h="2219021">
                  <a:moveTo>
                    <a:pt x="0" y="0"/>
                  </a:moveTo>
                  <a:lnTo>
                    <a:pt x="3286657" y="0"/>
                  </a:lnTo>
                  <a:lnTo>
                    <a:pt x="3286657" y="2219021"/>
                  </a:lnTo>
                  <a:lnTo>
                    <a:pt x="0" y="221902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Freeform 5"/>
          <p:cNvSpPr/>
          <p:nvPr/>
        </p:nvSpPr>
        <p:spPr>
          <a:xfrm flipH="1">
            <a:off x="-2156129" y="8872350"/>
            <a:ext cx="6662470" cy="1611106"/>
          </a:xfrm>
          <a:custGeom>
            <a:avLst/>
            <a:gdLst/>
            <a:ahLst/>
            <a:cxnLst/>
            <a:rect l="l" t="t" r="r" b="b"/>
            <a:pathLst>
              <a:path w="6662470" h="1611106">
                <a:moveTo>
                  <a:pt x="6662470" y="0"/>
                </a:moveTo>
                <a:lnTo>
                  <a:pt x="0" y="0"/>
                </a:lnTo>
                <a:lnTo>
                  <a:pt x="0" y="1611107"/>
                </a:lnTo>
                <a:lnTo>
                  <a:pt x="6662470" y="1611107"/>
                </a:lnTo>
                <a:lnTo>
                  <a:pt x="666247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4791434" y="-196457"/>
            <a:ext cx="5652695" cy="1366924"/>
          </a:xfrm>
          <a:custGeom>
            <a:avLst/>
            <a:gdLst/>
            <a:ahLst/>
            <a:cxnLst/>
            <a:rect l="l" t="t" r="r" b="b"/>
            <a:pathLst>
              <a:path w="5652695" h="1366924">
                <a:moveTo>
                  <a:pt x="5652695" y="0"/>
                </a:moveTo>
                <a:lnTo>
                  <a:pt x="0" y="0"/>
                </a:lnTo>
                <a:lnTo>
                  <a:pt x="0" y="1366925"/>
                </a:lnTo>
                <a:lnTo>
                  <a:pt x="5652695" y="1366925"/>
                </a:lnTo>
                <a:lnTo>
                  <a:pt x="565269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0261150" y="1315441"/>
            <a:ext cx="7087021" cy="7701883"/>
            <a:chOff x="0" y="0"/>
            <a:chExt cx="2585364" cy="280966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585364" cy="2809668"/>
            </a:xfrm>
            <a:custGeom>
              <a:avLst/>
              <a:gdLst/>
              <a:ahLst/>
              <a:cxnLst/>
              <a:rect l="l" t="t" r="r" b="b"/>
              <a:pathLst>
                <a:path w="2585364" h="2809668">
                  <a:moveTo>
                    <a:pt x="0" y="0"/>
                  </a:moveTo>
                  <a:lnTo>
                    <a:pt x="2585364" y="0"/>
                  </a:lnTo>
                  <a:lnTo>
                    <a:pt x="2585364" y="2809668"/>
                  </a:lnTo>
                  <a:lnTo>
                    <a:pt x="0" y="280966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10692016" y="4401714"/>
            <a:ext cx="6225288" cy="3893634"/>
          </a:xfrm>
          <a:custGeom>
            <a:avLst/>
            <a:gdLst/>
            <a:ahLst/>
            <a:cxnLst/>
            <a:rect l="l" t="t" r="r" b="b"/>
            <a:pathLst>
              <a:path w="6225288" h="3893634">
                <a:moveTo>
                  <a:pt x="0" y="0"/>
                </a:moveTo>
                <a:lnTo>
                  <a:pt x="6225288" y="0"/>
                </a:lnTo>
                <a:lnTo>
                  <a:pt x="6225288" y="3893634"/>
                </a:lnTo>
                <a:lnTo>
                  <a:pt x="0" y="38936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100246" y="3001723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203414">
            <a:off x="11173930" y="3499519"/>
            <a:ext cx="321948" cy="461574"/>
          </a:xfrm>
          <a:custGeom>
            <a:avLst/>
            <a:gdLst/>
            <a:ahLst/>
            <a:cxnLst/>
            <a:rect l="l" t="t" r="r" b="b"/>
            <a:pathLst>
              <a:path w="321948" h="461574">
                <a:moveTo>
                  <a:pt x="0" y="0"/>
                </a:moveTo>
                <a:lnTo>
                  <a:pt x="321948" y="0"/>
                </a:lnTo>
                <a:lnTo>
                  <a:pt x="321948" y="461574"/>
                </a:lnTo>
                <a:lnTo>
                  <a:pt x="0" y="461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2690344" y="1991652"/>
            <a:ext cx="2228632" cy="1815322"/>
          </a:xfrm>
          <a:custGeom>
            <a:avLst/>
            <a:gdLst/>
            <a:ahLst/>
            <a:cxnLst/>
            <a:rect l="l" t="t" r="r" b="b"/>
            <a:pathLst>
              <a:path w="2228632" h="1815322">
                <a:moveTo>
                  <a:pt x="0" y="0"/>
                </a:moveTo>
                <a:lnTo>
                  <a:pt x="2228632" y="0"/>
                </a:lnTo>
                <a:lnTo>
                  <a:pt x="2228632" y="1815322"/>
                </a:lnTo>
                <a:lnTo>
                  <a:pt x="0" y="181532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437079" y="2842365"/>
            <a:ext cx="7946241" cy="3028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999"/>
              </a:lnSpc>
            </a:pPr>
            <a:r>
              <a:rPr lang="en-US" sz="9999" spc="-149">
                <a:solidFill>
                  <a:srgbClr val="003EA8"/>
                </a:solidFill>
                <a:latin typeface="Muli Bold"/>
              </a:rPr>
              <a:t>TOP-DOWN APPROACH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19294" y="2910273"/>
            <a:ext cx="15795020" cy="6745738"/>
            <a:chOff x="0" y="0"/>
            <a:chExt cx="5762066" cy="246086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762066" cy="2460863"/>
            </a:xfrm>
            <a:custGeom>
              <a:avLst/>
              <a:gdLst/>
              <a:ahLst/>
              <a:cxnLst/>
              <a:rect l="l" t="t" r="r" b="b"/>
              <a:pathLst>
                <a:path w="5762066" h="2460863">
                  <a:moveTo>
                    <a:pt x="0" y="0"/>
                  </a:moveTo>
                  <a:lnTo>
                    <a:pt x="5762066" y="0"/>
                  </a:lnTo>
                  <a:lnTo>
                    <a:pt x="5762066" y="2460863"/>
                  </a:lnTo>
                  <a:lnTo>
                    <a:pt x="0" y="246086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19294" y="657204"/>
            <a:ext cx="15795020" cy="1907038"/>
            <a:chOff x="0" y="0"/>
            <a:chExt cx="5762066" cy="6956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762066" cy="695693"/>
            </a:xfrm>
            <a:custGeom>
              <a:avLst/>
              <a:gdLst/>
              <a:ahLst/>
              <a:cxnLst/>
              <a:rect l="l" t="t" r="r" b="b"/>
              <a:pathLst>
                <a:path w="5762066" h="695693">
                  <a:moveTo>
                    <a:pt x="0" y="0"/>
                  </a:moveTo>
                  <a:lnTo>
                    <a:pt x="5762066" y="0"/>
                  </a:lnTo>
                  <a:lnTo>
                    <a:pt x="5762066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Freeform 7"/>
          <p:cNvSpPr/>
          <p:nvPr/>
        </p:nvSpPr>
        <p:spPr>
          <a:xfrm rot="-278358">
            <a:off x="-1432939" y="-269558"/>
            <a:ext cx="5304464" cy="1668495"/>
          </a:xfrm>
          <a:custGeom>
            <a:avLst/>
            <a:gdLst/>
            <a:ahLst/>
            <a:cxnLst/>
            <a:rect l="l" t="t" r="r" b="b"/>
            <a:pathLst>
              <a:path w="5304464" h="1668495">
                <a:moveTo>
                  <a:pt x="0" y="0"/>
                </a:moveTo>
                <a:lnTo>
                  <a:pt x="5304465" y="0"/>
                </a:lnTo>
                <a:lnTo>
                  <a:pt x="5304465" y="1668495"/>
                </a:lnTo>
                <a:lnTo>
                  <a:pt x="0" y="16684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AutoShape 8"/>
          <p:cNvSpPr/>
          <p:nvPr/>
        </p:nvSpPr>
        <p:spPr>
          <a:xfrm rot="-5400000">
            <a:off x="-541453" y="6273617"/>
            <a:ext cx="6745738" cy="0"/>
          </a:xfrm>
          <a:prstGeom prst="line">
            <a:avLst/>
          </a:prstGeom>
          <a:ln w="19050" cap="flat">
            <a:solidFill>
              <a:srgbClr val="CCCCC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 rot="-5400000">
            <a:off x="6878694" y="6273617"/>
            <a:ext cx="6745738" cy="0"/>
          </a:xfrm>
          <a:prstGeom prst="line">
            <a:avLst/>
          </a:prstGeom>
          <a:ln w="19050" cap="flat">
            <a:solidFill>
              <a:srgbClr val="CCCCC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 rot="-5400000">
            <a:off x="5264035" y="6273617"/>
            <a:ext cx="6745738" cy="0"/>
          </a:xfrm>
          <a:prstGeom prst="line">
            <a:avLst/>
          </a:prstGeom>
          <a:ln w="19050" cap="flat">
            <a:solidFill>
              <a:srgbClr val="CCCCCC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1" name="Group 11"/>
          <p:cNvGrpSpPr/>
          <p:nvPr/>
        </p:nvGrpSpPr>
        <p:grpSpPr>
          <a:xfrm>
            <a:off x="13821430" y="6055702"/>
            <a:ext cx="4791997" cy="4775719"/>
            <a:chOff x="0" y="0"/>
            <a:chExt cx="6389330" cy="6367625"/>
          </a:xfrm>
        </p:grpSpPr>
        <p:sp>
          <p:nvSpPr>
            <p:cNvPr id="12" name="Freeform 12"/>
            <p:cNvSpPr/>
            <p:nvPr/>
          </p:nvSpPr>
          <p:spPr>
            <a:xfrm>
              <a:off x="0" y="338421"/>
              <a:ext cx="6389330" cy="6029204"/>
            </a:xfrm>
            <a:custGeom>
              <a:avLst/>
              <a:gdLst/>
              <a:ahLst/>
              <a:cxnLst/>
              <a:rect l="l" t="t" r="r" b="b"/>
              <a:pathLst>
                <a:path w="6389330" h="6029204">
                  <a:moveTo>
                    <a:pt x="0" y="0"/>
                  </a:moveTo>
                  <a:lnTo>
                    <a:pt x="6389330" y="0"/>
                  </a:lnTo>
                  <a:lnTo>
                    <a:pt x="6389330" y="6029204"/>
                  </a:lnTo>
                  <a:lnTo>
                    <a:pt x="0" y="60292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 rot="-203414">
              <a:off x="1228888" y="24588"/>
              <a:ext cx="868401" cy="1245020"/>
            </a:xfrm>
            <a:custGeom>
              <a:avLst/>
              <a:gdLst/>
              <a:ahLst/>
              <a:cxnLst/>
              <a:rect l="l" t="t" r="r" b="b"/>
              <a:pathLst>
                <a:path w="868401" h="1245020">
                  <a:moveTo>
                    <a:pt x="0" y="0"/>
                  </a:moveTo>
                  <a:lnTo>
                    <a:pt x="868401" y="0"/>
                  </a:lnTo>
                  <a:lnTo>
                    <a:pt x="868401" y="1245019"/>
                  </a:lnTo>
                  <a:lnTo>
                    <a:pt x="0" y="12450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4" name="TextBox 14"/>
          <p:cNvSpPr txBox="1"/>
          <p:nvPr/>
        </p:nvSpPr>
        <p:spPr>
          <a:xfrm>
            <a:off x="10994513" y="3865472"/>
            <a:ext cx="6019800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u="none">
                <a:solidFill>
                  <a:srgbClr val="000000"/>
                </a:solidFill>
                <a:latin typeface="Cabin"/>
              </a:rPr>
              <a:t>DISADVANTAGES OF TOP-DOWN APPROACH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994513" y="5188927"/>
            <a:ext cx="6019800" cy="763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u="none">
                <a:solidFill>
                  <a:srgbClr val="000000"/>
                </a:solidFill>
                <a:latin typeface="Cabin"/>
              </a:rPr>
              <a:t>THE WAY TO APPLY INTO THE ASSIGNMENTS OF PROGRAM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683996" y="924916"/>
            <a:ext cx="10839717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003EA8"/>
                </a:solidFill>
                <a:latin typeface="Muli Bold"/>
              </a:rPr>
              <a:t>CONTENTS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351227" y="5435942"/>
            <a:ext cx="5242341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bin"/>
              </a:rPr>
              <a:t>ADVANTAGES OF TOP-DOWN APPROACH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394562" y="3566704"/>
            <a:ext cx="5242341" cy="763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bin"/>
              </a:rPr>
              <a:t>INTRODUCTION TO TOP-DOWN APPROACH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650988" y="3604804"/>
            <a:ext cx="766091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99"/>
              </a:lnSpc>
              <a:spcBef>
                <a:spcPct val="0"/>
              </a:spcBef>
            </a:pPr>
            <a:r>
              <a:rPr lang="en-US" sz="5499">
                <a:solidFill>
                  <a:srgbClr val="003EA8"/>
                </a:solidFill>
                <a:latin typeface="Muli Bold"/>
              </a:rPr>
              <a:t>1.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103855" y="3604804"/>
            <a:ext cx="766091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99"/>
              </a:lnSpc>
              <a:spcBef>
                <a:spcPct val="0"/>
              </a:spcBef>
            </a:pPr>
            <a:r>
              <a:rPr lang="en-US" sz="5499">
                <a:solidFill>
                  <a:srgbClr val="003EA8"/>
                </a:solidFill>
                <a:latin typeface="Muli Bold"/>
              </a:rPr>
              <a:t>3.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650988" y="5227027"/>
            <a:ext cx="766091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99"/>
              </a:lnSpc>
              <a:spcBef>
                <a:spcPct val="0"/>
              </a:spcBef>
            </a:pPr>
            <a:r>
              <a:rPr lang="en-US" sz="5499">
                <a:solidFill>
                  <a:srgbClr val="003EA8"/>
                </a:solidFill>
                <a:latin typeface="Muli Bold"/>
              </a:rPr>
              <a:t>2.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103855" y="5227027"/>
            <a:ext cx="766091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99"/>
              </a:lnSpc>
              <a:spcBef>
                <a:spcPct val="0"/>
              </a:spcBef>
            </a:pPr>
            <a:r>
              <a:rPr lang="en-US" sz="5499">
                <a:solidFill>
                  <a:srgbClr val="003EA8"/>
                </a:solidFill>
                <a:latin typeface="Muli Bold"/>
              </a:rPr>
              <a:t>4.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19294" y="4536975"/>
            <a:ext cx="15795020" cy="3535020"/>
            <a:chOff x="0" y="0"/>
            <a:chExt cx="5762066" cy="128958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762066" cy="1289585"/>
            </a:xfrm>
            <a:custGeom>
              <a:avLst/>
              <a:gdLst/>
              <a:ahLst/>
              <a:cxnLst/>
              <a:rect l="l" t="t" r="r" b="b"/>
              <a:pathLst>
                <a:path w="5762066" h="1289585">
                  <a:moveTo>
                    <a:pt x="0" y="0"/>
                  </a:moveTo>
                  <a:lnTo>
                    <a:pt x="5762066" y="0"/>
                  </a:lnTo>
                  <a:lnTo>
                    <a:pt x="5762066" y="1289585"/>
                  </a:lnTo>
                  <a:lnTo>
                    <a:pt x="0" y="128958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19294" y="657204"/>
            <a:ext cx="15795020" cy="3535020"/>
            <a:chOff x="0" y="0"/>
            <a:chExt cx="5762066" cy="128958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762066" cy="1289585"/>
            </a:xfrm>
            <a:custGeom>
              <a:avLst/>
              <a:gdLst/>
              <a:ahLst/>
              <a:cxnLst/>
              <a:rect l="l" t="t" r="r" b="b"/>
              <a:pathLst>
                <a:path w="5762066" h="1289585">
                  <a:moveTo>
                    <a:pt x="0" y="0"/>
                  </a:moveTo>
                  <a:lnTo>
                    <a:pt x="5762066" y="0"/>
                  </a:lnTo>
                  <a:lnTo>
                    <a:pt x="5762066" y="1289585"/>
                  </a:lnTo>
                  <a:lnTo>
                    <a:pt x="0" y="128958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Freeform 7"/>
          <p:cNvSpPr/>
          <p:nvPr/>
        </p:nvSpPr>
        <p:spPr>
          <a:xfrm flipH="1">
            <a:off x="14972495" y="7296334"/>
            <a:ext cx="5533751" cy="1961966"/>
          </a:xfrm>
          <a:custGeom>
            <a:avLst/>
            <a:gdLst/>
            <a:ahLst/>
            <a:cxnLst/>
            <a:rect l="l" t="t" r="r" b="b"/>
            <a:pathLst>
              <a:path w="5533751" h="1961966">
                <a:moveTo>
                  <a:pt x="5533751" y="0"/>
                </a:moveTo>
                <a:lnTo>
                  <a:pt x="0" y="0"/>
                </a:lnTo>
                <a:lnTo>
                  <a:pt x="0" y="1961966"/>
                </a:lnTo>
                <a:lnTo>
                  <a:pt x="5533751" y="1961966"/>
                </a:lnTo>
                <a:lnTo>
                  <a:pt x="553375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2218246" y="7296334"/>
            <a:ext cx="5533751" cy="1961966"/>
          </a:xfrm>
          <a:custGeom>
            <a:avLst/>
            <a:gdLst/>
            <a:ahLst/>
            <a:cxnLst/>
            <a:rect l="l" t="t" r="r" b="b"/>
            <a:pathLst>
              <a:path w="5533751" h="1961966">
                <a:moveTo>
                  <a:pt x="0" y="0"/>
                </a:moveTo>
                <a:lnTo>
                  <a:pt x="5533751" y="0"/>
                </a:lnTo>
                <a:lnTo>
                  <a:pt x="5533751" y="1961966"/>
                </a:lnTo>
                <a:lnTo>
                  <a:pt x="0" y="19619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187880" y="5440885"/>
            <a:ext cx="11912239" cy="169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sz="3500">
                <a:solidFill>
                  <a:srgbClr val="000000"/>
                </a:solidFill>
                <a:latin typeface="Muli Bold"/>
              </a:rPr>
              <a:t>A problem-solving or design methodology that starts with a broad overview of a system and gradually refines it into more detailed components.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70659" y="1924652"/>
            <a:ext cx="13892290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24"/>
              </a:lnSpc>
            </a:pPr>
            <a:r>
              <a:rPr lang="en-US" sz="5499">
                <a:solidFill>
                  <a:srgbClr val="003EA8"/>
                </a:solidFill>
                <a:latin typeface="Muli Bold"/>
              </a:rPr>
              <a:t>Top-down Approach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7374448" y="9044945"/>
            <a:ext cx="3539104" cy="617207"/>
            <a:chOff x="0" y="0"/>
            <a:chExt cx="4718805" cy="822943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4718805" cy="822943"/>
              <a:chOff x="0" y="0"/>
              <a:chExt cx="1291075" cy="225159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291075" cy="225159"/>
              </a:xfrm>
              <a:custGeom>
                <a:avLst/>
                <a:gdLst/>
                <a:ahLst/>
                <a:cxnLst/>
                <a:rect l="l" t="t" r="r" b="b"/>
                <a:pathLst>
                  <a:path w="1291075" h="225159">
                    <a:moveTo>
                      <a:pt x="0" y="0"/>
                    </a:moveTo>
                    <a:lnTo>
                      <a:pt x="1291075" y="0"/>
                    </a:lnTo>
                    <a:lnTo>
                      <a:pt x="1291075" y="225159"/>
                    </a:lnTo>
                    <a:lnTo>
                      <a:pt x="0" y="22515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14" name="TextBox 14"/>
            <p:cNvSpPr txBox="1"/>
            <p:nvPr/>
          </p:nvSpPr>
          <p:spPr>
            <a:xfrm>
              <a:off x="307158" y="226475"/>
              <a:ext cx="4104490" cy="4080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54"/>
                </a:lnSpc>
              </a:pPr>
              <a:r>
                <a:rPr lang="en-US" sz="1824" u="sng">
                  <a:solidFill>
                    <a:srgbClr val="003EA8"/>
                  </a:solidFill>
                  <a:latin typeface="Cabin"/>
                  <a:hlinkClick r:id="rId5" action="ppaction://hlinksldjump"/>
                </a:rPr>
                <a:t>Quay lại Trang Chương trình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16793505" y="3742304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009650" y="1281714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05495" y="680808"/>
            <a:ext cx="16439375" cy="3503822"/>
            <a:chOff x="0" y="0"/>
            <a:chExt cx="5997128" cy="127820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7129" cy="1278204"/>
            </a:xfrm>
            <a:custGeom>
              <a:avLst/>
              <a:gdLst/>
              <a:ahLst/>
              <a:cxnLst/>
              <a:rect l="l" t="t" r="r" b="b"/>
              <a:pathLst>
                <a:path w="5997129" h="1278204">
                  <a:moveTo>
                    <a:pt x="0" y="0"/>
                  </a:moveTo>
                  <a:lnTo>
                    <a:pt x="5997129" y="0"/>
                  </a:lnTo>
                  <a:lnTo>
                    <a:pt x="5997129" y="1278204"/>
                  </a:lnTo>
                  <a:lnTo>
                    <a:pt x="0" y="127820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905495" y="4534121"/>
          <a:ext cx="16439375" cy="5150714"/>
        </p:xfrm>
        <a:graphic>
          <a:graphicData uri="http://schemas.openxmlformats.org/drawingml/2006/table">
            <a:tbl>
              <a:tblPr/>
              <a:tblGrid>
                <a:gridCol w="4986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52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64425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bin Bold"/>
                        </a:rPr>
                        <a:t>Clarity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bin"/>
                        </a:rPr>
                        <a:t>It provides a clear and concise view of the overall system before diving into the details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75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bin Bold"/>
                        </a:rPr>
                        <a:t>Ease of Management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bin"/>
                        </a:rPr>
                        <a:t>The hierarchical structure makes it easier to manage and prioritize tasks during development.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05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bin Bold"/>
                        </a:rPr>
                        <a:t>Early Identification of Key Components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bin"/>
                        </a:rPr>
                        <a:t>Critical components and requirements can be identified early in the development process.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05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bin Bold"/>
                        </a:rPr>
                        <a:t>Progressive Refinement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bin"/>
                        </a:rPr>
                        <a:t>It allows for a progressive refinement of the system, with each level of detail added gradually.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Freeform 6"/>
          <p:cNvSpPr/>
          <p:nvPr/>
        </p:nvSpPr>
        <p:spPr>
          <a:xfrm>
            <a:off x="11989663" y="8797919"/>
            <a:ext cx="7147788" cy="1728465"/>
          </a:xfrm>
          <a:custGeom>
            <a:avLst/>
            <a:gdLst/>
            <a:ahLst/>
            <a:cxnLst/>
            <a:rect l="l" t="t" r="r" b="b"/>
            <a:pathLst>
              <a:path w="7147788" h="1728465">
                <a:moveTo>
                  <a:pt x="0" y="0"/>
                </a:moveTo>
                <a:lnTo>
                  <a:pt x="7147788" y="0"/>
                </a:lnTo>
                <a:lnTo>
                  <a:pt x="7147788" y="1728465"/>
                </a:lnTo>
                <a:lnTo>
                  <a:pt x="0" y="17284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702764" y="8942224"/>
            <a:ext cx="573798" cy="822649"/>
          </a:xfrm>
          <a:custGeom>
            <a:avLst/>
            <a:gdLst/>
            <a:ahLst/>
            <a:cxnLst/>
            <a:rect l="l" t="t" r="r" b="b"/>
            <a:pathLst>
              <a:path w="573798" h="822649">
                <a:moveTo>
                  <a:pt x="0" y="0"/>
                </a:moveTo>
                <a:lnTo>
                  <a:pt x="573798" y="0"/>
                </a:lnTo>
                <a:lnTo>
                  <a:pt x="573798" y="822649"/>
                </a:lnTo>
                <a:lnTo>
                  <a:pt x="0" y="8226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318882" y="-411324"/>
            <a:ext cx="573798" cy="822649"/>
          </a:xfrm>
          <a:custGeom>
            <a:avLst/>
            <a:gdLst/>
            <a:ahLst/>
            <a:cxnLst/>
            <a:rect l="l" t="t" r="r" b="b"/>
            <a:pathLst>
              <a:path w="573798" h="822649">
                <a:moveTo>
                  <a:pt x="0" y="0"/>
                </a:moveTo>
                <a:lnTo>
                  <a:pt x="573798" y="0"/>
                </a:lnTo>
                <a:lnTo>
                  <a:pt x="573798" y="822648"/>
                </a:lnTo>
                <a:lnTo>
                  <a:pt x="0" y="8226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608297" y="158885"/>
            <a:ext cx="3927179" cy="1392364"/>
          </a:xfrm>
          <a:custGeom>
            <a:avLst/>
            <a:gdLst/>
            <a:ahLst/>
            <a:cxnLst/>
            <a:rect l="l" t="t" r="r" b="b"/>
            <a:pathLst>
              <a:path w="3927179" h="1392364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460195" y="1247996"/>
            <a:ext cx="13395565" cy="2457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20"/>
              </a:lnSpc>
            </a:pPr>
            <a:r>
              <a:rPr lang="en-US" sz="8100">
                <a:solidFill>
                  <a:srgbClr val="003EA8"/>
                </a:solidFill>
                <a:latin typeface="Muli Bold"/>
              </a:rPr>
              <a:t>Advantages of top-down approach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05495" y="657204"/>
            <a:ext cx="16436355" cy="1907038"/>
            <a:chOff x="0" y="0"/>
            <a:chExt cx="5996027" cy="6956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6027" cy="695693"/>
            </a:xfrm>
            <a:custGeom>
              <a:avLst/>
              <a:gdLst/>
              <a:ahLst/>
              <a:cxnLst/>
              <a:rect l="l" t="t" r="r" b="b"/>
              <a:pathLst>
                <a:path w="5996027" h="695693">
                  <a:moveTo>
                    <a:pt x="0" y="0"/>
                  </a:moveTo>
                  <a:lnTo>
                    <a:pt x="5996027" y="0"/>
                  </a:lnTo>
                  <a:lnTo>
                    <a:pt x="5996027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905495" y="2924154"/>
            <a:ext cx="16436355" cy="5768915"/>
            <a:chOff x="0" y="0"/>
            <a:chExt cx="5996027" cy="210451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996027" cy="2104516"/>
            </a:xfrm>
            <a:custGeom>
              <a:avLst/>
              <a:gdLst/>
              <a:ahLst/>
              <a:cxnLst/>
              <a:rect l="l" t="t" r="r" b="b"/>
              <a:pathLst>
                <a:path w="5996027" h="2104516">
                  <a:moveTo>
                    <a:pt x="0" y="0"/>
                  </a:moveTo>
                  <a:lnTo>
                    <a:pt x="5996027" y="0"/>
                  </a:lnTo>
                  <a:lnTo>
                    <a:pt x="5996027" y="2104516"/>
                  </a:lnTo>
                  <a:lnTo>
                    <a:pt x="0" y="210451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Freeform 7"/>
          <p:cNvSpPr/>
          <p:nvPr/>
        </p:nvSpPr>
        <p:spPr>
          <a:xfrm flipH="1">
            <a:off x="12499244" y="3493441"/>
            <a:ext cx="2203055" cy="2433093"/>
          </a:xfrm>
          <a:custGeom>
            <a:avLst/>
            <a:gdLst/>
            <a:ahLst/>
            <a:cxnLst/>
            <a:rect l="l" t="t" r="r" b="b"/>
            <a:pathLst>
              <a:path w="2203055" h="2433093">
                <a:moveTo>
                  <a:pt x="2203055" y="0"/>
                </a:moveTo>
                <a:lnTo>
                  <a:pt x="0" y="0"/>
                </a:lnTo>
                <a:lnTo>
                  <a:pt x="0" y="2433093"/>
                </a:lnTo>
                <a:lnTo>
                  <a:pt x="2203055" y="2433093"/>
                </a:lnTo>
                <a:lnTo>
                  <a:pt x="220305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328799" y="3493441"/>
            <a:ext cx="2553819" cy="2433093"/>
          </a:xfrm>
          <a:custGeom>
            <a:avLst/>
            <a:gdLst/>
            <a:ahLst/>
            <a:cxnLst/>
            <a:rect l="l" t="t" r="r" b="b"/>
            <a:pathLst>
              <a:path w="2553819" h="2433093">
                <a:moveTo>
                  <a:pt x="0" y="0"/>
                </a:moveTo>
                <a:lnTo>
                  <a:pt x="2553819" y="0"/>
                </a:lnTo>
                <a:lnTo>
                  <a:pt x="2553819" y="2433093"/>
                </a:lnTo>
                <a:lnTo>
                  <a:pt x="0" y="243309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391317" y="1086848"/>
            <a:ext cx="13505366" cy="885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00"/>
              </a:lnSpc>
            </a:pPr>
            <a:r>
              <a:rPr lang="en-US" sz="5750">
                <a:solidFill>
                  <a:srgbClr val="003EA8"/>
                </a:solidFill>
                <a:latin typeface="Muli Bold"/>
              </a:rPr>
              <a:t>Disadvantages of top-down approach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75747" y="6885863"/>
            <a:ext cx="5859923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80"/>
              </a:lnSpc>
            </a:pPr>
            <a:r>
              <a:rPr lang="en-US" sz="3400">
                <a:solidFill>
                  <a:srgbClr val="003EA8"/>
                </a:solidFill>
                <a:latin typeface="Muli Bold"/>
              </a:rPr>
              <a:t>Overlooking certain details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942243" y="6885863"/>
            <a:ext cx="7317057" cy="101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80"/>
              </a:lnSpc>
            </a:pPr>
            <a:r>
              <a:rPr lang="en-US" sz="3400">
                <a:solidFill>
                  <a:srgbClr val="003EA8"/>
                </a:solidFill>
                <a:latin typeface="Muli Bold"/>
              </a:rPr>
              <a:t>Underestimating the complexity of specific components</a:t>
            </a:r>
          </a:p>
        </p:txBody>
      </p:sp>
      <p:sp>
        <p:nvSpPr>
          <p:cNvPr id="12" name="Freeform 12"/>
          <p:cNvSpPr/>
          <p:nvPr/>
        </p:nvSpPr>
        <p:spPr>
          <a:xfrm flipH="1">
            <a:off x="15484919" y="8123782"/>
            <a:ext cx="4585506" cy="1625770"/>
          </a:xfrm>
          <a:custGeom>
            <a:avLst/>
            <a:gdLst/>
            <a:ahLst/>
            <a:cxnLst/>
            <a:rect l="l" t="t" r="r" b="b"/>
            <a:pathLst>
              <a:path w="4585506" h="1625770">
                <a:moveTo>
                  <a:pt x="4585506" y="0"/>
                </a:moveTo>
                <a:lnTo>
                  <a:pt x="0" y="0"/>
                </a:lnTo>
                <a:lnTo>
                  <a:pt x="0" y="1625770"/>
                </a:lnTo>
                <a:lnTo>
                  <a:pt x="4585506" y="1625770"/>
                </a:lnTo>
                <a:lnTo>
                  <a:pt x="4585506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-1782425" y="8123782"/>
            <a:ext cx="4585506" cy="1625770"/>
          </a:xfrm>
          <a:custGeom>
            <a:avLst/>
            <a:gdLst/>
            <a:ahLst/>
            <a:cxnLst/>
            <a:rect l="l" t="t" r="r" b="b"/>
            <a:pathLst>
              <a:path w="4585506" h="1625770">
                <a:moveTo>
                  <a:pt x="0" y="0"/>
                </a:moveTo>
                <a:lnTo>
                  <a:pt x="4585506" y="0"/>
                </a:lnTo>
                <a:lnTo>
                  <a:pt x="4585506" y="1625770"/>
                </a:lnTo>
                <a:lnTo>
                  <a:pt x="0" y="16257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641794">
            <a:off x="8923192" y="-178822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05495" y="333044"/>
            <a:ext cx="16444941" cy="934419"/>
            <a:chOff x="0" y="0"/>
            <a:chExt cx="5999159" cy="34087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159" cy="340879"/>
            </a:xfrm>
            <a:custGeom>
              <a:avLst/>
              <a:gdLst/>
              <a:ahLst/>
              <a:cxnLst/>
              <a:rect l="l" t="t" r="r" b="b"/>
              <a:pathLst>
                <a:path w="5999159" h="340879">
                  <a:moveTo>
                    <a:pt x="0" y="0"/>
                  </a:moveTo>
                  <a:lnTo>
                    <a:pt x="5999159" y="0"/>
                  </a:lnTo>
                  <a:lnTo>
                    <a:pt x="5999159" y="340879"/>
                  </a:lnTo>
                  <a:lnTo>
                    <a:pt x="0" y="34087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768754" y="395324"/>
            <a:ext cx="14750492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60"/>
              </a:lnSpc>
            </a:pPr>
            <a:r>
              <a:rPr lang="en-US" sz="4800">
                <a:solidFill>
                  <a:srgbClr val="003EA8"/>
                </a:solidFill>
                <a:latin typeface="Muli Bold"/>
              </a:rPr>
              <a:t>The way to apply into the assignments of program</a:t>
            </a:r>
          </a:p>
        </p:txBody>
      </p:sp>
      <p:sp>
        <p:nvSpPr>
          <p:cNvPr id="6" name="Freeform 6"/>
          <p:cNvSpPr/>
          <p:nvPr/>
        </p:nvSpPr>
        <p:spPr>
          <a:xfrm rot="-278358">
            <a:off x="13186236" y="8760183"/>
            <a:ext cx="5868613" cy="1845945"/>
          </a:xfrm>
          <a:custGeom>
            <a:avLst/>
            <a:gdLst/>
            <a:ahLst/>
            <a:cxnLst/>
            <a:rect l="l" t="t" r="r" b="b"/>
            <a:pathLst>
              <a:path w="5868613" h="1845945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7609762" y="7735400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43671" y="950893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0667036" y="3582218"/>
            <a:ext cx="3545459" cy="2628900"/>
            <a:chOff x="0" y="0"/>
            <a:chExt cx="817927" cy="60648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7927" cy="606480"/>
            </a:xfrm>
            <a:custGeom>
              <a:avLst/>
              <a:gdLst/>
              <a:ahLst/>
              <a:cxnLst/>
              <a:rect l="l" t="t" r="r" b="b"/>
              <a:pathLst>
                <a:path w="817927" h="606480">
                  <a:moveTo>
                    <a:pt x="0" y="0"/>
                  </a:moveTo>
                  <a:lnTo>
                    <a:pt x="817927" y="0"/>
                  </a:lnTo>
                  <a:lnTo>
                    <a:pt x="817927" y="606480"/>
                  </a:lnTo>
                  <a:lnTo>
                    <a:pt x="0" y="606480"/>
                  </a:lnTo>
                  <a:close/>
                </a:path>
              </a:pathLst>
            </a:custGeom>
            <a:solidFill>
              <a:srgbClr val="003EA8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817927" cy="64458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Muli Bold"/>
                </a:rPr>
                <a:t>Breaking down the assignment into smaller tasks, more manageable steps or components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440474" y="8766791"/>
            <a:ext cx="2223948" cy="1215522"/>
            <a:chOff x="0" y="0"/>
            <a:chExt cx="1086195" cy="59367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86195" cy="593671"/>
            </a:xfrm>
            <a:custGeom>
              <a:avLst/>
              <a:gdLst/>
              <a:ahLst/>
              <a:cxnLst/>
              <a:rect l="l" t="t" r="r" b="b"/>
              <a:pathLst>
                <a:path w="1086195" h="593671">
                  <a:moveTo>
                    <a:pt x="0" y="0"/>
                  </a:moveTo>
                  <a:lnTo>
                    <a:pt x="1086195" y="0"/>
                  </a:lnTo>
                  <a:lnTo>
                    <a:pt x="1086195" y="593671"/>
                  </a:lnTo>
                  <a:lnTo>
                    <a:pt x="0" y="59367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28575"/>
              <a:ext cx="1086195" cy="62224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FFFFF"/>
                  </a:solidFill>
                  <a:latin typeface="Muli Bold"/>
                </a:rPr>
                <a:t>Final Testing and Completion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28700" y="1619889"/>
            <a:ext cx="2223948" cy="1215522"/>
            <a:chOff x="0" y="0"/>
            <a:chExt cx="1086195" cy="59367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86195" cy="593671"/>
            </a:xfrm>
            <a:custGeom>
              <a:avLst/>
              <a:gdLst/>
              <a:ahLst/>
              <a:cxnLst/>
              <a:rect l="l" t="t" r="r" b="b"/>
              <a:pathLst>
                <a:path w="1086195" h="593671">
                  <a:moveTo>
                    <a:pt x="0" y="0"/>
                  </a:moveTo>
                  <a:lnTo>
                    <a:pt x="1086195" y="0"/>
                  </a:lnTo>
                  <a:lnTo>
                    <a:pt x="1086195" y="593671"/>
                  </a:lnTo>
                  <a:lnTo>
                    <a:pt x="0" y="59367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28575"/>
              <a:ext cx="1086195" cy="62224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FFFFF"/>
                  </a:solidFill>
                  <a:latin typeface="Muli Bold"/>
                </a:rPr>
                <a:t>Understand the Assignment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3252648" y="4273862"/>
            <a:ext cx="2243683" cy="947872"/>
            <a:chOff x="0" y="0"/>
            <a:chExt cx="1095833" cy="46294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95833" cy="462949"/>
            </a:xfrm>
            <a:custGeom>
              <a:avLst/>
              <a:gdLst/>
              <a:ahLst/>
              <a:cxnLst/>
              <a:rect l="l" t="t" r="r" b="b"/>
              <a:pathLst>
                <a:path w="1095833" h="462949">
                  <a:moveTo>
                    <a:pt x="0" y="0"/>
                  </a:moveTo>
                  <a:lnTo>
                    <a:pt x="1095833" y="0"/>
                  </a:lnTo>
                  <a:lnTo>
                    <a:pt x="1095833" y="462949"/>
                  </a:lnTo>
                  <a:lnTo>
                    <a:pt x="0" y="46294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28575"/>
              <a:ext cx="1095833" cy="491524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Muli Bold"/>
                </a:rPr>
                <a:t>Define subtasks</a:t>
              </a:r>
            </a:p>
          </p:txBody>
        </p:sp>
      </p:grpSp>
      <p:sp>
        <p:nvSpPr>
          <p:cNvPr id="21" name="AutoShape 21"/>
          <p:cNvSpPr/>
          <p:nvPr/>
        </p:nvSpPr>
        <p:spPr>
          <a:xfrm>
            <a:off x="2140674" y="2835410"/>
            <a:ext cx="1121842" cy="266728"/>
          </a:xfrm>
          <a:prstGeom prst="line">
            <a:avLst/>
          </a:prstGeom>
          <a:ln w="28575" cap="rnd">
            <a:solidFill>
              <a:srgbClr val="003EA8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22" name="Group 22"/>
          <p:cNvGrpSpPr/>
          <p:nvPr/>
        </p:nvGrpSpPr>
        <p:grpSpPr>
          <a:xfrm>
            <a:off x="2140674" y="3102138"/>
            <a:ext cx="2243683" cy="947872"/>
            <a:chOff x="0" y="0"/>
            <a:chExt cx="1095833" cy="462949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095833" cy="462949"/>
            </a:xfrm>
            <a:custGeom>
              <a:avLst/>
              <a:gdLst/>
              <a:ahLst/>
              <a:cxnLst/>
              <a:rect l="l" t="t" r="r" b="b"/>
              <a:pathLst>
                <a:path w="1095833" h="462949">
                  <a:moveTo>
                    <a:pt x="0" y="0"/>
                  </a:moveTo>
                  <a:lnTo>
                    <a:pt x="1095833" y="0"/>
                  </a:lnTo>
                  <a:lnTo>
                    <a:pt x="1095833" y="462949"/>
                  </a:lnTo>
                  <a:lnTo>
                    <a:pt x="0" y="46294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28575"/>
              <a:ext cx="1095833" cy="491524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Muli Bold"/>
                </a:rPr>
                <a:t>Identify Major Tasks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4374490" y="5450335"/>
            <a:ext cx="2243683" cy="947872"/>
            <a:chOff x="0" y="0"/>
            <a:chExt cx="1095833" cy="46294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095833" cy="462949"/>
            </a:xfrm>
            <a:custGeom>
              <a:avLst/>
              <a:gdLst/>
              <a:ahLst/>
              <a:cxnLst/>
              <a:rect l="l" t="t" r="r" b="b"/>
              <a:pathLst>
                <a:path w="1095833" h="462949">
                  <a:moveTo>
                    <a:pt x="0" y="0"/>
                  </a:moveTo>
                  <a:lnTo>
                    <a:pt x="1095833" y="0"/>
                  </a:lnTo>
                  <a:lnTo>
                    <a:pt x="1095833" y="462949"/>
                  </a:lnTo>
                  <a:lnTo>
                    <a:pt x="0" y="46294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28575"/>
              <a:ext cx="1095833" cy="491524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Muli Bold"/>
                </a:rPr>
                <a:t>Implement subtasks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5496332" y="6626807"/>
            <a:ext cx="2243683" cy="947872"/>
            <a:chOff x="0" y="0"/>
            <a:chExt cx="1095833" cy="462949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095833" cy="462949"/>
            </a:xfrm>
            <a:custGeom>
              <a:avLst/>
              <a:gdLst/>
              <a:ahLst/>
              <a:cxnLst/>
              <a:rect l="l" t="t" r="r" b="b"/>
              <a:pathLst>
                <a:path w="1095833" h="462949">
                  <a:moveTo>
                    <a:pt x="0" y="0"/>
                  </a:moveTo>
                  <a:lnTo>
                    <a:pt x="1095833" y="0"/>
                  </a:lnTo>
                  <a:lnTo>
                    <a:pt x="1095833" y="462949"/>
                  </a:lnTo>
                  <a:lnTo>
                    <a:pt x="0" y="46294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28575"/>
              <a:ext cx="1095833" cy="491524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Muli Bold"/>
                </a:rPr>
                <a:t>Integration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6618174" y="7735400"/>
            <a:ext cx="2243683" cy="947872"/>
            <a:chOff x="0" y="0"/>
            <a:chExt cx="1095833" cy="462949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095833" cy="462949"/>
            </a:xfrm>
            <a:custGeom>
              <a:avLst/>
              <a:gdLst/>
              <a:ahLst/>
              <a:cxnLst/>
              <a:rect l="l" t="t" r="r" b="b"/>
              <a:pathLst>
                <a:path w="1095833" h="462949">
                  <a:moveTo>
                    <a:pt x="0" y="0"/>
                  </a:moveTo>
                  <a:lnTo>
                    <a:pt x="1095833" y="0"/>
                  </a:lnTo>
                  <a:lnTo>
                    <a:pt x="1095833" y="462949"/>
                  </a:lnTo>
                  <a:lnTo>
                    <a:pt x="0" y="46294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0" y="-28575"/>
              <a:ext cx="1095833" cy="491524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Muli Bold"/>
                </a:rPr>
                <a:t>Testing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7740015" y="8900616"/>
            <a:ext cx="2243683" cy="948690"/>
            <a:chOff x="0" y="0"/>
            <a:chExt cx="1095833" cy="463348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095833" cy="463348"/>
            </a:xfrm>
            <a:custGeom>
              <a:avLst/>
              <a:gdLst/>
              <a:ahLst/>
              <a:cxnLst/>
              <a:rect l="l" t="t" r="r" b="b"/>
              <a:pathLst>
                <a:path w="1095833" h="463348">
                  <a:moveTo>
                    <a:pt x="0" y="0"/>
                  </a:moveTo>
                  <a:lnTo>
                    <a:pt x="1095833" y="0"/>
                  </a:lnTo>
                  <a:lnTo>
                    <a:pt x="1095833" y="463348"/>
                  </a:lnTo>
                  <a:lnTo>
                    <a:pt x="0" y="463348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-28575"/>
              <a:ext cx="1095833" cy="49192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Muli Bold"/>
                </a:rPr>
                <a:t>Modifying and Optimization</a:t>
              </a:r>
            </a:p>
          </p:txBody>
        </p:sp>
      </p:grpSp>
      <p:sp>
        <p:nvSpPr>
          <p:cNvPr id="37" name="AutoShape 37"/>
          <p:cNvSpPr/>
          <p:nvPr/>
        </p:nvSpPr>
        <p:spPr>
          <a:xfrm>
            <a:off x="3262516" y="4050011"/>
            <a:ext cx="1111974" cy="223852"/>
          </a:xfrm>
          <a:prstGeom prst="line">
            <a:avLst/>
          </a:prstGeom>
          <a:ln w="28575" cap="rnd">
            <a:solidFill>
              <a:srgbClr val="003EA8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38" name="AutoShape 38"/>
          <p:cNvSpPr/>
          <p:nvPr/>
        </p:nvSpPr>
        <p:spPr>
          <a:xfrm>
            <a:off x="4374490" y="5221735"/>
            <a:ext cx="1121842" cy="228600"/>
          </a:xfrm>
          <a:prstGeom prst="line">
            <a:avLst/>
          </a:prstGeom>
          <a:ln w="28575" cap="rnd">
            <a:solidFill>
              <a:srgbClr val="003EA8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39" name="AutoShape 39"/>
          <p:cNvSpPr/>
          <p:nvPr/>
        </p:nvSpPr>
        <p:spPr>
          <a:xfrm>
            <a:off x="5496332" y="6398207"/>
            <a:ext cx="1121842" cy="228600"/>
          </a:xfrm>
          <a:prstGeom prst="line">
            <a:avLst/>
          </a:prstGeom>
          <a:ln w="28575" cap="rnd">
            <a:solidFill>
              <a:srgbClr val="003EA8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40" name="AutoShape 40"/>
          <p:cNvSpPr/>
          <p:nvPr/>
        </p:nvSpPr>
        <p:spPr>
          <a:xfrm>
            <a:off x="6618174" y="7574679"/>
            <a:ext cx="1121842" cy="160721"/>
          </a:xfrm>
          <a:prstGeom prst="line">
            <a:avLst/>
          </a:prstGeom>
          <a:ln w="28575" cap="rnd">
            <a:solidFill>
              <a:srgbClr val="003EA8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41" name="AutoShape 41"/>
          <p:cNvSpPr/>
          <p:nvPr/>
        </p:nvSpPr>
        <p:spPr>
          <a:xfrm>
            <a:off x="7740015" y="8683273"/>
            <a:ext cx="1121842" cy="217343"/>
          </a:xfrm>
          <a:prstGeom prst="line">
            <a:avLst/>
          </a:prstGeom>
          <a:ln w="28575" cap="rnd">
            <a:solidFill>
              <a:srgbClr val="003EA8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42" name="AutoShape 42"/>
          <p:cNvSpPr/>
          <p:nvPr/>
        </p:nvSpPr>
        <p:spPr>
          <a:xfrm flipV="1">
            <a:off x="9983699" y="9374552"/>
            <a:ext cx="456775" cy="409"/>
          </a:xfrm>
          <a:prstGeom prst="line">
            <a:avLst/>
          </a:prstGeom>
          <a:ln w="28575" cap="rnd">
            <a:solidFill>
              <a:srgbClr val="003EA8"/>
            </a:solidFill>
            <a:prstDash val="solid"/>
            <a:headEnd type="none" w="sm" len="sm"/>
            <a:tailEnd type="triangle" w="lg" len="med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6428494" y="5143500"/>
            <a:ext cx="5379213" cy="4385634"/>
            <a:chOff x="0" y="0"/>
            <a:chExt cx="2585364" cy="210782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85364" cy="2107829"/>
            </a:xfrm>
            <a:custGeom>
              <a:avLst/>
              <a:gdLst/>
              <a:ahLst/>
              <a:cxnLst/>
              <a:rect l="l" t="t" r="r" b="b"/>
              <a:pathLst>
                <a:path w="2585364" h="2107829">
                  <a:moveTo>
                    <a:pt x="0" y="0"/>
                  </a:moveTo>
                  <a:lnTo>
                    <a:pt x="2585364" y="0"/>
                  </a:lnTo>
                  <a:lnTo>
                    <a:pt x="2585364" y="2107829"/>
                  </a:lnTo>
                  <a:lnTo>
                    <a:pt x="0" y="210782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905495" y="973442"/>
            <a:ext cx="16425212" cy="4962942"/>
            <a:chOff x="0" y="0"/>
            <a:chExt cx="5991962" cy="181049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991962" cy="1810495"/>
            </a:xfrm>
            <a:custGeom>
              <a:avLst/>
              <a:gdLst/>
              <a:ahLst/>
              <a:cxnLst/>
              <a:rect l="l" t="t" r="r" b="b"/>
              <a:pathLst>
                <a:path w="5991962" h="1810495">
                  <a:moveTo>
                    <a:pt x="0" y="0"/>
                  </a:moveTo>
                  <a:lnTo>
                    <a:pt x="5991962" y="0"/>
                  </a:lnTo>
                  <a:lnTo>
                    <a:pt x="5991962" y="1810495"/>
                  </a:lnTo>
                  <a:lnTo>
                    <a:pt x="0" y="181049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7422549" y="5444728"/>
            <a:ext cx="3391104" cy="3783179"/>
          </a:xfrm>
          <a:custGeom>
            <a:avLst/>
            <a:gdLst/>
            <a:ahLst/>
            <a:cxnLst/>
            <a:rect l="l" t="t" r="r" b="b"/>
            <a:pathLst>
              <a:path w="3391104" h="3783179">
                <a:moveTo>
                  <a:pt x="0" y="0"/>
                </a:moveTo>
                <a:lnTo>
                  <a:pt x="3391104" y="0"/>
                </a:lnTo>
                <a:lnTo>
                  <a:pt x="3391104" y="3783179"/>
                </a:lnTo>
                <a:lnTo>
                  <a:pt x="0" y="37831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017780" y="2159513"/>
            <a:ext cx="10200643" cy="2590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00"/>
              </a:lnSpc>
            </a:pPr>
            <a:r>
              <a:rPr lang="en-US" sz="8500" dirty="0">
                <a:solidFill>
                  <a:srgbClr val="003EA8"/>
                </a:solidFill>
                <a:latin typeface="Muli Bold"/>
              </a:rPr>
              <a:t>THANKS FOR </a:t>
            </a:r>
            <a:r>
              <a:rPr lang="en-US" sz="8500">
                <a:solidFill>
                  <a:srgbClr val="003EA8"/>
                </a:solidFill>
                <a:latin typeface="Muli Bold"/>
              </a:rPr>
              <a:t>YOUR LISTENING!</a:t>
            </a:r>
            <a:endParaRPr lang="en-US" sz="8500" dirty="0">
              <a:solidFill>
                <a:srgbClr val="003EA8"/>
              </a:solidFill>
              <a:latin typeface="Muli Bold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-517834" y="389330"/>
            <a:ext cx="3927179" cy="1392364"/>
          </a:xfrm>
          <a:custGeom>
            <a:avLst/>
            <a:gdLst/>
            <a:ahLst/>
            <a:cxnLst/>
            <a:rect l="l" t="t" r="r" b="b"/>
            <a:pathLst>
              <a:path w="3927179" h="1392364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826857" y="8505307"/>
            <a:ext cx="3927179" cy="1392364"/>
          </a:xfrm>
          <a:custGeom>
            <a:avLst/>
            <a:gdLst/>
            <a:ahLst/>
            <a:cxnLst/>
            <a:rect l="l" t="t" r="r" b="b"/>
            <a:pathLst>
              <a:path w="3927179" h="1392364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994337" y="5619813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462058" y="4510359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197</Words>
  <Application>Microsoft Office PowerPoint</Application>
  <PresentationFormat>Custom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Muli Bold</vt:lpstr>
      <vt:lpstr>Calibri</vt:lpstr>
      <vt:lpstr>Cabin Bold</vt:lpstr>
      <vt:lpstr>Cabin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Xanh hải quân Trắng Đen Vẽ nguệch ngoạc Kế hoạch Kinh doanh Bản thuyết trình Kinh doanh</dc:title>
  <cp:lastModifiedBy>Thanh Trịnh</cp:lastModifiedBy>
  <cp:revision>1</cp:revision>
  <dcterms:created xsi:type="dcterms:W3CDTF">2006-08-16T00:00:00Z</dcterms:created>
  <dcterms:modified xsi:type="dcterms:W3CDTF">2024-01-24T13:50:59Z</dcterms:modified>
  <dc:identifier>DAF5piOUz0Q</dc:identifier>
</cp:coreProperties>
</file>