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TT Norms" panose="020B0604020202020204" charset="0"/>
      <p:regular r:id="rId7"/>
    </p:embeddedFont>
    <p:embeddedFont>
      <p:font typeface="TT Norms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Trịnh" userId="cd0e9ecde8d843db" providerId="LiveId" clId="{A9491614-1150-401D-95B1-0FDE870940ED}"/>
    <pc:docChg chg="modSld">
      <pc:chgData name="Thanh Trịnh" userId="cd0e9ecde8d843db" providerId="LiveId" clId="{A9491614-1150-401D-95B1-0FDE870940ED}" dt="2024-01-24T13:46:45.704" v="0" actId="20577"/>
      <pc:docMkLst>
        <pc:docMk/>
      </pc:docMkLst>
      <pc:sldChg chg="modSp mod">
        <pc:chgData name="Thanh Trịnh" userId="cd0e9ecde8d843db" providerId="LiveId" clId="{A9491614-1150-401D-95B1-0FDE870940ED}" dt="2024-01-24T13:46:45.704" v="0" actId="20577"/>
        <pc:sldMkLst>
          <pc:docMk/>
          <pc:sldMk cId="0" sldId="258"/>
        </pc:sldMkLst>
        <pc:spChg chg="mod">
          <ac:chgData name="Thanh Trịnh" userId="cd0e9ecde8d843db" providerId="LiveId" clId="{A9491614-1150-401D-95B1-0FDE870940ED}" dt="2024-01-24T13:46:45.704" v="0" actId="20577"/>
          <ac:spMkLst>
            <pc:docMk/>
            <pc:sldMk cId="0" sldId="258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6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403497"/>
            <a:ext cx="18288000" cy="4116330"/>
            <a:chOff x="0" y="0"/>
            <a:chExt cx="4816593" cy="10841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84136"/>
            </a:xfrm>
            <a:custGeom>
              <a:avLst/>
              <a:gdLst/>
              <a:ahLst/>
              <a:cxnLst/>
              <a:rect l="l" t="t" r="r" b="b"/>
              <a:pathLst>
                <a:path w="4816592" h="1084136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062546"/>
                  </a:lnTo>
                  <a:cubicBezTo>
                    <a:pt x="4816592" y="1074470"/>
                    <a:pt x="4806926" y="1084136"/>
                    <a:pt x="4795002" y="1084136"/>
                  </a:cubicBezTo>
                  <a:lnTo>
                    <a:pt x="21590" y="1084136"/>
                  </a:lnTo>
                  <a:cubicBezTo>
                    <a:pt x="9666" y="1084136"/>
                    <a:pt x="0" y="1074470"/>
                    <a:pt x="0" y="1062546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D717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1127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729813" y="8196720"/>
            <a:ext cx="12828375" cy="1311753"/>
            <a:chOff x="0" y="0"/>
            <a:chExt cx="3974417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74417" cy="406400"/>
            </a:xfrm>
            <a:custGeom>
              <a:avLst/>
              <a:gdLst/>
              <a:ahLst/>
              <a:cxnLst/>
              <a:rect l="l" t="t" r="r" b="b"/>
              <a:pathLst>
                <a:path w="3974417" h="406400">
                  <a:moveTo>
                    <a:pt x="3771217" y="0"/>
                  </a:moveTo>
                  <a:cubicBezTo>
                    <a:pt x="3883441" y="0"/>
                    <a:pt x="3974417" y="90976"/>
                    <a:pt x="3974417" y="203200"/>
                  </a:cubicBezTo>
                  <a:cubicBezTo>
                    <a:pt x="3974417" y="315424"/>
                    <a:pt x="3883441" y="406400"/>
                    <a:pt x="377121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3974417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543770" y="1028700"/>
            <a:ext cx="13200459" cy="6552228"/>
          </a:xfrm>
          <a:custGeom>
            <a:avLst/>
            <a:gdLst/>
            <a:ahLst/>
            <a:cxnLst/>
            <a:rect l="l" t="t" r="r" b="b"/>
            <a:pathLst>
              <a:path w="13200459" h="6552228">
                <a:moveTo>
                  <a:pt x="0" y="0"/>
                </a:moveTo>
                <a:lnTo>
                  <a:pt x="13200460" y="0"/>
                </a:lnTo>
                <a:lnTo>
                  <a:pt x="13200460" y="6552228"/>
                </a:lnTo>
                <a:lnTo>
                  <a:pt x="0" y="6552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032261" y="8245683"/>
            <a:ext cx="10223477" cy="115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80"/>
              </a:lnSpc>
              <a:spcBef>
                <a:spcPct val="0"/>
              </a:spcBef>
            </a:pPr>
            <a:r>
              <a:rPr lang="en-US" sz="6000" spc="900">
                <a:solidFill>
                  <a:srgbClr val="FD717C"/>
                </a:solidFill>
                <a:latin typeface="League Spartan Bold"/>
              </a:rPr>
              <a:t>SMART QUESTIONS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6623239" y="8622239"/>
            <a:ext cx="2236261" cy="2236261"/>
          </a:xfrm>
          <a:custGeom>
            <a:avLst/>
            <a:gdLst/>
            <a:ahLst/>
            <a:cxnLst/>
            <a:rect l="l" t="t" r="r" b="b"/>
            <a:pathLst>
              <a:path w="2236261" h="2236261">
                <a:moveTo>
                  <a:pt x="0" y="0"/>
                </a:moveTo>
                <a:lnTo>
                  <a:pt x="2236261" y="0"/>
                </a:lnTo>
                <a:lnTo>
                  <a:pt x="2236261" y="2236261"/>
                </a:lnTo>
                <a:lnTo>
                  <a:pt x="0" y="223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4175715">
            <a:off x="-1954702" y="-1450990"/>
            <a:ext cx="5388429" cy="4114800"/>
          </a:xfrm>
          <a:custGeom>
            <a:avLst/>
            <a:gdLst/>
            <a:ahLst/>
            <a:cxnLst/>
            <a:rect l="l" t="t" r="r" b="b"/>
            <a:pathLst>
              <a:path w="5388429" h="4114800">
                <a:moveTo>
                  <a:pt x="0" y="0"/>
                </a:moveTo>
                <a:lnTo>
                  <a:pt x="5388429" y="0"/>
                </a:lnTo>
                <a:lnTo>
                  <a:pt x="53884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6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10186" y="554945"/>
            <a:ext cx="9901564" cy="9177111"/>
            <a:chOff x="0" y="0"/>
            <a:chExt cx="2607819" cy="24170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07819" cy="2417017"/>
            </a:xfrm>
            <a:custGeom>
              <a:avLst/>
              <a:gdLst/>
              <a:ahLst/>
              <a:cxnLst/>
              <a:rect l="l" t="t" r="r" b="b"/>
              <a:pathLst>
                <a:path w="2607819" h="2417017">
                  <a:moveTo>
                    <a:pt x="39876" y="0"/>
                  </a:moveTo>
                  <a:lnTo>
                    <a:pt x="2567943" y="0"/>
                  </a:lnTo>
                  <a:cubicBezTo>
                    <a:pt x="2589966" y="0"/>
                    <a:pt x="2607819" y="17853"/>
                    <a:pt x="2607819" y="39876"/>
                  </a:cubicBezTo>
                  <a:lnTo>
                    <a:pt x="2607819" y="2377141"/>
                  </a:lnTo>
                  <a:cubicBezTo>
                    <a:pt x="2607819" y="2399164"/>
                    <a:pt x="2589966" y="2417017"/>
                    <a:pt x="2567943" y="2417017"/>
                  </a:cubicBezTo>
                  <a:lnTo>
                    <a:pt x="39876" y="2417017"/>
                  </a:lnTo>
                  <a:cubicBezTo>
                    <a:pt x="17853" y="2417017"/>
                    <a:pt x="0" y="2399164"/>
                    <a:pt x="0" y="2377141"/>
                  </a:cubicBezTo>
                  <a:lnTo>
                    <a:pt x="0" y="39876"/>
                  </a:lnTo>
                  <a:cubicBezTo>
                    <a:pt x="0" y="17853"/>
                    <a:pt x="17853" y="0"/>
                    <a:pt x="39876" y="0"/>
                  </a:cubicBezTo>
                  <a:close/>
                </a:path>
              </a:pathLst>
            </a:custGeom>
            <a:solidFill>
              <a:srgbClr val="FD717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607819" cy="2445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49559" y="1063008"/>
            <a:ext cx="9179022" cy="8160985"/>
          </a:xfrm>
          <a:custGeom>
            <a:avLst/>
            <a:gdLst/>
            <a:ahLst/>
            <a:cxnLst/>
            <a:rect l="l" t="t" r="r" b="b"/>
            <a:pathLst>
              <a:path w="9179022" h="8160985">
                <a:moveTo>
                  <a:pt x="0" y="0"/>
                </a:moveTo>
                <a:lnTo>
                  <a:pt x="9179022" y="0"/>
                </a:lnTo>
                <a:lnTo>
                  <a:pt x="9179022" y="8160984"/>
                </a:lnTo>
                <a:lnTo>
                  <a:pt x="0" y="8160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608034" y="4046172"/>
            <a:ext cx="6221982" cy="445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>
              <a:lnSpc>
                <a:spcPts val="448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TT Norms"/>
              </a:rPr>
              <a:t>The questions are thought thoroughly. They demonstrates that critical thinking, curiosity and a deep understanding of the topic.</a:t>
            </a:r>
          </a:p>
          <a:p>
            <a:pPr>
              <a:lnSpc>
                <a:spcPts val="4480"/>
              </a:lnSpc>
            </a:pPr>
            <a:endParaRPr lang="en-US" sz="2800">
              <a:solidFill>
                <a:srgbClr val="FFFFFF"/>
              </a:solidFill>
              <a:latin typeface="TT Norms"/>
            </a:endParaRPr>
          </a:p>
          <a:p>
            <a:pPr marL="604521" lvl="1" indent="-302261">
              <a:lnSpc>
                <a:spcPts val="448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TT Norms"/>
              </a:rPr>
              <a:t>Smart questions often require careful consideration and go beyond surface-level inquiries.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08034" y="2695137"/>
            <a:ext cx="7112596" cy="105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5"/>
              </a:lnSpc>
              <a:spcBef>
                <a:spcPct val="0"/>
              </a:spcBef>
            </a:pPr>
            <a:r>
              <a:rPr lang="en-US" sz="5500" spc="825">
                <a:solidFill>
                  <a:srgbClr val="FFE75B"/>
                </a:solidFill>
                <a:latin typeface="League Spartan Bold"/>
              </a:rPr>
              <a:t>DEFINITION</a:t>
            </a:r>
          </a:p>
        </p:txBody>
      </p:sp>
      <p:sp>
        <p:nvSpPr>
          <p:cNvPr id="8" name="Freeform 8"/>
          <p:cNvSpPr/>
          <p:nvPr/>
        </p:nvSpPr>
        <p:spPr>
          <a:xfrm rot="1338289">
            <a:off x="13999532" y="-2038843"/>
            <a:ext cx="5941161" cy="4536887"/>
          </a:xfrm>
          <a:custGeom>
            <a:avLst/>
            <a:gdLst/>
            <a:ahLst/>
            <a:cxnLst/>
            <a:rect l="l" t="t" r="r" b="b"/>
            <a:pathLst>
              <a:path w="5941161" h="4536887">
                <a:moveTo>
                  <a:pt x="0" y="0"/>
                </a:moveTo>
                <a:lnTo>
                  <a:pt x="5941161" y="0"/>
                </a:lnTo>
                <a:lnTo>
                  <a:pt x="5941161" y="4536886"/>
                </a:lnTo>
                <a:lnTo>
                  <a:pt x="0" y="4536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571500" y="-571500"/>
            <a:ext cx="2236261" cy="2236261"/>
          </a:xfrm>
          <a:custGeom>
            <a:avLst/>
            <a:gdLst/>
            <a:ahLst/>
            <a:cxnLst/>
            <a:rect l="l" t="t" r="r" b="b"/>
            <a:pathLst>
              <a:path w="2236261" h="2236261">
                <a:moveTo>
                  <a:pt x="0" y="0"/>
                </a:moveTo>
                <a:lnTo>
                  <a:pt x="2236261" y="0"/>
                </a:lnTo>
                <a:lnTo>
                  <a:pt x="2236261" y="2236261"/>
                </a:lnTo>
                <a:lnTo>
                  <a:pt x="0" y="2236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144000" y="9168869"/>
            <a:ext cx="2236261" cy="2236261"/>
          </a:xfrm>
          <a:custGeom>
            <a:avLst/>
            <a:gdLst/>
            <a:ahLst/>
            <a:cxnLst/>
            <a:rect l="l" t="t" r="r" b="b"/>
            <a:pathLst>
              <a:path w="2236261" h="2236261">
                <a:moveTo>
                  <a:pt x="0" y="0"/>
                </a:moveTo>
                <a:lnTo>
                  <a:pt x="2236261" y="0"/>
                </a:lnTo>
                <a:lnTo>
                  <a:pt x="2236261" y="2236262"/>
                </a:lnTo>
                <a:lnTo>
                  <a:pt x="0" y="22362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6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3702" y="554945"/>
            <a:ext cx="9901564" cy="9177111"/>
            <a:chOff x="0" y="0"/>
            <a:chExt cx="2607819" cy="24170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07819" cy="2417017"/>
            </a:xfrm>
            <a:custGeom>
              <a:avLst/>
              <a:gdLst/>
              <a:ahLst/>
              <a:cxnLst/>
              <a:rect l="l" t="t" r="r" b="b"/>
              <a:pathLst>
                <a:path w="2607819" h="2417017">
                  <a:moveTo>
                    <a:pt x="39876" y="0"/>
                  </a:moveTo>
                  <a:lnTo>
                    <a:pt x="2567943" y="0"/>
                  </a:lnTo>
                  <a:cubicBezTo>
                    <a:pt x="2589966" y="0"/>
                    <a:pt x="2607819" y="17853"/>
                    <a:pt x="2607819" y="39876"/>
                  </a:cubicBezTo>
                  <a:lnTo>
                    <a:pt x="2607819" y="2377141"/>
                  </a:lnTo>
                  <a:cubicBezTo>
                    <a:pt x="2607819" y="2399164"/>
                    <a:pt x="2589966" y="2417017"/>
                    <a:pt x="2567943" y="2417017"/>
                  </a:cubicBezTo>
                  <a:lnTo>
                    <a:pt x="39876" y="2417017"/>
                  </a:lnTo>
                  <a:cubicBezTo>
                    <a:pt x="17853" y="2417017"/>
                    <a:pt x="0" y="2399164"/>
                    <a:pt x="0" y="2377141"/>
                  </a:cubicBezTo>
                  <a:lnTo>
                    <a:pt x="0" y="39876"/>
                  </a:lnTo>
                  <a:cubicBezTo>
                    <a:pt x="0" y="17853"/>
                    <a:pt x="17853" y="0"/>
                    <a:pt x="39876" y="0"/>
                  </a:cubicBezTo>
                  <a:close/>
                </a:path>
              </a:pathLst>
            </a:custGeom>
            <a:solidFill>
              <a:srgbClr val="FD717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607819" cy="2445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734309" y="857627"/>
            <a:ext cx="8524991" cy="8571746"/>
          </a:xfrm>
          <a:custGeom>
            <a:avLst/>
            <a:gdLst/>
            <a:ahLst/>
            <a:cxnLst/>
            <a:rect l="l" t="t" r="r" b="b"/>
            <a:pathLst>
              <a:path w="8524991" h="8571746">
                <a:moveTo>
                  <a:pt x="0" y="0"/>
                </a:moveTo>
                <a:lnTo>
                  <a:pt x="8524991" y="0"/>
                </a:lnTo>
                <a:lnTo>
                  <a:pt x="8524991" y="8571746"/>
                </a:lnTo>
                <a:lnTo>
                  <a:pt x="0" y="8571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08259" y="5029200"/>
            <a:ext cx="6015630" cy="2723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>
              <a:lnSpc>
                <a:spcPts val="4320"/>
              </a:lnSpc>
              <a:buFont typeface="Arial"/>
              <a:buChar char="•"/>
            </a:pPr>
            <a:r>
              <a:rPr lang="en-US" sz="2700" dirty="0">
                <a:solidFill>
                  <a:srgbClr val="FFFFFF"/>
                </a:solidFill>
                <a:latin typeface="TT Norms"/>
              </a:rPr>
              <a:t>It helps to ask for specific information and get detailed answers.</a:t>
            </a:r>
          </a:p>
          <a:p>
            <a:pPr marL="582932" lvl="1" indent="-291466">
              <a:lnSpc>
                <a:spcPts val="4320"/>
              </a:lnSpc>
              <a:buFont typeface="Arial"/>
              <a:buChar char="•"/>
            </a:pPr>
            <a:r>
              <a:rPr lang="en-US" sz="2700" dirty="0">
                <a:solidFill>
                  <a:srgbClr val="FFFFFF"/>
                </a:solidFill>
                <a:latin typeface="TT Norms"/>
              </a:rPr>
              <a:t>Promote critical thinking.</a:t>
            </a:r>
          </a:p>
          <a:p>
            <a:pPr marL="582932" lvl="1" indent="-291466">
              <a:lnSpc>
                <a:spcPts val="4320"/>
              </a:lnSpc>
              <a:buFont typeface="Arial"/>
              <a:buChar char="•"/>
            </a:pPr>
            <a:r>
              <a:rPr lang="en-US" sz="2700" dirty="0">
                <a:solidFill>
                  <a:srgbClr val="FFFFFF"/>
                </a:solidFill>
                <a:latin typeface="TT Norms"/>
              </a:rPr>
              <a:t>Enhance problem solving.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8259" y="1958659"/>
            <a:ext cx="6886230" cy="284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61"/>
              </a:lnSpc>
              <a:spcBef>
                <a:spcPct val="0"/>
              </a:spcBef>
            </a:pPr>
            <a:r>
              <a:rPr lang="en-US" sz="4700" spc="705">
                <a:solidFill>
                  <a:srgbClr val="FFE75B"/>
                </a:solidFill>
                <a:latin typeface="League Spartan Bold"/>
              </a:rPr>
              <a:t>THE IMPORTANCE OF SMART QUESTIONS</a:t>
            </a:r>
          </a:p>
        </p:txBody>
      </p:sp>
      <p:sp>
        <p:nvSpPr>
          <p:cNvPr id="8" name="Freeform 8"/>
          <p:cNvSpPr/>
          <p:nvPr/>
        </p:nvSpPr>
        <p:spPr>
          <a:xfrm rot="-824294">
            <a:off x="-1038216" y="-3154032"/>
            <a:ext cx="5941161" cy="4536887"/>
          </a:xfrm>
          <a:custGeom>
            <a:avLst/>
            <a:gdLst/>
            <a:ahLst/>
            <a:cxnLst/>
            <a:rect l="l" t="t" r="r" b="b"/>
            <a:pathLst>
              <a:path w="5941161" h="4536887">
                <a:moveTo>
                  <a:pt x="0" y="0"/>
                </a:moveTo>
                <a:lnTo>
                  <a:pt x="5941161" y="0"/>
                </a:lnTo>
                <a:lnTo>
                  <a:pt x="5941161" y="4536887"/>
                </a:lnTo>
                <a:lnTo>
                  <a:pt x="0" y="4536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851374" y="8933905"/>
            <a:ext cx="2236261" cy="2236261"/>
          </a:xfrm>
          <a:custGeom>
            <a:avLst/>
            <a:gdLst/>
            <a:ahLst/>
            <a:cxnLst/>
            <a:rect l="l" t="t" r="r" b="b"/>
            <a:pathLst>
              <a:path w="2236261" h="2236261">
                <a:moveTo>
                  <a:pt x="0" y="0"/>
                </a:moveTo>
                <a:lnTo>
                  <a:pt x="2236261" y="0"/>
                </a:lnTo>
                <a:lnTo>
                  <a:pt x="2236261" y="2236261"/>
                </a:lnTo>
                <a:lnTo>
                  <a:pt x="0" y="2236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6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6228" y="791822"/>
            <a:ext cx="16715543" cy="8703355"/>
            <a:chOff x="0" y="0"/>
            <a:chExt cx="4402448" cy="22922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448" cy="2292242"/>
            </a:xfrm>
            <a:custGeom>
              <a:avLst/>
              <a:gdLst/>
              <a:ahLst/>
              <a:cxnLst/>
              <a:rect l="l" t="t" r="r" b="b"/>
              <a:pathLst>
                <a:path w="4402448" h="2292242">
                  <a:moveTo>
                    <a:pt x="23621" y="0"/>
                  </a:moveTo>
                  <a:lnTo>
                    <a:pt x="4378827" y="0"/>
                  </a:lnTo>
                  <a:cubicBezTo>
                    <a:pt x="4391872" y="0"/>
                    <a:pt x="4402448" y="10575"/>
                    <a:pt x="4402448" y="23621"/>
                  </a:cubicBezTo>
                  <a:lnTo>
                    <a:pt x="4402448" y="2268621"/>
                  </a:lnTo>
                  <a:cubicBezTo>
                    <a:pt x="4402448" y="2281666"/>
                    <a:pt x="4391872" y="2292242"/>
                    <a:pt x="4378827" y="2292242"/>
                  </a:cubicBezTo>
                  <a:lnTo>
                    <a:pt x="23621" y="2292242"/>
                  </a:lnTo>
                  <a:cubicBezTo>
                    <a:pt x="10575" y="2292242"/>
                    <a:pt x="0" y="2281666"/>
                    <a:pt x="0" y="2268621"/>
                  </a:cubicBezTo>
                  <a:lnTo>
                    <a:pt x="0" y="23621"/>
                  </a:lnTo>
                  <a:cubicBezTo>
                    <a:pt x="0" y="10575"/>
                    <a:pt x="10575" y="0"/>
                    <a:pt x="23621" y="0"/>
                  </a:cubicBezTo>
                  <a:close/>
                </a:path>
              </a:pathLst>
            </a:custGeom>
            <a:solidFill>
              <a:srgbClr val="FD717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402448" cy="2320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68175" y="2638477"/>
            <a:ext cx="862188" cy="793114"/>
            <a:chOff x="0" y="0"/>
            <a:chExt cx="718727" cy="6611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18727" cy="661146"/>
            </a:xfrm>
            <a:custGeom>
              <a:avLst/>
              <a:gdLst/>
              <a:ahLst/>
              <a:cxnLst/>
              <a:rect l="l" t="t" r="r" b="b"/>
              <a:pathLst>
                <a:path w="718727" h="661146">
                  <a:moveTo>
                    <a:pt x="330573" y="0"/>
                  </a:moveTo>
                  <a:lnTo>
                    <a:pt x="388153" y="0"/>
                  </a:lnTo>
                  <a:cubicBezTo>
                    <a:pt x="570724" y="0"/>
                    <a:pt x="718727" y="148003"/>
                    <a:pt x="718727" y="330573"/>
                  </a:cubicBezTo>
                  <a:lnTo>
                    <a:pt x="718727" y="330573"/>
                  </a:lnTo>
                  <a:cubicBezTo>
                    <a:pt x="718727" y="513144"/>
                    <a:pt x="570724" y="661146"/>
                    <a:pt x="388153" y="661146"/>
                  </a:cubicBezTo>
                  <a:lnTo>
                    <a:pt x="330573" y="661146"/>
                  </a:lnTo>
                  <a:cubicBezTo>
                    <a:pt x="148003" y="661146"/>
                    <a:pt x="0" y="513144"/>
                    <a:pt x="0" y="330573"/>
                  </a:cubicBezTo>
                  <a:lnTo>
                    <a:pt x="0" y="330573"/>
                  </a:lnTo>
                  <a:cubicBezTo>
                    <a:pt x="0" y="148003"/>
                    <a:pt x="148003" y="0"/>
                    <a:pt x="330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718727" cy="718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E6606B"/>
                  </a:solidFill>
                  <a:latin typeface="TT Norms Bold"/>
                </a:rPr>
                <a:t>1.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68175" y="3785457"/>
            <a:ext cx="862188" cy="793114"/>
            <a:chOff x="0" y="0"/>
            <a:chExt cx="718727" cy="6611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8727" cy="661146"/>
            </a:xfrm>
            <a:custGeom>
              <a:avLst/>
              <a:gdLst/>
              <a:ahLst/>
              <a:cxnLst/>
              <a:rect l="l" t="t" r="r" b="b"/>
              <a:pathLst>
                <a:path w="718727" h="661146">
                  <a:moveTo>
                    <a:pt x="330573" y="0"/>
                  </a:moveTo>
                  <a:lnTo>
                    <a:pt x="388153" y="0"/>
                  </a:lnTo>
                  <a:cubicBezTo>
                    <a:pt x="570724" y="0"/>
                    <a:pt x="718727" y="148003"/>
                    <a:pt x="718727" y="330573"/>
                  </a:cubicBezTo>
                  <a:lnTo>
                    <a:pt x="718727" y="330573"/>
                  </a:lnTo>
                  <a:cubicBezTo>
                    <a:pt x="718727" y="513144"/>
                    <a:pt x="570724" y="661146"/>
                    <a:pt x="388153" y="661146"/>
                  </a:cubicBezTo>
                  <a:lnTo>
                    <a:pt x="330573" y="661146"/>
                  </a:lnTo>
                  <a:cubicBezTo>
                    <a:pt x="148003" y="661146"/>
                    <a:pt x="0" y="513144"/>
                    <a:pt x="0" y="330573"/>
                  </a:cubicBezTo>
                  <a:lnTo>
                    <a:pt x="0" y="330573"/>
                  </a:lnTo>
                  <a:cubicBezTo>
                    <a:pt x="0" y="148003"/>
                    <a:pt x="148003" y="0"/>
                    <a:pt x="330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718727" cy="718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E6606B"/>
                  </a:solidFill>
                  <a:latin typeface="TT Norms Bold"/>
                </a:rPr>
                <a:t>2.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668175" y="4932437"/>
            <a:ext cx="862188" cy="793114"/>
            <a:chOff x="0" y="0"/>
            <a:chExt cx="718727" cy="6611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18727" cy="661146"/>
            </a:xfrm>
            <a:custGeom>
              <a:avLst/>
              <a:gdLst/>
              <a:ahLst/>
              <a:cxnLst/>
              <a:rect l="l" t="t" r="r" b="b"/>
              <a:pathLst>
                <a:path w="718727" h="661146">
                  <a:moveTo>
                    <a:pt x="330573" y="0"/>
                  </a:moveTo>
                  <a:lnTo>
                    <a:pt x="388153" y="0"/>
                  </a:lnTo>
                  <a:cubicBezTo>
                    <a:pt x="570724" y="0"/>
                    <a:pt x="718727" y="148003"/>
                    <a:pt x="718727" y="330573"/>
                  </a:cubicBezTo>
                  <a:lnTo>
                    <a:pt x="718727" y="330573"/>
                  </a:lnTo>
                  <a:cubicBezTo>
                    <a:pt x="718727" y="513144"/>
                    <a:pt x="570724" y="661146"/>
                    <a:pt x="388153" y="661146"/>
                  </a:cubicBezTo>
                  <a:lnTo>
                    <a:pt x="330573" y="661146"/>
                  </a:lnTo>
                  <a:cubicBezTo>
                    <a:pt x="148003" y="661146"/>
                    <a:pt x="0" y="513144"/>
                    <a:pt x="0" y="330573"/>
                  </a:cubicBezTo>
                  <a:lnTo>
                    <a:pt x="0" y="330573"/>
                  </a:lnTo>
                  <a:cubicBezTo>
                    <a:pt x="0" y="148003"/>
                    <a:pt x="148003" y="0"/>
                    <a:pt x="330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718727" cy="718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E6606B"/>
                  </a:solidFill>
                  <a:latin typeface="TT Norms Bold"/>
                </a:rPr>
                <a:t>3.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668175" y="6079417"/>
            <a:ext cx="862188" cy="793114"/>
            <a:chOff x="0" y="0"/>
            <a:chExt cx="718727" cy="6611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18727" cy="661146"/>
            </a:xfrm>
            <a:custGeom>
              <a:avLst/>
              <a:gdLst/>
              <a:ahLst/>
              <a:cxnLst/>
              <a:rect l="l" t="t" r="r" b="b"/>
              <a:pathLst>
                <a:path w="718727" h="661146">
                  <a:moveTo>
                    <a:pt x="330573" y="0"/>
                  </a:moveTo>
                  <a:lnTo>
                    <a:pt x="388153" y="0"/>
                  </a:lnTo>
                  <a:cubicBezTo>
                    <a:pt x="570724" y="0"/>
                    <a:pt x="718727" y="148003"/>
                    <a:pt x="718727" y="330573"/>
                  </a:cubicBezTo>
                  <a:lnTo>
                    <a:pt x="718727" y="330573"/>
                  </a:lnTo>
                  <a:cubicBezTo>
                    <a:pt x="718727" y="513144"/>
                    <a:pt x="570724" y="661146"/>
                    <a:pt x="388153" y="661146"/>
                  </a:cubicBezTo>
                  <a:lnTo>
                    <a:pt x="330573" y="661146"/>
                  </a:lnTo>
                  <a:cubicBezTo>
                    <a:pt x="148003" y="661146"/>
                    <a:pt x="0" y="513144"/>
                    <a:pt x="0" y="330573"/>
                  </a:cubicBezTo>
                  <a:lnTo>
                    <a:pt x="0" y="330573"/>
                  </a:lnTo>
                  <a:cubicBezTo>
                    <a:pt x="0" y="148003"/>
                    <a:pt x="148003" y="0"/>
                    <a:pt x="330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718727" cy="718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E6606B"/>
                  </a:solidFill>
                  <a:latin typeface="TT Norms Bold"/>
                </a:rPr>
                <a:t>4.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668175" y="7226397"/>
            <a:ext cx="862188" cy="793114"/>
            <a:chOff x="0" y="0"/>
            <a:chExt cx="718727" cy="66114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18727" cy="661146"/>
            </a:xfrm>
            <a:custGeom>
              <a:avLst/>
              <a:gdLst/>
              <a:ahLst/>
              <a:cxnLst/>
              <a:rect l="l" t="t" r="r" b="b"/>
              <a:pathLst>
                <a:path w="718727" h="661146">
                  <a:moveTo>
                    <a:pt x="330573" y="0"/>
                  </a:moveTo>
                  <a:lnTo>
                    <a:pt x="388153" y="0"/>
                  </a:lnTo>
                  <a:cubicBezTo>
                    <a:pt x="570724" y="0"/>
                    <a:pt x="718727" y="148003"/>
                    <a:pt x="718727" y="330573"/>
                  </a:cubicBezTo>
                  <a:lnTo>
                    <a:pt x="718727" y="330573"/>
                  </a:lnTo>
                  <a:cubicBezTo>
                    <a:pt x="718727" y="513144"/>
                    <a:pt x="570724" y="661146"/>
                    <a:pt x="388153" y="661146"/>
                  </a:cubicBezTo>
                  <a:lnTo>
                    <a:pt x="330573" y="661146"/>
                  </a:lnTo>
                  <a:cubicBezTo>
                    <a:pt x="148003" y="661146"/>
                    <a:pt x="0" y="513144"/>
                    <a:pt x="0" y="330573"/>
                  </a:cubicBezTo>
                  <a:lnTo>
                    <a:pt x="0" y="330573"/>
                  </a:lnTo>
                  <a:cubicBezTo>
                    <a:pt x="0" y="148003"/>
                    <a:pt x="148003" y="0"/>
                    <a:pt x="330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718727" cy="718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E6606B"/>
                  </a:solidFill>
                  <a:latin typeface="TT Norms Bold"/>
                </a:rPr>
                <a:t>5.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668175" y="8373377"/>
            <a:ext cx="862188" cy="793114"/>
            <a:chOff x="0" y="0"/>
            <a:chExt cx="718727" cy="66114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18727" cy="661146"/>
            </a:xfrm>
            <a:custGeom>
              <a:avLst/>
              <a:gdLst/>
              <a:ahLst/>
              <a:cxnLst/>
              <a:rect l="l" t="t" r="r" b="b"/>
              <a:pathLst>
                <a:path w="718727" h="661146">
                  <a:moveTo>
                    <a:pt x="330573" y="0"/>
                  </a:moveTo>
                  <a:lnTo>
                    <a:pt x="388153" y="0"/>
                  </a:lnTo>
                  <a:cubicBezTo>
                    <a:pt x="570724" y="0"/>
                    <a:pt x="718727" y="148003"/>
                    <a:pt x="718727" y="330573"/>
                  </a:cubicBezTo>
                  <a:lnTo>
                    <a:pt x="718727" y="330573"/>
                  </a:lnTo>
                  <a:cubicBezTo>
                    <a:pt x="718727" y="513144"/>
                    <a:pt x="570724" y="661146"/>
                    <a:pt x="388153" y="661146"/>
                  </a:cubicBezTo>
                  <a:lnTo>
                    <a:pt x="330573" y="661146"/>
                  </a:lnTo>
                  <a:cubicBezTo>
                    <a:pt x="148003" y="661146"/>
                    <a:pt x="0" y="513144"/>
                    <a:pt x="0" y="330573"/>
                  </a:cubicBezTo>
                  <a:lnTo>
                    <a:pt x="0" y="330573"/>
                  </a:lnTo>
                  <a:cubicBezTo>
                    <a:pt x="0" y="148003"/>
                    <a:pt x="148003" y="0"/>
                    <a:pt x="3305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718727" cy="718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E6606B"/>
                  </a:solidFill>
                  <a:latin typeface="TT Norms Bold"/>
                </a:rPr>
                <a:t>6.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-230545" y="356128"/>
            <a:ext cx="9374545" cy="7584859"/>
          </a:xfrm>
          <a:custGeom>
            <a:avLst/>
            <a:gdLst/>
            <a:ahLst/>
            <a:cxnLst/>
            <a:rect l="l" t="t" r="r" b="b"/>
            <a:pathLst>
              <a:path w="9374545" h="7584859">
                <a:moveTo>
                  <a:pt x="0" y="0"/>
                </a:moveTo>
                <a:lnTo>
                  <a:pt x="9374545" y="0"/>
                </a:lnTo>
                <a:lnTo>
                  <a:pt x="9374545" y="7584859"/>
                </a:lnTo>
                <a:lnTo>
                  <a:pt x="0" y="7584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9668175" y="1095427"/>
            <a:ext cx="7030824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"/>
              </a:rPr>
              <a:t>Applying these steps to make a smart question: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768488" y="2682609"/>
            <a:ext cx="6733284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 Bold"/>
              </a:rPr>
              <a:t>Think about what you already know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768488" y="3829589"/>
            <a:ext cx="620506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 Bold"/>
              </a:rPr>
              <a:t>Confirm what you want to learn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768488" y="4976569"/>
            <a:ext cx="620506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 Bold"/>
              </a:rPr>
              <a:t>Create a draft of your questions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768488" y="6123549"/>
            <a:ext cx="6733284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 Bold"/>
              </a:rPr>
              <a:t>Refine your questions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768488" y="7270529"/>
            <a:ext cx="620506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 Bold"/>
              </a:rPr>
              <a:t>Ensure simplicity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768488" y="8145781"/>
            <a:ext cx="6205062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 Bold"/>
              </a:rPr>
              <a:t>Ask your questions confidently and politely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534778" y="8100061"/>
            <a:ext cx="7609222" cy="115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80"/>
              </a:lnSpc>
              <a:spcBef>
                <a:spcPct val="0"/>
              </a:spcBef>
            </a:pPr>
            <a:r>
              <a:rPr lang="en-US" sz="6000" spc="900">
                <a:solidFill>
                  <a:srgbClr val="FFE75B"/>
                </a:solidFill>
                <a:latin typeface="League Spartan Bold"/>
              </a:rPr>
              <a:t>THE WAYS</a:t>
            </a:r>
          </a:p>
        </p:txBody>
      </p:sp>
      <p:sp>
        <p:nvSpPr>
          <p:cNvPr id="32" name="Freeform 32"/>
          <p:cNvSpPr/>
          <p:nvPr/>
        </p:nvSpPr>
        <p:spPr>
          <a:xfrm rot="1338289">
            <a:off x="16313032" y="7134425"/>
            <a:ext cx="5941161" cy="4536887"/>
          </a:xfrm>
          <a:custGeom>
            <a:avLst/>
            <a:gdLst/>
            <a:ahLst/>
            <a:cxnLst/>
            <a:rect l="l" t="t" r="r" b="b"/>
            <a:pathLst>
              <a:path w="5941161" h="4536887">
                <a:moveTo>
                  <a:pt x="0" y="0"/>
                </a:moveTo>
                <a:lnTo>
                  <a:pt x="5941161" y="0"/>
                </a:lnTo>
                <a:lnTo>
                  <a:pt x="5941161" y="4536887"/>
                </a:lnTo>
                <a:lnTo>
                  <a:pt x="0" y="4536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6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052028" flipH="1">
            <a:off x="-2203776" y="-1799690"/>
            <a:ext cx="6464951" cy="4936872"/>
          </a:xfrm>
          <a:custGeom>
            <a:avLst/>
            <a:gdLst/>
            <a:ahLst/>
            <a:cxnLst/>
            <a:rect l="l" t="t" r="r" b="b"/>
            <a:pathLst>
              <a:path w="6464951" h="4936872">
                <a:moveTo>
                  <a:pt x="6464952" y="0"/>
                </a:moveTo>
                <a:lnTo>
                  <a:pt x="0" y="0"/>
                </a:lnTo>
                <a:lnTo>
                  <a:pt x="0" y="4936872"/>
                </a:lnTo>
                <a:lnTo>
                  <a:pt x="6464952" y="4936872"/>
                </a:lnTo>
                <a:lnTo>
                  <a:pt x="64649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32598" y="668746"/>
            <a:ext cx="17022805" cy="4474754"/>
            <a:chOff x="0" y="0"/>
            <a:chExt cx="4483372" cy="11785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83372" cy="1178536"/>
            </a:xfrm>
            <a:custGeom>
              <a:avLst/>
              <a:gdLst/>
              <a:ahLst/>
              <a:cxnLst/>
              <a:rect l="l" t="t" r="r" b="b"/>
              <a:pathLst>
                <a:path w="4483372" h="1178536">
                  <a:moveTo>
                    <a:pt x="23195" y="0"/>
                  </a:moveTo>
                  <a:lnTo>
                    <a:pt x="4460178" y="0"/>
                  </a:lnTo>
                  <a:cubicBezTo>
                    <a:pt x="4472988" y="0"/>
                    <a:pt x="4483372" y="10385"/>
                    <a:pt x="4483372" y="23195"/>
                  </a:cubicBezTo>
                  <a:lnTo>
                    <a:pt x="4483372" y="1155341"/>
                  </a:lnTo>
                  <a:cubicBezTo>
                    <a:pt x="4483372" y="1168151"/>
                    <a:pt x="4472988" y="1178536"/>
                    <a:pt x="4460178" y="1178536"/>
                  </a:cubicBezTo>
                  <a:lnTo>
                    <a:pt x="23195" y="1178536"/>
                  </a:lnTo>
                  <a:cubicBezTo>
                    <a:pt x="10385" y="1178536"/>
                    <a:pt x="0" y="1168151"/>
                    <a:pt x="0" y="1155341"/>
                  </a:cubicBezTo>
                  <a:lnTo>
                    <a:pt x="0" y="23195"/>
                  </a:lnTo>
                  <a:cubicBezTo>
                    <a:pt x="0" y="10385"/>
                    <a:pt x="10385" y="0"/>
                    <a:pt x="23195" y="0"/>
                  </a:cubicBezTo>
                  <a:close/>
                </a:path>
              </a:pathLst>
            </a:custGeom>
            <a:solidFill>
              <a:srgbClr val="FD717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483372" cy="12071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241744" y="1467915"/>
            <a:ext cx="10261786" cy="7351171"/>
          </a:xfrm>
          <a:custGeom>
            <a:avLst/>
            <a:gdLst/>
            <a:ahLst/>
            <a:cxnLst/>
            <a:rect l="l" t="t" r="r" b="b"/>
            <a:pathLst>
              <a:path w="10261786" h="7351171">
                <a:moveTo>
                  <a:pt x="0" y="0"/>
                </a:moveTo>
                <a:lnTo>
                  <a:pt x="10261786" y="0"/>
                </a:lnTo>
                <a:lnTo>
                  <a:pt x="10261786" y="7351170"/>
                </a:lnTo>
                <a:lnTo>
                  <a:pt x="0" y="73511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4557" y="1579436"/>
            <a:ext cx="6235559" cy="306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99"/>
              </a:lnSpc>
            </a:pPr>
            <a:r>
              <a:rPr lang="en-US" sz="9999" spc="1499">
                <a:solidFill>
                  <a:srgbClr val="FFE75B"/>
                </a:solidFill>
                <a:latin typeface="League Spartan Bold"/>
              </a:rPr>
              <a:t>THANK</a:t>
            </a:r>
          </a:p>
          <a:p>
            <a:pPr>
              <a:lnSpc>
                <a:spcPts val="12099"/>
              </a:lnSpc>
            </a:pPr>
            <a:r>
              <a:rPr lang="en-US" sz="9999" spc="1499">
                <a:solidFill>
                  <a:srgbClr val="FFE75B"/>
                </a:solidFill>
                <a:latin typeface="League Spartan Bold"/>
              </a:rPr>
              <a:t>YOU</a:t>
            </a:r>
          </a:p>
        </p:txBody>
      </p:sp>
      <p:sp>
        <p:nvSpPr>
          <p:cNvPr id="8" name="Freeform 8"/>
          <p:cNvSpPr/>
          <p:nvPr/>
        </p:nvSpPr>
        <p:spPr>
          <a:xfrm>
            <a:off x="11136376" y="9305060"/>
            <a:ext cx="2236261" cy="2236261"/>
          </a:xfrm>
          <a:custGeom>
            <a:avLst/>
            <a:gdLst/>
            <a:ahLst/>
            <a:cxnLst/>
            <a:rect l="l" t="t" r="r" b="b"/>
            <a:pathLst>
              <a:path w="2236261" h="2236261">
                <a:moveTo>
                  <a:pt x="0" y="0"/>
                </a:moveTo>
                <a:lnTo>
                  <a:pt x="2236261" y="0"/>
                </a:lnTo>
                <a:lnTo>
                  <a:pt x="2236261" y="2236261"/>
                </a:lnTo>
                <a:lnTo>
                  <a:pt x="0" y="2236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391031" y="-1207561"/>
            <a:ext cx="2236261" cy="2236261"/>
          </a:xfrm>
          <a:custGeom>
            <a:avLst/>
            <a:gdLst/>
            <a:ahLst/>
            <a:cxnLst/>
            <a:rect l="l" t="t" r="r" b="b"/>
            <a:pathLst>
              <a:path w="2236261" h="2236261">
                <a:moveTo>
                  <a:pt x="0" y="0"/>
                </a:moveTo>
                <a:lnTo>
                  <a:pt x="2236261" y="0"/>
                </a:lnTo>
                <a:lnTo>
                  <a:pt x="2236261" y="2236261"/>
                </a:lnTo>
                <a:lnTo>
                  <a:pt x="0" y="2236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TT Norms</vt:lpstr>
      <vt:lpstr>League Spartan Bold</vt:lpstr>
      <vt:lpstr>TT Norms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Topic4_Challenge0_Presentation</dc:title>
  <cp:lastModifiedBy>Thanh Trịnh</cp:lastModifiedBy>
  <cp:revision>1</cp:revision>
  <dcterms:created xsi:type="dcterms:W3CDTF">2006-08-16T00:00:00Z</dcterms:created>
  <dcterms:modified xsi:type="dcterms:W3CDTF">2024-01-24T13:46:58Z</dcterms:modified>
  <dc:identifier>DAF571dfH-Y</dc:identifier>
</cp:coreProperties>
</file>